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6"/>
  </p:notesMasterIdLst>
  <p:handoutMasterIdLst>
    <p:handoutMasterId r:id="rId377"/>
  </p:handoutMasterIdLst>
  <p:sldIdLst>
    <p:sldId id="260" r:id="rId2"/>
    <p:sldId id="261" r:id="rId3"/>
    <p:sldId id="631" r:id="rId4"/>
    <p:sldId id="257" r:id="rId5"/>
    <p:sldId id="263" r:id="rId6"/>
    <p:sldId id="266" r:id="rId7"/>
    <p:sldId id="280" r:id="rId8"/>
    <p:sldId id="281" r:id="rId9"/>
    <p:sldId id="267" r:id="rId10"/>
    <p:sldId id="268" r:id="rId11"/>
    <p:sldId id="282" r:id="rId12"/>
    <p:sldId id="283" r:id="rId13"/>
    <p:sldId id="284" r:id="rId14"/>
    <p:sldId id="264" r:id="rId15"/>
    <p:sldId id="287" r:id="rId16"/>
    <p:sldId id="289" r:id="rId17"/>
    <p:sldId id="294" r:id="rId18"/>
    <p:sldId id="285" r:id="rId19"/>
    <p:sldId id="286" r:id="rId20"/>
    <p:sldId id="288" r:id="rId21"/>
    <p:sldId id="290" r:id="rId22"/>
    <p:sldId id="291" r:id="rId23"/>
    <p:sldId id="292" r:id="rId24"/>
    <p:sldId id="293" r:id="rId25"/>
    <p:sldId id="265" r:id="rId26"/>
    <p:sldId id="298" r:id="rId27"/>
    <p:sldId id="300" r:id="rId28"/>
    <p:sldId id="302" r:id="rId29"/>
    <p:sldId id="304" r:id="rId30"/>
    <p:sldId id="296" r:id="rId31"/>
    <p:sldId id="295" r:id="rId32"/>
    <p:sldId id="297" r:id="rId33"/>
    <p:sldId id="299" r:id="rId34"/>
    <p:sldId id="301" r:id="rId35"/>
    <p:sldId id="303" r:id="rId36"/>
    <p:sldId id="305" r:id="rId37"/>
    <p:sldId id="306" r:id="rId38"/>
    <p:sldId id="458" r:id="rId39"/>
    <p:sldId id="459" r:id="rId40"/>
    <p:sldId id="460" r:id="rId41"/>
    <p:sldId id="461" r:id="rId42"/>
    <p:sldId id="258" r:id="rId43"/>
    <p:sldId id="307" r:id="rId44"/>
    <p:sldId id="308" r:id="rId45"/>
    <p:sldId id="313" r:id="rId46"/>
    <p:sldId id="314" r:id="rId47"/>
    <p:sldId id="315" r:id="rId48"/>
    <p:sldId id="316" r:id="rId49"/>
    <p:sldId id="317" r:id="rId50"/>
    <p:sldId id="309" r:id="rId51"/>
    <p:sldId id="310" r:id="rId52"/>
    <p:sldId id="318" r:id="rId53"/>
    <p:sldId id="311" r:id="rId54"/>
    <p:sldId id="319" r:id="rId55"/>
    <p:sldId id="320" r:id="rId56"/>
    <p:sldId id="321" r:id="rId57"/>
    <p:sldId id="312" r:id="rId58"/>
    <p:sldId id="322" r:id="rId59"/>
    <p:sldId id="323" r:id="rId60"/>
    <p:sldId id="324" r:id="rId61"/>
    <p:sldId id="326" r:id="rId62"/>
    <p:sldId id="327" r:id="rId63"/>
    <p:sldId id="259" r:id="rId64"/>
    <p:sldId id="328" r:id="rId65"/>
    <p:sldId id="517" r:id="rId66"/>
    <p:sldId id="339" r:id="rId67"/>
    <p:sldId id="340" r:id="rId68"/>
    <p:sldId id="341" r:id="rId69"/>
    <p:sldId id="342" r:id="rId70"/>
    <p:sldId id="343" r:id="rId71"/>
    <p:sldId id="344" r:id="rId72"/>
    <p:sldId id="345" r:id="rId73"/>
    <p:sldId id="346" r:id="rId74"/>
    <p:sldId id="347" r:id="rId75"/>
    <p:sldId id="329" r:id="rId76"/>
    <p:sldId id="518" r:id="rId77"/>
    <p:sldId id="519" r:id="rId78"/>
    <p:sldId id="348" r:id="rId79"/>
    <p:sldId id="520" r:id="rId80"/>
    <p:sldId id="349" r:id="rId81"/>
    <p:sldId id="572" r:id="rId82"/>
    <p:sldId id="424" r:id="rId83"/>
    <p:sldId id="521" r:id="rId84"/>
    <p:sldId id="522" r:id="rId85"/>
    <p:sldId id="523" r:id="rId86"/>
    <p:sldId id="524" r:id="rId87"/>
    <p:sldId id="526" r:id="rId88"/>
    <p:sldId id="525" r:id="rId89"/>
    <p:sldId id="425" r:id="rId90"/>
    <p:sldId id="527" r:id="rId91"/>
    <p:sldId id="426" r:id="rId92"/>
    <p:sldId id="330" r:id="rId93"/>
    <p:sldId id="528" r:id="rId94"/>
    <p:sldId id="427" r:id="rId95"/>
    <p:sldId id="428" r:id="rId96"/>
    <p:sldId id="429" r:id="rId97"/>
    <p:sldId id="430" r:id="rId98"/>
    <p:sldId id="331" r:id="rId99"/>
    <p:sldId id="332" r:id="rId100"/>
    <p:sldId id="333" r:id="rId101"/>
    <p:sldId id="529" r:id="rId102"/>
    <p:sldId id="530" r:id="rId103"/>
    <p:sldId id="334" r:id="rId104"/>
    <p:sldId id="335" r:id="rId105"/>
    <p:sldId id="336" r:id="rId106"/>
    <p:sldId id="431" r:id="rId107"/>
    <p:sldId id="432" r:id="rId108"/>
    <p:sldId id="433" r:id="rId109"/>
    <p:sldId id="337" r:id="rId110"/>
    <p:sldId id="434" r:id="rId111"/>
    <p:sldId id="338" r:id="rId112"/>
    <p:sldId id="435" r:id="rId113"/>
    <p:sldId id="436" r:id="rId114"/>
    <p:sldId id="437" r:id="rId115"/>
    <p:sldId id="270" r:id="rId116"/>
    <p:sldId id="491" r:id="rId117"/>
    <p:sldId id="531" r:id="rId118"/>
    <p:sldId id="493" r:id="rId119"/>
    <p:sldId id="532" r:id="rId120"/>
    <p:sldId id="533" r:id="rId121"/>
    <p:sldId id="534" r:id="rId122"/>
    <p:sldId id="494" r:id="rId123"/>
    <p:sldId id="535" r:id="rId124"/>
    <p:sldId id="536" r:id="rId125"/>
    <p:sldId id="537" r:id="rId126"/>
    <p:sldId id="538" r:id="rId127"/>
    <p:sldId id="495" r:id="rId128"/>
    <p:sldId id="496" r:id="rId129"/>
    <p:sldId id="539" r:id="rId130"/>
    <p:sldId id="540" r:id="rId131"/>
    <p:sldId id="541" r:id="rId132"/>
    <p:sldId id="497" r:id="rId133"/>
    <p:sldId id="498" r:id="rId134"/>
    <p:sldId id="499" r:id="rId135"/>
    <p:sldId id="503" r:id="rId136"/>
    <p:sldId id="504" r:id="rId137"/>
    <p:sldId id="505" r:id="rId138"/>
    <p:sldId id="506" r:id="rId139"/>
    <p:sldId id="507" r:id="rId140"/>
    <p:sldId id="508" r:id="rId141"/>
    <p:sldId id="509" r:id="rId142"/>
    <p:sldId id="500" r:id="rId143"/>
    <p:sldId id="510" r:id="rId144"/>
    <p:sldId id="511" r:id="rId145"/>
    <p:sldId id="512" r:id="rId146"/>
    <p:sldId id="501" r:id="rId147"/>
    <p:sldId id="513" r:id="rId148"/>
    <p:sldId id="514" r:id="rId149"/>
    <p:sldId id="515" r:id="rId150"/>
    <p:sldId id="516" r:id="rId151"/>
    <p:sldId id="502" r:id="rId152"/>
    <p:sldId id="271" r:id="rId153"/>
    <p:sldId id="492" r:id="rId154"/>
    <p:sldId id="551" r:id="rId155"/>
    <p:sldId id="543" r:id="rId156"/>
    <p:sldId id="544" r:id="rId157"/>
    <p:sldId id="545" r:id="rId158"/>
    <p:sldId id="552" r:id="rId159"/>
    <p:sldId id="553" r:id="rId160"/>
    <p:sldId id="546" r:id="rId161"/>
    <p:sldId id="554" r:id="rId162"/>
    <p:sldId id="555" r:id="rId163"/>
    <p:sldId id="556" r:id="rId164"/>
    <p:sldId id="547" r:id="rId165"/>
    <p:sldId id="557" r:id="rId166"/>
    <p:sldId id="558" r:id="rId167"/>
    <p:sldId id="559" r:id="rId168"/>
    <p:sldId id="560" r:id="rId169"/>
    <p:sldId id="548" r:id="rId170"/>
    <p:sldId id="561" r:id="rId171"/>
    <p:sldId id="562" r:id="rId172"/>
    <p:sldId id="563" r:id="rId173"/>
    <p:sldId id="564" r:id="rId174"/>
    <p:sldId id="565" r:id="rId175"/>
    <p:sldId id="566" r:id="rId176"/>
    <p:sldId id="549" r:id="rId177"/>
    <p:sldId id="567" r:id="rId178"/>
    <p:sldId id="568" r:id="rId179"/>
    <p:sldId id="569" r:id="rId180"/>
    <p:sldId id="550" r:id="rId181"/>
    <p:sldId id="570" r:id="rId182"/>
    <p:sldId id="571" r:id="rId183"/>
    <p:sldId id="272" r:id="rId184"/>
    <p:sldId id="363" r:id="rId185"/>
    <p:sldId id="367" r:id="rId186"/>
    <p:sldId id="369" r:id="rId187"/>
    <p:sldId id="368" r:id="rId188"/>
    <p:sldId id="370" r:id="rId189"/>
    <p:sldId id="371" r:id="rId190"/>
    <p:sldId id="372" r:id="rId191"/>
    <p:sldId id="364" r:id="rId192"/>
    <p:sldId id="373" r:id="rId193"/>
    <p:sldId id="386" r:id="rId194"/>
    <p:sldId id="385" r:id="rId195"/>
    <p:sldId id="374" r:id="rId196"/>
    <p:sldId id="375" r:id="rId197"/>
    <p:sldId id="376" r:id="rId198"/>
    <p:sldId id="388" r:id="rId199"/>
    <p:sldId id="377" r:id="rId200"/>
    <p:sldId id="389" r:id="rId201"/>
    <p:sldId id="387" r:id="rId202"/>
    <p:sldId id="365" r:id="rId203"/>
    <p:sldId id="366" r:id="rId204"/>
    <p:sldId id="273" r:id="rId205"/>
    <p:sldId id="462" r:id="rId206"/>
    <p:sldId id="471" r:id="rId207"/>
    <p:sldId id="463" r:id="rId208"/>
    <p:sldId id="465" r:id="rId209"/>
    <p:sldId id="466" r:id="rId210"/>
    <p:sldId id="467" r:id="rId211"/>
    <p:sldId id="468" r:id="rId212"/>
    <p:sldId id="469" r:id="rId213"/>
    <p:sldId id="470" r:id="rId214"/>
    <p:sldId id="464" r:id="rId215"/>
    <p:sldId id="474" r:id="rId216"/>
    <p:sldId id="475" r:id="rId217"/>
    <p:sldId id="476" r:id="rId218"/>
    <p:sldId id="477" r:id="rId219"/>
    <p:sldId id="478" r:id="rId220"/>
    <p:sldId id="479" r:id="rId221"/>
    <p:sldId id="480" r:id="rId222"/>
    <p:sldId id="481" r:id="rId223"/>
    <p:sldId id="482" r:id="rId224"/>
    <p:sldId id="472" r:id="rId225"/>
    <p:sldId id="483" r:id="rId226"/>
    <p:sldId id="484" r:id="rId227"/>
    <p:sldId id="485" r:id="rId228"/>
    <p:sldId id="486" r:id="rId229"/>
    <p:sldId id="487" r:id="rId230"/>
    <p:sldId id="488" r:id="rId231"/>
    <p:sldId id="473" r:id="rId232"/>
    <p:sldId id="489" r:id="rId233"/>
    <p:sldId id="490" r:id="rId234"/>
    <p:sldId id="274" r:id="rId235"/>
    <p:sldId id="542" r:id="rId236"/>
    <p:sldId id="275" r:id="rId237"/>
    <p:sldId id="378" r:id="rId238"/>
    <p:sldId id="382" r:id="rId239"/>
    <p:sldId id="383" r:id="rId240"/>
    <p:sldId id="379" r:id="rId241"/>
    <p:sldId id="384" r:id="rId242"/>
    <p:sldId id="380" r:id="rId243"/>
    <p:sldId id="381" r:id="rId244"/>
    <p:sldId id="276" r:id="rId245"/>
    <p:sldId id="277" r:id="rId246"/>
    <p:sldId id="278" r:id="rId247"/>
    <p:sldId id="359" r:id="rId248"/>
    <p:sldId id="362" r:id="rId249"/>
    <p:sldId id="360" r:id="rId250"/>
    <p:sldId id="361" r:id="rId251"/>
    <p:sldId id="279" r:id="rId252"/>
    <p:sldId id="350" r:id="rId253"/>
    <p:sldId id="358" r:id="rId254"/>
    <p:sldId id="351" r:id="rId255"/>
    <p:sldId id="620" r:id="rId256"/>
    <p:sldId id="621" r:id="rId257"/>
    <p:sldId id="622" r:id="rId258"/>
    <p:sldId id="623" r:id="rId259"/>
    <p:sldId id="624" r:id="rId260"/>
    <p:sldId id="625" r:id="rId261"/>
    <p:sldId id="626" r:id="rId262"/>
    <p:sldId id="627" r:id="rId263"/>
    <p:sldId id="628" r:id="rId264"/>
    <p:sldId id="629" r:id="rId265"/>
    <p:sldId id="352" r:id="rId266"/>
    <p:sldId id="403" r:id="rId267"/>
    <p:sldId id="630" r:id="rId268"/>
    <p:sldId id="404" r:id="rId269"/>
    <p:sldId id="405" r:id="rId270"/>
    <p:sldId id="406" r:id="rId271"/>
    <p:sldId id="407" r:id="rId272"/>
    <p:sldId id="353" r:id="rId273"/>
    <p:sldId id="408" r:id="rId274"/>
    <p:sldId id="409" r:id="rId275"/>
    <p:sldId id="410" r:id="rId276"/>
    <p:sldId id="411" r:id="rId277"/>
    <p:sldId id="354" r:id="rId278"/>
    <p:sldId id="412" r:id="rId279"/>
    <p:sldId id="413" r:id="rId280"/>
    <p:sldId id="414" r:id="rId281"/>
    <p:sldId id="415" r:id="rId282"/>
    <p:sldId id="416" r:id="rId283"/>
    <p:sldId id="417" r:id="rId284"/>
    <p:sldId id="355" r:id="rId285"/>
    <p:sldId id="356" r:id="rId286"/>
    <p:sldId id="418" r:id="rId287"/>
    <p:sldId id="419" r:id="rId288"/>
    <p:sldId id="423" r:id="rId289"/>
    <p:sldId id="420" r:id="rId290"/>
    <p:sldId id="421" r:id="rId291"/>
    <p:sldId id="422" r:id="rId292"/>
    <p:sldId id="357" r:id="rId293"/>
    <p:sldId id="632" r:id="rId294"/>
    <p:sldId id="633" r:id="rId295"/>
    <p:sldId id="439" r:id="rId296"/>
    <p:sldId id="438" r:id="rId297"/>
    <p:sldId id="448" r:id="rId298"/>
    <p:sldId id="449" r:id="rId299"/>
    <p:sldId id="447" r:id="rId300"/>
    <p:sldId id="440" r:id="rId301"/>
    <p:sldId id="450" r:id="rId302"/>
    <p:sldId id="451" r:id="rId303"/>
    <p:sldId id="441" r:id="rId304"/>
    <p:sldId id="442" r:id="rId305"/>
    <p:sldId id="452" r:id="rId306"/>
    <p:sldId id="453" r:id="rId307"/>
    <p:sldId id="443" r:id="rId308"/>
    <p:sldId id="444" r:id="rId309"/>
    <p:sldId id="445" r:id="rId310"/>
    <p:sldId id="446" r:id="rId311"/>
    <p:sldId id="454" r:id="rId312"/>
    <p:sldId id="457" r:id="rId313"/>
    <p:sldId id="455" r:id="rId314"/>
    <p:sldId id="456" r:id="rId315"/>
    <p:sldId id="616" r:id="rId316"/>
    <p:sldId id="617" r:id="rId317"/>
    <p:sldId id="573" r:id="rId318"/>
    <p:sldId id="574" r:id="rId319"/>
    <p:sldId id="591" r:id="rId320"/>
    <p:sldId id="582" r:id="rId321"/>
    <p:sldId id="583" r:id="rId322"/>
    <p:sldId id="584" r:id="rId323"/>
    <p:sldId id="585" r:id="rId324"/>
    <p:sldId id="586" r:id="rId325"/>
    <p:sldId id="592" r:id="rId326"/>
    <p:sldId id="588" r:id="rId327"/>
    <p:sldId id="589" r:id="rId328"/>
    <p:sldId id="590" r:id="rId329"/>
    <p:sldId id="587" r:id="rId330"/>
    <p:sldId id="575" r:id="rId331"/>
    <p:sldId id="593" r:id="rId332"/>
    <p:sldId id="594" r:id="rId333"/>
    <p:sldId id="595" r:id="rId334"/>
    <p:sldId id="596" r:id="rId335"/>
    <p:sldId id="597" r:id="rId336"/>
    <p:sldId id="598" r:id="rId337"/>
    <p:sldId id="601" r:id="rId338"/>
    <p:sldId id="599" r:id="rId339"/>
    <p:sldId id="600" r:id="rId340"/>
    <p:sldId id="602" r:id="rId341"/>
    <p:sldId id="606" r:id="rId342"/>
    <p:sldId id="607" r:id="rId343"/>
    <p:sldId id="608" r:id="rId344"/>
    <p:sldId id="609" r:id="rId345"/>
    <p:sldId id="611" r:id="rId346"/>
    <p:sldId id="603" r:id="rId347"/>
    <p:sldId id="604" r:id="rId348"/>
    <p:sldId id="605" r:id="rId349"/>
    <p:sldId id="576" r:id="rId350"/>
    <p:sldId id="612" r:id="rId351"/>
    <p:sldId id="613" r:id="rId352"/>
    <p:sldId id="614" r:id="rId353"/>
    <p:sldId id="615" r:id="rId354"/>
    <p:sldId id="577" r:id="rId355"/>
    <p:sldId id="578" r:id="rId356"/>
    <p:sldId id="579" r:id="rId357"/>
    <p:sldId id="580" r:id="rId358"/>
    <p:sldId id="581" r:id="rId359"/>
    <p:sldId id="390" r:id="rId360"/>
    <p:sldId id="391" r:id="rId361"/>
    <p:sldId id="395" r:id="rId362"/>
    <p:sldId id="396" r:id="rId363"/>
    <p:sldId id="399" r:id="rId364"/>
    <p:sldId id="400" r:id="rId365"/>
    <p:sldId id="401" r:id="rId366"/>
    <p:sldId id="402" r:id="rId367"/>
    <p:sldId id="398" r:id="rId368"/>
    <p:sldId id="392" r:id="rId369"/>
    <p:sldId id="393" r:id="rId370"/>
    <p:sldId id="394" r:id="rId371"/>
    <p:sldId id="618" r:id="rId372"/>
    <p:sldId id="619" r:id="rId373"/>
    <p:sldId id="262" r:id="rId374"/>
    <p:sldId id="269" r:id="rId3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5617294-0050-4B18-9262-2864FC6A8A22}">
          <p14:sldIdLst>
            <p14:sldId id="260"/>
            <p14:sldId id="261"/>
            <p14:sldId id="631"/>
          </p14:sldIdLst>
        </p14:section>
        <p14:section name="Intro" id="{DB87C735-E279-4D82-B281-FA17982E40E9}">
          <p14:sldIdLst>
            <p14:sldId id="257"/>
            <p14:sldId id="263"/>
            <p14:sldId id="266"/>
            <p14:sldId id="280"/>
            <p14:sldId id="281"/>
            <p14:sldId id="267"/>
            <p14:sldId id="268"/>
            <p14:sldId id="282"/>
            <p14:sldId id="283"/>
            <p14:sldId id="284"/>
            <p14:sldId id="264"/>
            <p14:sldId id="287"/>
            <p14:sldId id="289"/>
            <p14:sldId id="294"/>
            <p14:sldId id="285"/>
            <p14:sldId id="286"/>
            <p14:sldId id="288"/>
            <p14:sldId id="290"/>
            <p14:sldId id="291"/>
            <p14:sldId id="292"/>
            <p14:sldId id="293"/>
            <p14:sldId id="265"/>
            <p14:sldId id="298"/>
            <p14:sldId id="300"/>
            <p14:sldId id="302"/>
            <p14:sldId id="304"/>
            <p14:sldId id="296"/>
            <p14:sldId id="295"/>
            <p14:sldId id="297"/>
            <p14:sldId id="299"/>
            <p14:sldId id="301"/>
            <p14:sldId id="303"/>
            <p14:sldId id="305"/>
            <p14:sldId id="306"/>
            <p14:sldId id="458"/>
            <p14:sldId id="459"/>
            <p14:sldId id="460"/>
            <p14:sldId id="461"/>
          </p14:sldIdLst>
        </p14:section>
        <p14:section name="Lexical Structure" id="{30F4A347-B158-49AB-9A72-E3274F21866C}">
          <p14:sldIdLst>
            <p14:sldId id="258"/>
            <p14:sldId id="307"/>
            <p14:sldId id="308"/>
            <p14:sldId id="313"/>
            <p14:sldId id="314"/>
            <p14:sldId id="315"/>
            <p14:sldId id="316"/>
            <p14:sldId id="317"/>
            <p14:sldId id="309"/>
            <p14:sldId id="310"/>
            <p14:sldId id="318"/>
            <p14:sldId id="311"/>
            <p14:sldId id="319"/>
            <p14:sldId id="320"/>
            <p14:sldId id="321"/>
            <p14:sldId id="312"/>
            <p14:sldId id="322"/>
            <p14:sldId id="323"/>
            <p14:sldId id="324"/>
            <p14:sldId id="326"/>
            <p14:sldId id="327"/>
          </p14:sldIdLst>
        </p14:section>
        <p14:section name="Types Values &amp; Variables" id="{285743CD-AAA8-4513-8AE7-954EA0CC999F}">
          <p14:sldIdLst>
            <p14:sldId id="259"/>
            <p14:sldId id="328"/>
            <p14:sldId id="517"/>
            <p14:sldId id="339"/>
            <p14:sldId id="340"/>
            <p14:sldId id="341"/>
            <p14:sldId id="342"/>
            <p14:sldId id="343"/>
            <p14:sldId id="344"/>
            <p14:sldId id="345"/>
            <p14:sldId id="346"/>
            <p14:sldId id="347"/>
            <p14:sldId id="329"/>
            <p14:sldId id="518"/>
            <p14:sldId id="519"/>
            <p14:sldId id="348"/>
            <p14:sldId id="520"/>
            <p14:sldId id="349"/>
            <p14:sldId id="572"/>
            <p14:sldId id="424"/>
            <p14:sldId id="521"/>
            <p14:sldId id="522"/>
            <p14:sldId id="523"/>
            <p14:sldId id="524"/>
            <p14:sldId id="526"/>
            <p14:sldId id="525"/>
            <p14:sldId id="425"/>
            <p14:sldId id="527"/>
            <p14:sldId id="426"/>
            <p14:sldId id="330"/>
            <p14:sldId id="528"/>
            <p14:sldId id="427"/>
            <p14:sldId id="428"/>
            <p14:sldId id="429"/>
            <p14:sldId id="430"/>
            <p14:sldId id="331"/>
            <p14:sldId id="332"/>
            <p14:sldId id="333"/>
            <p14:sldId id="529"/>
            <p14:sldId id="530"/>
            <p14:sldId id="334"/>
            <p14:sldId id="335"/>
            <p14:sldId id="336"/>
            <p14:sldId id="431"/>
            <p14:sldId id="432"/>
            <p14:sldId id="433"/>
            <p14:sldId id="337"/>
            <p14:sldId id="434"/>
            <p14:sldId id="338"/>
            <p14:sldId id="435"/>
            <p14:sldId id="436"/>
            <p14:sldId id="437"/>
          </p14:sldIdLst>
        </p14:section>
        <p14:section name="Expressions, Operators" id="{A2044BCF-6934-44AA-A132-B3532BB39D89}">
          <p14:sldIdLst>
            <p14:sldId id="270"/>
            <p14:sldId id="491"/>
            <p14:sldId id="531"/>
            <p14:sldId id="493"/>
            <p14:sldId id="532"/>
            <p14:sldId id="533"/>
            <p14:sldId id="534"/>
            <p14:sldId id="494"/>
            <p14:sldId id="535"/>
            <p14:sldId id="536"/>
            <p14:sldId id="537"/>
            <p14:sldId id="538"/>
            <p14:sldId id="495"/>
            <p14:sldId id="496"/>
            <p14:sldId id="539"/>
            <p14:sldId id="540"/>
            <p14:sldId id="541"/>
            <p14:sldId id="497"/>
            <p14:sldId id="498"/>
            <p14:sldId id="499"/>
            <p14:sldId id="503"/>
            <p14:sldId id="504"/>
            <p14:sldId id="505"/>
            <p14:sldId id="506"/>
            <p14:sldId id="507"/>
            <p14:sldId id="508"/>
            <p14:sldId id="509"/>
            <p14:sldId id="500"/>
            <p14:sldId id="510"/>
            <p14:sldId id="511"/>
            <p14:sldId id="512"/>
            <p14:sldId id="501"/>
            <p14:sldId id="513"/>
            <p14:sldId id="514"/>
            <p14:sldId id="515"/>
            <p14:sldId id="516"/>
            <p14:sldId id="502"/>
          </p14:sldIdLst>
        </p14:section>
        <p14:section name="Statements" id="{4B144AD1-531C-4295-90C7-7F212961E27A}">
          <p14:sldIdLst>
            <p14:sldId id="271"/>
            <p14:sldId id="492"/>
            <p14:sldId id="551"/>
            <p14:sldId id="543"/>
            <p14:sldId id="544"/>
            <p14:sldId id="545"/>
            <p14:sldId id="552"/>
            <p14:sldId id="553"/>
            <p14:sldId id="546"/>
            <p14:sldId id="554"/>
            <p14:sldId id="555"/>
            <p14:sldId id="556"/>
            <p14:sldId id="547"/>
            <p14:sldId id="557"/>
            <p14:sldId id="558"/>
            <p14:sldId id="559"/>
            <p14:sldId id="560"/>
            <p14:sldId id="548"/>
            <p14:sldId id="561"/>
            <p14:sldId id="562"/>
            <p14:sldId id="563"/>
            <p14:sldId id="564"/>
            <p14:sldId id="565"/>
            <p14:sldId id="566"/>
            <p14:sldId id="549"/>
            <p14:sldId id="567"/>
            <p14:sldId id="568"/>
            <p14:sldId id="569"/>
            <p14:sldId id="550"/>
            <p14:sldId id="570"/>
            <p14:sldId id="571"/>
          </p14:sldIdLst>
        </p14:section>
        <p14:section name="Objects" id="{FFB30E31-2FDD-488E-8F1E-0890A5407C60}">
          <p14:sldIdLst>
            <p14:sldId id="272"/>
            <p14:sldId id="363"/>
            <p14:sldId id="367"/>
            <p14:sldId id="369"/>
            <p14:sldId id="368"/>
            <p14:sldId id="370"/>
            <p14:sldId id="371"/>
            <p14:sldId id="372"/>
            <p14:sldId id="364"/>
            <p14:sldId id="373"/>
            <p14:sldId id="386"/>
            <p14:sldId id="385"/>
            <p14:sldId id="374"/>
            <p14:sldId id="375"/>
            <p14:sldId id="376"/>
            <p14:sldId id="388"/>
            <p14:sldId id="377"/>
            <p14:sldId id="389"/>
            <p14:sldId id="387"/>
            <p14:sldId id="365"/>
            <p14:sldId id="366"/>
          </p14:sldIdLst>
        </p14:section>
        <p14:section name="Arrays" id="{A4DBAEC9-BEED-49B3-AD34-17818B5F0CEB}">
          <p14:sldIdLst>
            <p14:sldId id="273"/>
            <p14:sldId id="462"/>
            <p14:sldId id="471"/>
            <p14:sldId id="463"/>
            <p14:sldId id="465"/>
            <p14:sldId id="466"/>
            <p14:sldId id="467"/>
            <p14:sldId id="468"/>
            <p14:sldId id="469"/>
            <p14:sldId id="470"/>
            <p14:sldId id="464"/>
            <p14:sldId id="474"/>
            <p14:sldId id="475"/>
            <p14:sldId id="476"/>
            <p14:sldId id="477"/>
            <p14:sldId id="478"/>
            <p14:sldId id="479"/>
            <p14:sldId id="480"/>
            <p14:sldId id="481"/>
            <p14:sldId id="482"/>
            <p14:sldId id="472"/>
            <p14:sldId id="483"/>
            <p14:sldId id="484"/>
            <p14:sldId id="485"/>
            <p14:sldId id="486"/>
            <p14:sldId id="487"/>
            <p14:sldId id="488"/>
            <p14:sldId id="473"/>
            <p14:sldId id="489"/>
            <p14:sldId id="490"/>
          </p14:sldIdLst>
        </p14:section>
        <p14:section name="Functions" id="{BA641248-38A8-4A35-BA88-9A89B5050635}">
          <p14:sldIdLst>
            <p14:sldId id="274"/>
            <p14:sldId id="542"/>
          </p14:sldIdLst>
        </p14:section>
        <p14:section name="Classes &amp; Modules" id="{07774AB8-A152-40FD-A41A-BBAD989C18DE}">
          <p14:sldIdLst>
            <p14:sldId id="275"/>
            <p14:sldId id="378"/>
            <p14:sldId id="382"/>
            <p14:sldId id="383"/>
            <p14:sldId id="379"/>
            <p14:sldId id="384"/>
            <p14:sldId id="380"/>
            <p14:sldId id="381"/>
          </p14:sldIdLst>
        </p14:section>
        <p14:section name="RegEx" id="{1191E404-35B1-4300-AD35-7B60ABC8B1AE}">
          <p14:sldIdLst>
            <p14:sldId id="276"/>
          </p14:sldIdLst>
        </p14:section>
        <p14:section name="JS Subsets &amp; Extn" id="{D8FB1EE6-4D9B-49E7-9FB5-9BAC8BBAF4E0}">
          <p14:sldIdLst>
            <p14:sldId id="277"/>
          </p14:sldIdLst>
        </p14:section>
        <p14:section name="Server-side JS" id="{8558D72A-38D9-4BD0-8DC9-66B0D0E5E146}">
          <p14:sldIdLst>
            <p14:sldId id="278"/>
            <p14:sldId id="359"/>
            <p14:sldId id="362"/>
            <p14:sldId id="360"/>
            <p14:sldId id="361"/>
          </p14:sldIdLst>
        </p14:section>
        <p14:section name="Part II-----JS: Web Browsers" id="{59BF3547-7146-4EBC-B5B4-1A63F2A5181A}">
          <p14:sldIdLst>
            <p14:sldId id="279"/>
            <p14:sldId id="350"/>
            <p14:sldId id="358"/>
            <p14:sldId id="351"/>
            <p14:sldId id="620"/>
            <p14:sldId id="621"/>
            <p14:sldId id="622"/>
            <p14:sldId id="623"/>
            <p14:sldId id="624"/>
            <p14:sldId id="625"/>
            <p14:sldId id="626"/>
            <p14:sldId id="627"/>
            <p14:sldId id="628"/>
            <p14:sldId id="629"/>
            <p14:sldId id="352"/>
            <p14:sldId id="403"/>
            <p14:sldId id="630"/>
            <p14:sldId id="404"/>
            <p14:sldId id="405"/>
            <p14:sldId id="406"/>
            <p14:sldId id="407"/>
            <p14:sldId id="353"/>
            <p14:sldId id="408"/>
            <p14:sldId id="409"/>
            <p14:sldId id="410"/>
            <p14:sldId id="411"/>
            <p14:sldId id="354"/>
            <p14:sldId id="412"/>
            <p14:sldId id="413"/>
            <p14:sldId id="414"/>
            <p14:sldId id="415"/>
            <p14:sldId id="416"/>
            <p14:sldId id="417"/>
            <p14:sldId id="355"/>
            <p14:sldId id="356"/>
            <p14:sldId id="418"/>
            <p14:sldId id="419"/>
            <p14:sldId id="423"/>
            <p14:sldId id="420"/>
            <p14:sldId id="421"/>
            <p14:sldId id="422"/>
            <p14:sldId id="357"/>
            <p14:sldId id="632"/>
            <p14:sldId id="633"/>
          </p14:sldIdLst>
        </p14:section>
        <p14:section name="Window object" id="{BAC666A6-DEBE-4C9D-B72A-EF2F8FC6CAEE}">
          <p14:sldIdLst>
            <p14:sldId id="439"/>
            <p14:sldId id="438"/>
            <p14:sldId id="448"/>
            <p14:sldId id="449"/>
            <p14:sldId id="447"/>
            <p14:sldId id="440"/>
            <p14:sldId id="450"/>
            <p14:sldId id="451"/>
            <p14:sldId id="441"/>
            <p14:sldId id="442"/>
            <p14:sldId id="452"/>
            <p14:sldId id="453"/>
            <p14:sldId id="443"/>
            <p14:sldId id="444"/>
            <p14:sldId id="445"/>
            <p14:sldId id="446"/>
            <p14:sldId id="454"/>
            <p14:sldId id="457"/>
            <p14:sldId id="455"/>
            <p14:sldId id="456"/>
          </p14:sldIdLst>
        </p14:section>
        <p14:section name="Scripting Docs" id="{84F143D7-2055-4BC3-86FD-3E5ABCEE0813}">
          <p14:sldIdLst>
            <p14:sldId id="616"/>
          </p14:sldIdLst>
        </p14:section>
        <p14:section name="Scripting CSS" id="{A1C85553-543B-4968-B427-AD5528445989}">
          <p14:sldIdLst>
            <p14:sldId id="617"/>
          </p14:sldIdLst>
        </p14:section>
        <p14:section name="Handling Events" id="{E7991DE5-6AD6-4FA5-A733-39D7B1E731CB}">
          <p14:sldIdLst>
            <p14:sldId id="573"/>
            <p14:sldId id="574"/>
            <p14:sldId id="591"/>
            <p14:sldId id="582"/>
            <p14:sldId id="583"/>
            <p14:sldId id="584"/>
            <p14:sldId id="585"/>
            <p14:sldId id="586"/>
            <p14:sldId id="592"/>
            <p14:sldId id="588"/>
            <p14:sldId id="589"/>
            <p14:sldId id="590"/>
            <p14:sldId id="587"/>
            <p14:sldId id="575"/>
            <p14:sldId id="593"/>
            <p14:sldId id="594"/>
            <p14:sldId id="595"/>
            <p14:sldId id="596"/>
            <p14:sldId id="597"/>
            <p14:sldId id="598"/>
            <p14:sldId id="601"/>
            <p14:sldId id="599"/>
            <p14:sldId id="600"/>
            <p14:sldId id="602"/>
            <p14:sldId id="606"/>
            <p14:sldId id="607"/>
            <p14:sldId id="608"/>
            <p14:sldId id="609"/>
            <p14:sldId id="611"/>
            <p14:sldId id="603"/>
            <p14:sldId id="604"/>
            <p14:sldId id="605"/>
            <p14:sldId id="576"/>
            <p14:sldId id="612"/>
            <p14:sldId id="613"/>
            <p14:sldId id="614"/>
            <p14:sldId id="615"/>
            <p14:sldId id="577"/>
            <p14:sldId id="578"/>
            <p14:sldId id="579"/>
            <p14:sldId id="580"/>
            <p14:sldId id="581"/>
          </p14:sldIdLst>
        </p14:section>
        <p14:section name="Scripting HTTP" id="{39047040-E05C-470D-901D-606C8A55F66B}">
          <p14:sldIdLst>
            <p14:sldId id="390"/>
            <p14:sldId id="391"/>
            <p14:sldId id="395"/>
            <p14:sldId id="396"/>
            <p14:sldId id="399"/>
            <p14:sldId id="400"/>
            <p14:sldId id="401"/>
            <p14:sldId id="402"/>
            <p14:sldId id="398"/>
            <p14:sldId id="392"/>
            <p14:sldId id="393"/>
            <p14:sldId id="394"/>
          </p14:sldIdLst>
        </p14:section>
        <p14:section name="jQuery Lib" id="{5FC19EBC-C9FE-4DC0-BF17-950893E49912}">
          <p14:sldIdLst>
            <p14:sldId id="618"/>
          </p14:sldIdLst>
        </p14:section>
        <p14:section name="Client-side Storage" id="{EC3816ED-6A51-44EA-84BE-3F736B391AE9}">
          <p14:sldIdLst>
            <p14:sldId id="619"/>
          </p14:sldIdLst>
        </p14:section>
        <p14:section name="Scripted Media &amp; Graphics" id="{3F9C44C7-FBDC-4AE3-8BB2-F9FAECA0E90F}">
          <p14:sldIdLst/>
        </p14:section>
        <p14:section name="HTML5 APIs" id="{14D48F7A-B4CC-4AEC-81BD-E9BD19CA6A6F}">
          <p14:sldIdLst/>
        </p14:section>
        <p14:section name="Appendix Section" id="{EF0E5692-7B51-4145-9AAE-ADEC2316A303}">
          <p14:sldIdLst>
            <p14:sldId id="262"/>
            <p14:sldId id="2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02" autoAdjust="0"/>
    <p:restoredTop sz="96552" autoAdjust="0"/>
  </p:normalViewPr>
  <p:slideViewPr>
    <p:cSldViewPr snapToGrid="0">
      <p:cViewPr varScale="1">
        <p:scale>
          <a:sx n="117" d="100"/>
          <a:sy n="117" d="100"/>
        </p:scale>
        <p:origin x="162" y="84"/>
      </p:cViewPr>
      <p:guideLst/>
    </p:cSldViewPr>
  </p:slideViewPr>
  <p:notesTextViewPr>
    <p:cViewPr>
      <p:scale>
        <a:sx n="1" d="1"/>
        <a:sy n="1" d="1"/>
      </p:scale>
      <p:origin x="0" y="0"/>
    </p:cViewPr>
  </p:notesTextViewPr>
  <p:notesViewPr>
    <p:cSldViewPr snapToGrid="0">
      <p:cViewPr varScale="1">
        <p:scale>
          <a:sx n="89" d="100"/>
          <a:sy n="89" d="100"/>
        </p:scale>
        <p:origin x="2664"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handoutMaster" Target="handoutMasters/handoutMaster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viewProps" Target="viewProp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tableStyles" Target="tableStyles.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notesMaster" Target="notesMasters/notesMaster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presProps" Target="presProps.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theme" Target="theme/theme1.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EC4635-6F5E-4666-8F94-B9534AA1A9C7}" type="datetimeFigureOut">
              <a:rPr lang="en-US" smtClean="0"/>
              <a:t>7/3/2018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2E8E4F-ACCA-42C3-801C-D4FC6701FF6D}" type="slidenum">
              <a:rPr lang="en-US" smtClean="0"/>
              <a:t>‹#›</a:t>
            </a:fld>
            <a:endParaRPr lang="en-US"/>
          </a:p>
        </p:txBody>
      </p:sp>
    </p:spTree>
    <p:extLst>
      <p:ext uri="{BB962C8B-B14F-4D97-AF65-F5344CB8AC3E}">
        <p14:creationId xmlns:p14="http://schemas.microsoft.com/office/powerpoint/2010/main" val="2956425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F9719-28BC-48F1-B370-6FDEB7699C57}" type="datetimeFigureOut">
              <a:rPr lang="en-US" smtClean="0"/>
              <a:t>7/3/2018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F1E86-D5E4-4C84-9639-61CB8D4DBCAC}" type="slidenum">
              <a:rPr lang="en-US" smtClean="0"/>
              <a:t>‹#›</a:t>
            </a:fld>
            <a:endParaRPr lang="en-US"/>
          </a:p>
        </p:txBody>
      </p:sp>
    </p:spTree>
    <p:extLst>
      <p:ext uri="{BB962C8B-B14F-4D97-AF65-F5344CB8AC3E}">
        <p14:creationId xmlns:p14="http://schemas.microsoft.com/office/powerpoint/2010/main" val="2014454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CF1E86-D5E4-4C84-9639-61CB8D4DBCAC}" type="slidenum">
              <a:rPr lang="en-US" smtClean="0"/>
              <a:t>374</a:t>
            </a:fld>
            <a:endParaRPr lang="en-US"/>
          </a:p>
        </p:txBody>
      </p:sp>
    </p:spTree>
    <p:extLst>
      <p:ext uri="{BB962C8B-B14F-4D97-AF65-F5344CB8AC3E}">
        <p14:creationId xmlns:p14="http://schemas.microsoft.com/office/powerpoint/2010/main" val="4046856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12" name="Text Placeholder 11"/>
          <p:cNvSpPr>
            <a:spLocks noGrp="1"/>
          </p:cNvSpPr>
          <p:nvPr>
            <p:ph type="body" sz="quarter" idx="13" hasCustomPrompt="1"/>
          </p:nvPr>
        </p:nvSpPr>
        <p:spPr>
          <a:xfrm>
            <a:off x="334534" y="702614"/>
            <a:ext cx="11521440" cy="2377440"/>
          </a:xfrm>
          <a:prstGeom prst="rect">
            <a:avLst/>
          </a:prstGeom>
        </p:spPr>
        <p:txBody>
          <a:bodyPr anchor="b" anchorCtr="0"/>
          <a:lstStyle>
            <a:lvl1pPr marL="0" indent="0">
              <a:buNone/>
              <a:defRPr sz="7200">
                <a:latin typeface="Gill Sans MT (Headings)"/>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a:t>
            </a:r>
            <a:endParaRPr lang="en-US" dirty="0"/>
          </a:p>
        </p:txBody>
      </p:sp>
      <p:sp>
        <p:nvSpPr>
          <p:cNvPr id="14" name="Subtitle 2"/>
          <p:cNvSpPr txBox="1">
            <a:spLocks/>
          </p:cNvSpPr>
          <p:nvPr userDrawn="1"/>
        </p:nvSpPr>
        <p:spPr>
          <a:xfrm>
            <a:off x="334534" y="3252175"/>
            <a:ext cx="5486400" cy="10974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30000"/>
              </a:spcBef>
              <a:buFont typeface="Arial" panose="020B0604020202020204" pitchFamily="34" charset="0"/>
              <a:buNone/>
              <a:defRPr sz="2400" kern="1200">
                <a:solidFill>
                  <a:schemeClr val="accent2">
                    <a:lumMod val="50000"/>
                  </a:schemeClr>
                </a:solidFill>
                <a:latin typeface="+mn-lt"/>
                <a:ea typeface="+mn-ea"/>
                <a:cs typeface="+mn-cs"/>
              </a:defRPr>
            </a:lvl1pPr>
            <a:lvl2pPr marL="457200" indent="0" algn="ctr" defTabSz="914400" rtl="0" eaLnBrk="1" latinLnBrk="0" hangingPunct="1">
              <a:lnSpc>
                <a:spcPct val="90000"/>
              </a:lnSpc>
              <a:spcBef>
                <a:spcPct val="300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rgbClr val="ED7D31">
                    <a:lumMod val="50000"/>
                  </a:srgbClr>
                </a:solidFill>
                <a:effectLst/>
                <a:uLnTx/>
                <a:uFillTx/>
                <a:latin typeface="Gill Sans MT" panose="020B0502020104020203"/>
                <a:ea typeface="+mn-ea"/>
                <a:cs typeface="+mn-cs"/>
              </a:rPr>
              <a:t>	</a:t>
            </a:r>
            <a:r>
              <a:rPr kumimoji="0" lang="en-US" sz="2400" b="0" i="0" u="none" strike="noStrike" kern="1200" cap="none" spc="0" normalizeH="0" baseline="0" noProof="0" dirty="0" smtClean="0">
                <a:ln>
                  <a:noFill/>
                </a:ln>
                <a:solidFill>
                  <a:srgbClr val="0070C0"/>
                </a:solidFill>
                <a:effectLst/>
                <a:uLnTx/>
                <a:uFillTx/>
                <a:latin typeface="+mn-lt"/>
                <a:ea typeface="+mn-ea"/>
                <a:cs typeface="+mn-cs"/>
              </a:rPr>
              <a:t>- Govardhan Reddy D N</a:t>
            </a: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rgbClr val="ED7D31">
                    <a:lumMod val="50000"/>
                  </a:srgbClr>
                </a:solidFill>
                <a:effectLst/>
                <a:uLnTx/>
                <a:uFillTx/>
                <a:latin typeface="Gill Sans MT" panose="020B0502020104020203"/>
                <a:ea typeface="+mn-ea"/>
                <a:cs typeface="+mn-cs"/>
              </a:rPr>
              <a:t>			</a:t>
            </a:r>
            <a:r>
              <a:rPr kumimoji="0" lang="en-US" sz="1800" b="0" i="0" u="none" strike="noStrike" kern="1200" cap="none" spc="0" normalizeH="0" baseline="0" noProof="0" dirty="0" smtClean="0">
                <a:ln>
                  <a:noFill/>
                </a:ln>
                <a:solidFill>
                  <a:srgbClr val="3F1779"/>
                </a:solidFill>
                <a:effectLst/>
                <a:uLnTx/>
                <a:uFillTx/>
                <a:latin typeface="Brush Script MT" panose="03060802040406070304" pitchFamily="66" charset="0"/>
                <a:ea typeface="+mn-ea"/>
                <a:cs typeface="+mn-cs"/>
              </a:rPr>
              <a:t>Royal Sapphire Edu</a:t>
            </a:r>
            <a:endParaRPr kumimoji="0" lang="en-US" sz="1800" b="0" i="0" u="none" strike="noStrike" kern="1200" cap="none" spc="0" normalizeH="0" baseline="0" noProof="0" dirty="0">
              <a:ln>
                <a:noFill/>
              </a:ln>
              <a:solidFill>
                <a:srgbClr val="3F1779"/>
              </a:solidFill>
              <a:effectLst/>
              <a:uLnTx/>
              <a:uFillTx/>
              <a:latin typeface="Brush Script MT" panose="03060802040406070304" pitchFamily="66" charset="0"/>
              <a:ea typeface="+mn-ea"/>
              <a:cs typeface="+mn-cs"/>
            </a:endParaRPr>
          </a:p>
        </p:txBody>
      </p:sp>
      <p:sp>
        <p:nvSpPr>
          <p:cNvPr id="30"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05 May 2018</a:t>
            </a:r>
            <a:endParaRPr lang="en-US" dirty="0"/>
          </a:p>
        </p:txBody>
      </p:sp>
      <p:sp>
        <p:nvSpPr>
          <p:cNvPr id="32"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
        <p:nvSpPr>
          <p:cNvPr id="7" name="TextBox 6"/>
          <p:cNvSpPr txBox="1"/>
          <p:nvPr userDrawn="1"/>
        </p:nvSpPr>
        <p:spPr>
          <a:xfrm>
            <a:off x="5469226" y="6569926"/>
            <a:ext cx="1611018" cy="276999"/>
          </a:xfrm>
          <a:prstGeom prst="rect">
            <a:avLst/>
          </a:prstGeom>
          <a:noFill/>
        </p:spPr>
        <p:txBody>
          <a:bodyPr wrap="none" lIns="0" tIns="0" rIns="0" bIns="0" rtlCol="0">
            <a:spAutoFit/>
          </a:bodyPr>
          <a:lstStyle/>
          <a:p>
            <a:r>
              <a:rPr lang="en-US" sz="1800" dirty="0" smtClean="0">
                <a:solidFill>
                  <a:srgbClr val="3F1779"/>
                </a:solidFill>
                <a:latin typeface="Brush Script MT" panose="03060802040406070304" pitchFamily="66" charset="0"/>
              </a:rPr>
              <a:t>Royal Sapphire Edu</a:t>
            </a:r>
            <a:endParaRPr lang="en-US" sz="1800" dirty="0">
              <a:solidFill>
                <a:prstClr val="black">
                  <a:lumMod val="75000"/>
                  <a:lumOff val="25000"/>
                </a:prstClr>
              </a:solidFill>
              <a:latin typeface="Gill Sans MT" panose="020B0502020104020203"/>
            </a:endParaRPr>
          </a:p>
        </p:txBody>
      </p:sp>
    </p:spTree>
    <p:extLst>
      <p:ext uri="{BB962C8B-B14F-4D97-AF65-F5344CB8AC3E}">
        <p14:creationId xmlns:p14="http://schemas.microsoft.com/office/powerpoint/2010/main" val="373718873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ppendix Layout">
    <p:spTree>
      <p:nvGrpSpPr>
        <p:cNvPr id="1" name=""/>
        <p:cNvGrpSpPr/>
        <p:nvPr/>
      </p:nvGrpSpPr>
      <p:grpSpPr>
        <a:xfrm>
          <a:off x="0" y="0"/>
          <a:ext cx="0" cy="0"/>
          <a:chOff x="0" y="0"/>
          <a:chExt cx="0" cy="0"/>
        </a:xfrm>
      </p:grpSpPr>
      <p:sp>
        <p:nvSpPr>
          <p:cNvPr id="7"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8" name="Title 1"/>
          <p:cNvSpPr txBox="1">
            <a:spLocks/>
          </p:cNvSpPr>
          <p:nvPr userDrawn="1"/>
        </p:nvSpPr>
        <p:spPr>
          <a:xfrm rot="16200000">
            <a:off x="6162675" y="-4903203"/>
            <a:ext cx="914400" cy="109347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2" name="TextBox 1"/>
          <p:cNvSpPr txBox="1"/>
          <p:nvPr userDrawn="1"/>
        </p:nvSpPr>
        <p:spPr>
          <a:xfrm>
            <a:off x="1152525" y="1101533"/>
            <a:ext cx="5469465" cy="1378331"/>
          </a:xfrm>
          <a:prstGeom prst="rect">
            <a:avLst/>
          </a:prstGeom>
        </p:spPr>
        <p:txBody>
          <a:bodyPr>
            <a:normAutofit/>
          </a:bodyPr>
          <a:lstStyle>
            <a:lvl1pPr>
              <a:lnSpc>
                <a:spcPct val="90000"/>
              </a:lnSpc>
              <a:spcBef>
                <a:spcPct val="0"/>
              </a:spcBef>
              <a:buNone/>
              <a:defRPr sz="8000">
                <a:latin typeface="+mj-lt"/>
                <a:ea typeface="+mj-ea"/>
                <a:cs typeface="+mj-cs"/>
              </a:defRPr>
            </a:lvl1pPr>
          </a:lstStyle>
          <a:p>
            <a:pPr lvl="0"/>
            <a:r>
              <a:rPr lang="en-US" dirty="0" smtClean="0"/>
              <a:t>Appendix</a:t>
            </a:r>
            <a:endParaRPr lang="en-US" dirty="0"/>
          </a:p>
        </p:txBody>
      </p:sp>
      <p:sp>
        <p:nvSpPr>
          <p:cNvPr id="22"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05 May 2018</a:t>
            </a:r>
            <a:endParaRPr lang="en-US" dirty="0"/>
          </a:p>
        </p:txBody>
      </p:sp>
      <p:sp>
        <p:nvSpPr>
          <p:cNvPr id="24"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2372054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05 May 2018</a:t>
            </a:r>
            <a:endParaRPr lang="en-US" dirty="0"/>
          </a:p>
        </p:txBody>
      </p:sp>
      <p:sp>
        <p:nvSpPr>
          <p:cNvPr id="4" name="Slide Number Placeholder 3"/>
          <p:cNvSpPr>
            <a:spLocks noGrp="1"/>
          </p:cNvSpPr>
          <p:nvPr>
            <p:ph type="sldNum" sz="quarter" idx="11"/>
          </p:nvPr>
        </p:nvSpPr>
        <p:spPr/>
        <p:txBody>
          <a:bodyPr/>
          <a:lstStyle/>
          <a:p>
            <a:fld id="{F1012999-1CD9-4014-B1C6-70315F8BBED0}" type="slidenum">
              <a:rPr lang="en-US" smtClean="0"/>
              <a:pPr/>
              <a:t>‹#›</a:t>
            </a:fld>
            <a:endParaRPr lang="en-US" dirty="0"/>
          </a:p>
        </p:txBody>
      </p:sp>
      <p:sp>
        <p:nvSpPr>
          <p:cNvPr id="5"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6" name="Title 1"/>
          <p:cNvSpPr txBox="1">
            <a:spLocks/>
          </p:cNvSpPr>
          <p:nvPr userDrawn="1"/>
        </p:nvSpPr>
        <p:spPr>
          <a:xfrm rot="16200000">
            <a:off x="6163436" y="-4903966"/>
            <a:ext cx="914400" cy="10936224"/>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vert" lIns="91440" tIns="45720" rIns="91440" bIns="45720" rtlCol="0" anchor="ctr" anchorCtr="0">
            <a:normAutofit fontScale="92500" lnSpcReduction="10000"/>
          </a:bodyPr>
          <a:lstStyle>
            <a:defPPr>
              <a:defRPr lang="en-US"/>
            </a:defPPr>
            <a:lvl1pPr algn="ctr">
              <a:lnSpc>
                <a:spcPct val="90000"/>
              </a:lnSpc>
              <a:spcBef>
                <a:spcPct val="0"/>
              </a:spcBef>
              <a:buNone/>
              <a:defRPr sz="6000">
                <a:solidFill>
                  <a:schemeClr val="bg1"/>
                </a:solidFill>
                <a:latin typeface="+mj-lt"/>
                <a:ea typeface="+mj-ea"/>
                <a:cs typeface="+mj-cs"/>
              </a:defRPr>
            </a:lvl1pPr>
          </a:lstStyle>
          <a:p>
            <a:pPr algn="ctr"/>
            <a:r>
              <a:rPr lang="en-US" dirty="0" smtClean="0"/>
              <a:t>Contents</a:t>
            </a:r>
            <a:endParaRPr lang="en-US" dirty="0"/>
          </a:p>
        </p:txBody>
      </p:sp>
    </p:spTree>
    <p:extLst>
      <p:ext uri="{BB962C8B-B14F-4D97-AF65-F5344CB8AC3E}">
        <p14:creationId xmlns:p14="http://schemas.microsoft.com/office/powerpoint/2010/main" val="1336026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Layout">
    <p:spTree>
      <p:nvGrpSpPr>
        <p:cNvPr id="1" name=""/>
        <p:cNvGrpSpPr/>
        <p:nvPr/>
      </p:nvGrpSpPr>
      <p:grpSpPr>
        <a:xfrm>
          <a:off x="0" y="0"/>
          <a:ext cx="0" cy="0"/>
          <a:chOff x="0" y="0"/>
          <a:chExt cx="0" cy="0"/>
        </a:xfrm>
      </p:grpSpPr>
      <p:sp>
        <p:nvSpPr>
          <p:cNvPr id="7"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8" name="Title 1"/>
          <p:cNvSpPr txBox="1">
            <a:spLocks/>
          </p:cNvSpPr>
          <p:nvPr userDrawn="1"/>
        </p:nvSpPr>
        <p:spPr>
          <a:xfrm rot="16200000">
            <a:off x="6162675" y="-4903203"/>
            <a:ext cx="914400" cy="109347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15" name="Text Placeholder 14"/>
          <p:cNvSpPr>
            <a:spLocks noGrp="1"/>
          </p:cNvSpPr>
          <p:nvPr>
            <p:ph type="body" sz="quarter" idx="13" hasCustomPrompt="1"/>
          </p:nvPr>
        </p:nvSpPr>
        <p:spPr>
          <a:xfrm>
            <a:off x="1152525" y="1104900"/>
            <a:ext cx="7677150" cy="1371600"/>
          </a:xfrm>
          <a:prstGeom prst="rect">
            <a:avLst/>
          </a:prstGeom>
        </p:spPr>
        <p:txBody>
          <a:bodyPr anchor="b" anchorCtr="0"/>
          <a:lstStyle>
            <a:lvl1pPr marL="0" indent="0">
              <a:buNone/>
              <a:defRPr sz="8000">
                <a:latin typeface="+mj-lt"/>
              </a:defRPr>
            </a:lvl1pPr>
          </a:lstStyle>
          <a:p>
            <a:pPr lvl="0"/>
            <a:r>
              <a:rPr lang="en-US" dirty="0" smtClean="0"/>
              <a:t>Title</a:t>
            </a:r>
            <a:endParaRPr lang="en-US" dirty="0"/>
          </a:p>
        </p:txBody>
      </p:sp>
      <p:sp>
        <p:nvSpPr>
          <p:cNvPr id="17" name="Text Placeholder 16"/>
          <p:cNvSpPr>
            <a:spLocks noGrp="1"/>
          </p:cNvSpPr>
          <p:nvPr>
            <p:ph type="body" sz="quarter" idx="14" hasCustomPrompt="1"/>
          </p:nvPr>
        </p:nvSpPr>
        <p:spPr>
          <a:xfrm>
            <a:off x="2762250" y="2556686"/>
            <a:ext cx="4114799" cy="36576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0000"/>
                </a:solidFill>
                <a:effectLst/>
                <a:uLnTx/>
                <a:uFillTx/>
                <a:latin typeface="Gill Sans MT" panose="020B0502020104020203"/>
                <a:ea typeface="+mn-ea"/>
                <a:cs typeface="+mn-cs"/>
              </a:rPr>
              <a:t>Book Name</a:t>
            </a:r>
            <a:r>
              <a:rPr kumimoji="0" lang="en-US" sz="1800" b="0" i="0" u="none" strike="noStrike" kern="1200" cap="none" spc="0" normalizeH="0" baseline="0" noProof="0" dirty="0" smtClean="0">
                <a:ln>
                  <a:noFill/>
                </a:ln>
                <a:solidFill>
                  <a:prstClr val="black"/>
                </a:solidFill>
                <a:effectLst/>
                <a:uLnTx/>
                <a:uFillTx/>
                <a:latin typeface="Gill Sans MT" panose="020B0502020104020203"/>
                <a:ea typeface="+mn-ea"/>
                <a:cs typeface="+mn-cs"/>
              </a:rPr>
              <a:t> </a:t>
            </a:r>
          </a:p>
        </p:txBody>
      </p:sp>
      <p:sp>
        <p:nvSpPr>
          <p:cNvPr id="18" name="Text Placeholder 16"/>
          <p:cNvSpPr>
            <a:spLocks noGrp="1"/>
          </p:cNvSpPr>
          <p:nvPr>
            <p:ph type="body" sz="quarter" idx="15" hasCustomPrompt="1"/>
          </p:nvPr>
        </p:nvSpPr>
        <p:spPr>
          <a:xfrm>
            <a:off x="2762250" y="2925811"/>
            <a:ext cx="4114799" cy="36576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0000"/>
                </a:solidFill>
                <a:effectLst/>
                <a:uLnTx/>
                <a:uFillTx/>
                <a:latin typeface="Gill Sans MT" panose="020B0502020104020203"/>
                <a:ea typeface="+mn-ea"/>
                <a:cs typeface="+mn-cs"/>
              </a:rPr>
              <a:t>Book Source</a:t>
            </a:r>
            <a:endParaRPr kumimoji="0" lang="en-US" sz="1800" b="0" i="0" u="none" strike="noStrike" kern="1200" cap="none" spc="0" normalizeH="0" baseline="0" noProof="0" dirty="0" smtClean="0">
              <a:ln>
                <a:noFill/>
              </a:ln>
              <a:solidFill>
                <a:prstClr val="black"/>
              </a:solidFill>
              <a:effectLst/>
              <a:uLnTx/>
              <a:uFillTx/>
              <a:latin typeface="Gill Sans MT" panose="020B0502020104020203"/>
              <a:ea typeface="+mn-ea"/>
              <a:cs typeface="+mn-cs"/>
            </a:endParaRPr>
          </a:p>
        </p:txBody>
      </p:sp>
      <p:sp>
        <p:nvSpPr>
          <p:cNvPr id="19" name="TextBox 18"/>
          <p:cNvSpPr txBox="1"/>
          <p:nvPr userDrawn="1"/>
        </p:nvSpPr>
        <p:spPr>
          <a:xfrm>
            <a:off x="1152524" y="2552907"/>
            <a:ext cx="1600201" cy="369332"/>
          </a:xfrm>
          <a:prstGeom prst="rect">
            <a:avLst/>
          </a:prstGeom>
          <a:noFill/>
          <a:ln>
            <a:solidFill>
              <a:srgbClr val="3F1779"/>
            </a:solidFill>
          </a:ln>
        </p:spPr>
        <p:txBody>
          <a:bodyPr wrap="square" rtlCol="0">
            <a:spAutoFit/>
          </a:bodyPr>
          <a:lstStyle/>
          <a:p>
            <a:r>
              <a:rPr lang="en-US" dirty="0" smtClean="0">
                <a:solidFill>
                  <a:srgbClr val="FF0000"/>
                </a:solidFill>
              </a:rPr>
              <a:t>Book Name:</a:t>
            </a:r>
            <a:r>
              <a:rPr lang="en-US" dirty="0" smtClean="0"/>
              <a:t> </a:t>
            </a:r>
            <a:endParaRPr lang="en-US" dirty="0"/>
          </a:p>
        </p:txBody>
      </p:sp>
      <p:sp>
        <p:nvSpPr>
          <p:cNvPr id="20" name="TextBox 19"/>
          <p:cNvSpPr txBox="1"/>
          <p:nvPr userDrawn="1"/>
        </p:nvSpPr>
        <p:spPr>
          <a:xfrm>
            <a:off x="1152525" y="2922239"/>
            <a:ext cx="1600200" cy="369332"/>
          </a:xfrm>
          <a:prstGeom prst="rect">
            <a:avLst/>
          </a:prstGeom>
          <a:noFill/>
          <a:ln>
            <a:solidFill>
              <a:srgbClr val="3F1779"/>
            </a:solidFill>
          </a:ln>
        </p:spPr>
        <p:txBody>
          <a:bodyPr wrap="square" rtlCol="0">
            <a:spAutoFit/>
          </a:bodyPr>
          <a:lstStyle/>
          <a:p>
            <a:r>
              <a:rPr lang="en-US" dirty="0" smtClean="0">
                <a:solidFill>
                  <a:srgbClr val="FF0000"/>
                </a:solidFill>
              </a:rPr>
              <a:t>Book Source:</a:t>
            </a:r>
            <a:r>
              <a:rPr lang="en-US" dirty="0" smtClean="0"/>
              <a:t> </a:t>
            </a:r>
            <a:endParaRPr lang="en-US" dirty="0"/>
          </a:p>
        </p:txBody>
      </p:sp>
      <p:sp>
        <p:nvSpPr>
          <p:cNvPr id="21"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05 May 2018</a:t>
            </a:r>
            <a:endParaRPr lang="en-US" dirty="0"/>
          </a:p>
        </p:txBody>
      </p:sp>
      <p:sp>
        <p:nvSpPr>
          <p:cNvPr id="23"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5630632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vel 0">
    <p:spTree>
      <p:nvGrpSpPr>
        <p:cNvPr id="1" name=""/>
        <p:cNvGrpSpPr/>
        <p:nvPr/>
      </p:nvGrpSpPr>
      <p:grpSpPr>
        <a:xfrm>
          <a:off x="0" y="0"/>
          <a:ext cx="0" cy="0"/>
          <a:chOff x="0" y="0"/>
          <a:chExt cx="0" cy="0"/>
        </a:xfrm>
      </p:grpSpPr>
      <p:sp>
        <p:nvSpPr>
          <p:cNvPr id="15" name="Text Placeholder 14"/>
          <p:cNvSpPr>
            <a:spLocks noGrp="1"/>
          </p:cNvSpPr>
          <p:nvPr>
            <p:ph type="body" sz="quarter" idx="13" hasCustomPrompt="1"/>
          </p:nvPr>
        </p:nvSpPr>
        <p:spPr>
          <a:xfrm>
            <a:off x="1171575" y="2075163"/>
            <a:ext cx="10687050" cy="895350"/>
          </a:xfrm>
          <a:prstGeom prst="rect">
            <a:avLst/>
          </a:prstGeom>
        </p:spPr>
        <p:txBody>
          <a:bodyPr anchor="b" anchorCtr="0"/>
          <a:lstStyle>
            <a:lvl1pPr marL="0" indent="0">
              <a:buNone/>
              <a:defRPr lang="en-US" sz="5400" kern="1200" dirty="0">
                <a:solidFill>
                  <a:schemeClr val="tx2"/>
                </a:solidFill>
                <a:latin typeface="+mj-lt"/>
                <a:ea typeface="+mj-ea"/>
                <a:cs typeface="+mj-cs"/>
              </a:defRPr>
            </a:lvl1pPr>
          </a:lstStyle>
          <a:p>
            <a:pPr lvl="0"/>
            <a:r>
              <a:rPr lang="en-US" dirty="0" smtClean="0"/>
              <a:t>Title</a:t>
            </a:r>
            <a:endParaRPr lang="en-US" dirty="0"/>
          </a:p>
        </p:txBody>
      </p:sp>
      <p:sp>
        <p:nvSpPr>
          <p:cNvPr id="10"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05 May 2018</a:t>
            </a:r>
            <a:endParaRPr lang="en-US" dirty="0"/>
          </a:p>
        </p:txBody>
      </p:sp>
      <p:sp>
        <p:nvSpPr>
          <p:cNvPr id="16"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
        <p:nvSpPr>
          <p:cNvPr id="3" name="Text Placeholder 2"/>
          <p:cNvSpPr>
            <a:spLocks noGrp="1" noChangeAspect="1"/>
          </p:cNvSpPr>
          <p:nvPr>
            <p:ph type="body" sz="quarter" idx="16" hasCustomPrompt="1"/>
          </p:nvPr>
        </p:nvSpPr>
        <p:spPr>
          <a:xfrm>
            <a:off x="124077" y="106946"/>
            <a:ext cx="914400" cy="6400800"/>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rtlCol="0" anchor="b" anchorCtr="0">
            <a:normAutofit/>
          </a:bodyPr>
          <a:lstStyle>
            <a:lvl1pPr algn="ctr">
              <a:buFontTx/>
              <a:buNone/>
              <a:defRPr lang="en-US" sz="6000" dirty="0">
                <a:solidFill>
                  <a:schemeClr val="bg1"/>
                </a:solidFill>
                <a:latin typeface="+mj-lt"/>
                <a:ea typeface="+mj-ea"/>
                <a:cs typeface="+mj-cs"/>
              </a:defRPr>
            </a:lvl1pPr>
          </a:lstStyle>
          <a:p>
            <a:pPr marL="0" lvl="0" indent="0" algn="ctr">
              <a:spcBef>
                <a:spcPct val="0"/>
              </a:spcBef>
              <a:buFontTx/>
              <a:buNone/>
            </a:pPr>
            <a:r>
              <a:rPr lang="en-US" smtClean="0"/>
              <a:t>00</a:t>
            </a:r>
            <a:endParaRPr lang="en-US" dirty="0"/>
          </a:p>
        </p:txBody>
      </p:sp>
    </p:spTree>
    <p:extLst>
      <p:ext uri="{BB962C8B-B14F-4D97-AF65-F5344CB8AC3E}">
        <p14:creationId xmlns:p14="http://schemas.microsoft.com/office/powerpoint/2010/main" val="125868786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Level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a:solidFill>
                  <a:schemeClr val="bg1"/>
                </a:solidFill>
              </a:defRPr>
            </a:lvl1pPr>
          </a:lstStyle>
          <a:p>
            <a:pPr lvl="0"/>
            <a:r>
              <a:rPr lang="en-US" dirty="0"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05 May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87593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Level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05 May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07960246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Level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05 May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7926066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Level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05 May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76209502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Level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05 May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248538373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Level 6">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4">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05 May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09111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05 May 2018</a:t>
            </a:r>
            <a:endParaRPr lang="en-US" dirty="0"/>
          </a:p>
        </p:txBody>
      </p:sp>
      <p:sp>
        <p:nvSpPr>
          <p:cNvPr id="15"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cxnSp>
        <p:nvCxnSpPr>
          <p:cNvPr id="19" name="Straight Connector 18"/>
          <p:cNvCxnSpPr/>
          <p:nvPr userDrawn="1"/>
        </p:nvCxnSpPr>
        <p:spPr>
          <a:xfrm>
            <a:off x="0" y="6538912"/>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5469226" y="6569926"/>
            <a:ext cx="1611018" cy="276999"/>
          </a:xfrm>
          <a:prstGeom prst="rect">
            <a:avLst/>
          </a:prstGeom>
          <a:noFill/>
        </p:spPr>
        <p:txBody>
          <a:bodyPr wrap="none" lIns="0" tIns="0" rIns="0" bIns="0" rtlCol="0">
            <a:spAutoFit/>
          </a:bodyPr>
          <a:lstStyle/>
          <a:p>
            <a:r>
              <a:rPr lang="en-US" sz="1800" dirty="0" smtClean="0">
                <a:solidFill>
                  <a:srgbClr val="3F1779"/>
                </a:solidFill>
                <a:latin typeface="Brush Script MT" panose="03060802040406070304" pitchFamily="66" charset="0"/>
              </a:rPr>
              <a:t>Royal Sapphire Edu</a:t>
            </a:r>
            <a:endParaRPr lang="en-US" sz="1800" dirty="0">
              <a:solidFill>
                <a:prstClr val="black">
                  <a:lumMod val="75000"/>
                  <a:lumOff val="25000"/>
                </a:prstClr>
              </a:solidFill>
              <a:latin typeface="Gill Sans MT" panose="020B0502020104020203"/>
            </a:endParaRPr>
          </a:p>
        </p:txBody>
      </p:sp>
    </p:spTree>
    <p:extLst>
      <p:ext uri="{BB962C8B-B14F-4D97-AF65-F5344CB8AC3E}">
        <p14:creationId xmlns:p14="http://schemas.microsoft.com/office/powerpoint/2010/main" val="19154785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72" r:id="rId3"/>
    <p:sldLayoutId id="2147483650" r:id="rId4"/>
    <p:sldLayoutId id="2147483667" r:id="rId5"/>
    <p:sldLayoutId id="2147483668" r:id="rId6"/>
    <p:sldLayoutId id="2147483669" r:id="rId7"/>
    <p:sldLayoutId id="2147483670" r:id="rId8"/>
    <p:sldLayoutId id="2147483671" r:id="rId9"/>
    <p:sldLayoutId id="2147483666" r:id="rId10"/>
    <p:sldLayoutId id="2147483673" r:id="rId11"/>
  </p:sldLayoutIdLst>
  <p:timing>
    <p:tnLst>
      <p:par>
        <p:cTn id="1" dur="indefinite" restart="never" nodeType="tmRoot"/>
      </p:par>
    </p:tnLst>
  </p:timing>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373.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19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3.xml.rels><?xml version="1.0" encoding="UTF-8" standalone="yes"?>
<Relationships xmlns="http://schemas.openxmlformats.org/package/2006/relationships"><Relationship Id="rId3" Type="http://schemas.openxmlformats.org/officeDocument/2006/relationships/hyperlink" Target="http://script.aculo.us/" TargetMode="External"/><Relationship Id="rId7" Type="http://schemas.openxmlformats.org/officeDocument/2006/relationships/hyperlink" Target="http://code.google.com/closure/compiler/" TargetMode="External"/><Relationship Id="rId2" Type="http://schemas.openxmlformats.org/officeDocument/2006/relationships/hyperlink" Target="http://prototypejs.org/" TargetMode="External"/><Relationship Id="rId1" Type="http://schemas.openxmlformats.org/officeDocument/2006/relationships/slideLayout" Target="../slideLayouts/slideLayout5.xml"/><Relationship Id="rId6" Type="http://schemas.openxmlformats.org/officeDocument/2006/relationships/hyperlink" Target="http://code.google.com/closure/library/" TargetMode="External"/><Relationship Id="rId5" Type="http://schemas.openxmlformats.org/officeDocument/2006/relationships/hyperlink" Target="http://developer.yahoo.com/yui/" TargetMode="External"/><Relationship Id="rId4" Type="http://schemas.openxmlformats.org/officeDocument/2006/relationships/hyperlink" Target="http://dojotoolkit.org/"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JavaScript ES5</a:t>
            </a:r>
            <a:endParaRPr lang="en-US" dirty="0"/>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a:t>
            </a:fld>
            <a:endParaRPr lang="en-US" dirty="0"/>
          </a:p>
        </p:txBody>
      </p:sp>
      <p:sp>
        <p:nvSpPr>
          <p:cNvPr id="9" name="TextBox 8"/>
          <p:cNvSpPr txBox="1"/>
          <p:nvPr/>
        </p:nvSpPr>
        <p:spPr>
          <a:xfrm>
            <a:off x="334534" y="5801605"/>
            <a:ext cx="1392573" cy="369332"/>
          </a:xfrm>
          <a:prstGeom prst="rect">
            <a:avLst/>
          </a:prstGeom>
          <a:noFill/>
          <a:ln>
            <a:solidFill>
              <a:srgbClr val="3F1779"/>
            </a:solidFill>
          </a:ln>
        </p:spPr>
        <p:txBody>
          <a:bodyPr wrap="square" rtlCol="0">
            <a:spAutoFit/>
          </a:bodyPr>
          <a:lstStyle/>
          <a:p>
            <a:r>
              <a:rPr lang="en-US" dirty="0" smtClean="0"/>
              <a:t>Online</a:t>
            </a:r>
            <a:endParaRPr lang="en-US" dirty="0"/>
          </a:p>
        </p:txBody>
      </p:sp>
      <p:sp>
        <p:nvSpPr>
          <p:cNvPr id="10" name="Action Button: Forward or Next 9">
            <a:hlinkClick r:id="rId2" action="ppaction://hlinksldjump" highlightClick="1"/>
          </p:cNvPr>
          <p:cNvSpPr/>
          <p:nvPr/>
        </p:nvSpPr>
        <p:spPr>
          <a:xfrm>
            <a:off x="334534" y="4881943"/>
            <a:ext cx="2455333" cy="762000"/>
          </a:xfrm>
          <a:prstGeom prst="actionButtonForwardNext">
            <a:avLst/>
          </a:prstGeom>
          <a:solidFill>
            <a:schemeClr val="accent1">
              <a:lumMod val="60000"/>
              <a:lumOff val="40000"/>
            </a:schemeClr>
          </a:solidFill>
          <a:ln>
            <a:solidFill>
              <a:srgbClr val="002060"/>
            </a:solidFill>
          </a:ln>
          <a:effectLst>
            <a:innerShdw blurRad="63500" dist="50800" dir="5400000">
              <a:prstClr val="black">
                <a:alpha val="50000"/>
              </a:prstClr>
            </a:innerShdw>
          </a:effectLst>
          <a:scene3d>
            <a:camera prst="orthographicFront"/>
            <a:lightRig rig="threePt" dir="t"/>
          </a:scene3d>
          <a:sp3d>
            <a:bevelT w="114300" prst="artDeco"/>
          </a:sp3d>
        </p:spPr>
        <p:style>
          <a:lnRef idx="1">
            <a:schemeClr val="accent5"/>
          </a:lnRef>
          <a:fillRef idx="3">
            <a:schemeClr val="accent5"/>
          </a:fillRef>
          <a:effectRef idx="2">
            <a:schemeClr val="accent5"/>
          </a:effectRef>
          <a:fontRef idx="minor">
            <a:schemeClr val="lt1"/>
          </a:fontRef>
        </p:style>
        <p:txBody>
          <a:bodyPr vert="horz" lIns="91440" tIns="45720" rIns="91440" bIns="45720" rtlCol="0" anchor="ctr">
            <a:normAutofit/>
          </a:bodyPr>
          <a:lstStyle/>
          <a:p>
            <a:pPr algn="ctr">
              <a:lnSpc>
                <a:spcPct val="90000"/>
              </a:lnSpc>
              <a:spcBef>
                <a:spcPct val="0"/>
              </a:spcBef>
            </a:pPr>
            <a:r>
              <a:rPr lang="en-US" sz="2400" b="1" dirty="0">
                <a:ln w="10160">
                  <a:solidFill>
                    <a:schemeClr val="tx1">
                      <a:lumMod val="50000"/>
                      <a:lumOff val="50000"/>
                    </a:schemeClr>
                  </a:solidFill>
                  <a:prstDash val="solid"/>
                </a:ln>
                <a:solidFill>
                  <a:schemeClr val="bg1"/>
                </a:solidFill>
                <a:effectLst>
                  <a:outerShdw blurRad="38100" dist="22860" dir="5400000" algn="tl" rotWithShape="0">
                    <a:srgbClr val="000000">
                      <a:alpha val="30000"/>
                    </a:srgbClr>
                  </a:outerShdw>
                </a:effectLst>
                <a:latin typeface="+mj-lt"/>
                <a:ea typeface="+mj-ea"/>
                <a:cs typeface="+mj-cs"/>
              </a:rPr>
              <a:t>Appendix</a:t>
            </a:r>
          </a:p>
        </p:txBody>
      </p:sp>
      <p:graphicFrame>
        <p:nvGraphicFramePr>
          <p:cNvPr id="11" name="Table 10"/>
          <p:cNvGraphicFramePr>
            <a:graphicFrameLocks noGrp="1"/>
          </p:cNvGraphicFramePr>
          <p:nvPr>
            <p:extLst>
              <p:ext uri="{D42A27DB-BD31-4B8C-83A1-F6EECF244321}">
                <p14:modId xmlns:p14="http://schemas.microsoft.com/office/powerpoint/2010/main" val="3988004724"/>
              </p:ext>
            </p:extLst>
          </p:nvPr>
        </p:nvGraphicFramePr>
        <p:xfrm>
          <a:off x="6890265" y="3340665"/>
          <a:ext cx="2392788" cy="2830275"/>
        </p:xfrm>
        <a:graphic>
          <a:graphicData uri="http://schemas.openxmlformats.org/drawingml/2006/table">
            <a:tbl>
              <a:tblPr>
                <a:tableStyleId>{69CF1AB2-1976-4502-BF36-3FF5EA218861}</a:tableStyleId>
              </a:tblPr>
              <a:tblGrid>
                <a:gridCol w="1058938">
                  <a:extLst>
                    <a:ext uri="{9D8B030D-6E8A-4147-A177-3AD203B41FA5}">
                      <a16:colId xmlns:a16="http://schemas.microsoft.com/office/drawing/2014/main" val="1331477486"/>
                    </a:ext>
                  </a:extLst>
                </a:gridCol>
                <a:gridCol w="1333850">
                  <a:extLst>
                    <a:ext uri="{9D8B030D-6E8A-4147-A177-3AD203B41FA5}">
                      <a16:colId xmlns:a16="http://schemas.microsoft.com/office/drawing/2014/main" val="508486208"/>
                    </a:ext>
                  </a:extLst>
                </a:gridCol>
              </a:tblGrid>
              <a:tr h="314475">
                <a:tc>
                  <a:txBody>
                    <a:bodyPr/>
                    <a:lstStyle/>
                    <a:p>
                      <a:r>
                        <a:rPr lang="en-US" sz="1400" kern="1200" dirty="0" smtClean="0">
                          <a:solidFill>
                            <a:schemeClr val="dk1"/>
                          </a:solidFill>
                          <a:latin typeface="Gill Sans MT" panose="020B0502020104020203" pitchFamily="34" charset="0"/>
                          <a:ea typeface="+mn-ea"/>
                          <a:cs typeface="+mn-cs"/>
                        </a:rPr>
                        <a:t>05</a:t>
                      </a:r>
                      <a:r>
                        <a:rPr lang="en-US" sz="1400" kern="1200" baseline="0" dirty="0" smtClean="0">
                          <a:solidFill>
                            <a:schemeClr val="dk1"/>
                          </a:solidFill>
                          <a:latin typeface="Gill Sans MT" panose="020B0502020104020203" pitchFamily="34" charset="0"/>
                          <a:ea typeface="+mn-ea"/>
                          <a:cs typeface="+mn-cs"/>
                        </a:rPr>
                        <a:t> </a:t>
                      </a:r>
                      <a:r>
                        <a:rPr lang="en-US" sz="1400" kern="1200" dirty="0" smtClean="0">
                          <a:solidFill>
                            <a:schemeClr val="dk1"/>
                          </a:solidFill>
                          <a:latin typeface="Gill Sans MT" panose="020B0502020104020203" pitchFamily="34" charset="0"/>
                          <a:ea typeface="+mn-ea"/>
                          <a:cs typeface="+mn-cs"/>
                        </a:rPr>
                        <a:t>May</a:t>
                      </a:r>
                      <a:r>
                        <a:rPr lang="en-US" sz="1400" kern="1200" baseline="0" dirty="0" smtClean="0">
                          <a:solidFill>
                            <a:schemeClr val="dk1"/>
                          </a:solidFill>
                          <a:latin typeface="Gill Sans MT" panose="020B0502020104020203" pitchFamily="34" charset="0"/>
                          <a:ea typeface="+mn-ea"/>
                          <a:cs typeface="+mn-cs"/>
                        </a:rPr>
                        <a:t> </a:t>
                      </a:r>
                      <a:r>
                        <a:rPr lang="en-US" sz="1400" kern="1200" dirty="0" smtClean="0">
                          <a:solidFill>
                            <a:schemeClr val="dk1"/>
                          </a:solidFill>
                          <a:latin typeface="Gill Sans MT" panose="020B0502020104020203" pitchFamily="34" charset="0"/>
                          <a:ea typeface="+mn-ea"/>
                          <a:cs typeface="+mn-cs"/>
                        </a:rPr>
                        <a:t>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Start</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915895731"/>
                  </a:ext>
                </a:extLst>
              </a:tr>
              <a:tr h="314475">
                <a:tc>
                  <a:txBody>
                    <a:bodyPr/>
                    <a:lstStyle/>
                    <a:p>
                      <a:r>
                        <a:rPr lang="en-US" sz="1400" kern="1200" dirty="0" smtClean="0">
                          <a:solidFill>
                            <a:schemeClr val="dk1"/>
                          </a:solidFill>
                          <a:latin typeface="Gill Sans MT" panose="020B0502020104020203" pitchFamily="34" charset="0"/>
                          <a:ea typeface="+mn-ea"/>
                          <a:cs typeface="+mn-cs"/>
                        </a:rPr>
                        <a:t>06</a:t>
                      </a:r>
                      <a:r>
                        <a:rPr lang="en-US" sz="1400" kern="1200" baseline="0" dirty="0" smtClean="0">
                          <a:solidFill>
                            <a:schemeClr val="dk1"/>
                          </a:solidFill>
                          <a:latin typeface="Gill Sans MT" panose="020B0502020104020203" pitchFamily="34" charset="0"/>
                          <a:ea typeface="+mn-ea"/>
                          <a:cs typeface="+mn-cs"/>
                        </a:rPr>
                        <a:t> </a:t>
                      </a:r>
                      <a:r>
                        <a:rPr lang="en-US" sz="1400" kern="1200" dirty="0" smtClean="0">
                          <a:solidFill>
                            <a:schemeClr val="dk1"/>
                          </a:solidFill>
                          <a:latin typeface="Gill Sans MT" panose="020B0502020104020203" pitchFamily="34" charset="0"/>
                          <a:ea typeface="+mn-ea"/>
                          <a:cs typeface="+mn-cs"/>
                        </a:rPr>
                        <a:t>May</a:t>
                      </a:r>
                      <a:r>
                        <a:rPr lang="en-US" sz="1400" kern="1200" baseline="0" dirty="0" smtClean="0">
                          <a:solidFill>
                            <a:schemeClr val="dk1"/>
                          </a:solidFill>
                          <a:latin typeface="Gill Sans MT" panose="020B0502020104020203" pitchFamily="34" charset="0"/>
                          <a:ea typeface="+mn-ea"/>
                          <a:cs typeface="+mn-cs"/>
                        </a:rPr>
                        <a:t> </a:t>
                      </a:r>
                      <a:r>
                        <a:rPr lang="en-US" sz="1400" kern="1200" dirty="0" smtClean="0">
                          <a:solidFill>
                            <a:schemeClr val="dk1"/>
                          </a:solidFill>
                          <a:latin typeface="Gill Sans MT" panose="020B0502020104020203" pitchFamily="34" charset="0"/>
                          <a:ea typeface="+mn-ea"/>
                          <a:cs typeface="+mn-cs"/>
                        </a:rPr>
                        <a:t>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smtClean="0">
                          <a:solidFill>
                            <a:schemeClr val="dk1"/>
                          </a:solidFill>
                          <a:latin typeface="Gill Sans MT" panose="020B0502020104020203" pitchFamily="34" charset="0"/>
                          <a:ea typeface="+mn-ea"/>
                          <a:cs typeface="+mn-cs"/>
                        </a:rPr>
                        <a:t>57</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126986426"/>
                  </a:ext>
                </a:extLst>
              </a:tr>
              <a:tr h="314475">
                <a:tc>
                  <a:txBody>
                    <a:bodyPr/>
                    <a:lstStyle/>
                    <a:p>
                      <a:r>
                        <a:rPr lang="en-US" sz="1400" kern="1200" dirty="0" smtClean="0">
                          <a:solidFill>
                            <a:schemeClr val="dk1"/>
                          </a:solidFill>
                          <a:latin typeface="Gill Sans MT" panose="020B0502020104020203" pitchFamily="34" charset="0"/>
                          <a:ea typeface="+mn-ea"/>
                          <a:cs typeface="+mn-cs"/>
                        </a:rPr>
                        <a:t>16 May 18</a:t>
                      </a:r>
                    </a:p>
                  </a:txBody>
                  <a:tcPr/>
                </a:tc>
                <a:tc>
                  <a:txBody>
                    <a:bodyPr/>
                    <a:lstStyle/>
                    <a:p>
                      <a:r>
                        <a:rPr lang="en-US" sz="1400" kern="1200" dirty="0" smtClean="0">
                          <a:solidFill>
                            <a:schemeClr val="dk1"/>
                          </a:solidFill>
                          <a:latin typeface="Gill Sans MT" panose="020B0502020104020203" pitchFamily="34" charset="0"/>
                          <a:ea typeface="+mn-ea"/>
                          <a:cs typeface="+mn-cs"/>
                        </a:rPr>
                        <a:t>9: 106-111</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283472548"/>
                  </a:ext>
                </a:extLst>
              </a:tr>
              <a:tr h="3144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Gill Sans MT" panose="020B0502020104020203" pitchFamily="34" charset="0"/>
                          <a:ea typeface="+mn-ea"/>
                          <a:cs typeface="+mn-cs"/>
                        </a:rPr>
                        <a:t>16 May 18</a:t>
                      </a:r>
                    </a:p>
                  </a:txBody>
                  <a:tcPr/>
                </a:tc>
                <a:tc>
                  <a:txBody>
                    <a:bodyPr/>
                    <a:lstStyle/>
                    <a:p>
                      <a:r>
                        <a:rPr lang="en-US" sz="1400" kern="1200" dirty="0" smtClean="0">
                          <a:solidFill>
                            <a:schemeClr val="dk1"/>
                          </a:solidFill>
                          <a:latin typeface="Gill Sans MT" panose="020B0502020104020203" pitchFamily="34" charset="0"/>
                          <a:ea typeface="+mn-ea"/>
                          <a:cs typeface="+mn-cs"/>
                        </a:rPr>
                        <a:t>6: 83:90</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703458135"/>
                  </a:ext>
                </a:extLst>
              </a:tr>
              <a:tr h="314475">
                <a:tc>
                  <a:txBody>
                    <a:bodyPr/>
                    <a:lstStyle/>
                    <a:p>
                      <a:r>
                        <a:rPr lang="en-US" sz="1400" kern="1200" dirty="0" smtClean="0">
                          <a:solidFill>
                            <a:schemeClr val="dk1"/>
                          </a:solidFill>
                          <a:latin typeface="Gill Sans MT" panose="020B0502020104020203" pitchFamily="34" charset="0"/>
                          <a:ea typeface="+mn-ea"/>
                          <a:cs typeface="+mn-cs"/>
                        </a:rPr>
                        <a:t>18 May 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1: 3-34</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733363448"/>
                  </a:ext>
                </a:extLst>
              </a:tr>
              <a:tr h="314475">
                <a:tc>
                  <a:txBody>
                    <a:bodyPr/>
                    <a:lstStyle/>
                    <a:p>
                      <a:r>
                        <a:rPr lang="en-US" sz="1400" kern="1200" dirty="0" smtClean="0">
                          <a:solidFill>
                            <a:schemeClr val="dk1"/>
                          </a:solidFill>
                          <a:latin typeface="Gill Sans MT" panose="020B0502020104020203" pitchFamily="34" charset="0"/>
                          <a:ea typeface="+mn-ea"/>
                          <a:cs typeface="+mn-cs"/>
                        </a:rPr>
                        <a:t>18 May 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smtClean="0">
                          <a:solidFill>
                            <a:schemeClr val="dk1"/>
                          </a:solidFill>
                          <a:latin typeface="Gill Sans MT" panose="020B0502020104020203" pitchFamily="34" charset="0"/>
                          <a:ea typeface="+mn-ea"/>
                          <a:cs typeface="+mn-cs"/>
                        </a:rPr>
                        <a:t>3:62-73</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274355365"/>
                  </a:ext>
                </a:extLst>
              </a:tr>
              <a:tr h="314475">
                <a:tc>
                  <a:txBody>
                    <a:bodyPr/>
                    <a:lstStyle/>
                    <a:p>
                      <a:r>
                        <a:rPr lang="en-US" sz="1400" kern="1200" dirty="0" smtClean="0">
                          <a:solidFill>
                            <a:schemeClr val="dk1"/>
                          </a:solidFill>
                          <a:latin typeface="Gill Sans MT" panose="020B0502020104020203" pitchFamily="34" charset="0"/>
                          <a:ea typeface="+mn-ea"/>
                          <a:cs typeface="+mn-cs"/>
                        </a:rPr>
                        <a:t>21</a:t>
                      </a:r>
                      <a:r>
                        <a:rPr lang="en-US" sz="1400" kern="1200" baseline="0" dirty="0" smtClean="0">
                          <a:solidFill>
                            <a:schemeClr val="dk1"/>
                          </a:solidFill>
                          <a:latin typeface="Gill Sans MT" panose="020B0502020104020203" pitchFamily="34" charset="0"/>
                          <a:ea typeface="+mn-ea"/>
                          <a:cs typeface="+mn-cs"/>
                        </a:rPr>
                        <a:t> May 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smtClean="0">
                          <a:solidFill>
                            <a:schemeClr val="dk1"/>
                          </a:solidFill>
                          <a:latin typeface="Gill Sans MT" panose="020B0502020104020203" pitchFamily="34" charset="0"/>
                          <a:ea typeface="+mn-ea"/>
                          <a:cs typeface="+mn-cs"/>
                        </a:rPr>
                        <a:t>3:74-80</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587235144"/>
                  </a:ext>
                </a:extLst>
              </a:tr>
              <a:tr h="314475">
                <a:tc>
                  <a:txBody>
                    <a:bodyPr/>
                    <a:lstStyle/>
                    <a:p>
                      <a:r>
                        <a:rPr lang="en-US" sz="1400" kern="1200" dirty="0" smtClean="0">
                          <a:solidFill>
                            <a:schemeClr val="dk1"/>
                          </a:solidFill>
                          <a:latin typeface="Gill Sans MT" panose="020B0502020104020203" pitchFamily="34" charset="0"/>
                          <a:ea typeface="+mn-ea"/>
                          <a:cs typeface="+mn-cs"/>
                        </a:rPr>
                        <a:t>23 May 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17: 301-314</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656554897"/>
                  </a:ext>
                </a:extLst>
              </a:tr>
              <a:tr h="314475">
                <a:tc>
                  <a:txBody>
                    <a:bodyPr/>
                    <a:lstStyle/>
                    <a:p>
                      <a:r>
                        <a:rPr lang="en-US" sz="1400" kern="1200" dirty="0" smtClean="0">
                          <a:solidFill>
                            <a:schemeClr val="dk1"/>
                          </a:solidFill>
                          <a:latin typeface="Gill Sans MT" panose="020B0502020104020203" pitchFamily="34" charset="0"/>
                          <a:ea typeface="+mn-ea"/>
                          <a:cs typeface="+mn-cs"/>
                        </a:rPr>
                        <a:t>25 May 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17: 315-321</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7578393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04077625"/>
              </p:ext>
            </p:extLst>
          </p:nvPr>
        </p:nvGraphicFramePr>
        <p:xfrm>
          <a:off x="9350479" y="3340662"/>
          <a:ext cx="2392788" cy="2830275"/>
        </p:xfrm>
        <a:graphic>
          <a:graphicData uri="http://schemas.openxmlformats.org/drawingml/2006/table">
            <a:tbl>
              <a:tblPr>
                <a:tableStyleId>{69CF1AB2-1976-4502-BF36-3FF5EA218861}</a:tableStyleId>
              </a:tblPr>
              <a:tblGrid>
                <a:gridCol w="1058938">
                  <a:extLst>
                    <a:ext uri="{9D8B030D-6E8A-4147-A177-3AD203B41FA5}">
                      <a16:colId xmlns:a16="http://schemas.microsoft.com/office/drawing/2014/main" val="1331477486"/>
                    </a:ext>
                  </a:extLst>
                </a:gridCol>
                <a:gridCol w="1333850">
                  <a:extLst>
                    <a:ext uri="{9D8B030D-6E8A-4147-A177-3AD203B41FA5}">
                      <a16:colId xmlns:a16="http://schemas.microsoft.com/office/drawing/2014/main" val="508486208"/>
                    </a:ext>
                  </a:extLst>
                </a:gridCol>
              </a:tblGrid>
              <a:tr h="314475">
                <a:tc>
                  <a:txBody>
                    <a:bodyPr/>
                    <a:lstStyle/>
                    <a:p>
                      <a:pPr marL="0" algn="l" defTabSz="914400" rtl="0" eaLnBrk="1" latinLnBrk="0" hangingPunct="1"/>
                      <a:r>
                        <a:rPr lang="en-US" sz="1400" kern="1200" dirty="0" smtClean="0">
                          <a:solidFill>
                            <a:schemeClr val="dk1"/>
                          </a:solidFill>
                          <a:latin typeface="Gill Sans MT" panose="020B0502020104020203" pitchFamily="34" charset="0"/>
                          <a:ea typeface="+mn-ea"/>
                          <a:cs typeface="+mn-cs"/>
                        </a:rPr>
                        <a:t>21 Jun 18</a:t>
                      </a:r>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r>
                        <a:rPr lang="en-US" sz="1400" kern="1200" smtClean="0">
                          <a:solidFill>
                            <a:schemeClr val="dk1"/>
                          </a:solidFill>
                          <a:latin typeface="Gill Sans MT" panose="020B0502020104020203" pitchFamily="34" charset="0"/>
                          <a:ea typeface="+mn-ea"/>
                          <a:cs typeface="+mn-cs"/>
                        </a:rPr>
                        <a:t>3:81-88</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915895731"/>
                  </a:ext>
                </a:extLst>
              </a:tr>
              <a:tr h="314475">
                <a:tc>
                  <a:txBody>
                    <a:bodyPr/>
                    <a:lstStyle/>
                    <a:p>
                      <a:pPr marL="0" algn="l" defTabSz="914400" rtl="0" eaLnBrk="1" latinLnBrk="0" hangingPunct="1"/>
                      <a:r>
                        <a:rPr lang="en-US" sz="1400" kern="1200" dirty="0" smtClean="0">
                          <a:solidFill>
                            <a:schemeClr val="dk1"/>
                          </a:solidFill>
                          <a:latin typeface="Gill Sans MT" panose="020B0502020104020203" pitchFamily="34" charset="0"/>
                          <a:ea typeface="+mn-ea"/>
                          <a:cs typeface="+mn-cs"/>
                        </a:rPr>
                        <a:t>03 Jul 18</a:t>
                      </a:r>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r>
                        <a:rPr lang="en-US" sz="1400" kern="1200" smtClean="0">
                          <a:solidFill>
                            <a:schemeClr val="dk1"/>
                          </a:solidFill>
                          <a:latin typeface="Gill Sans MT" panose="020B0502020104020203" pitchFamily="34" charset="0"/>
                          <a:ea typeface="+mn-ea"/>
                          <a:cs typeface="+mn-cs"/>
                        </a:rPr>
                        <a:t>3: 89-92</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126986426"/>
                  </a:ext>
                </a:extLst>
              </a:tr>
              <a:tr h="314475">
                <a:tc>
                  <a:txBody>
                    <a:bodyPr/>
                    <a:lstStyle/>
                    <a:p>
                      <a:pPr marL="0" algn="l" defTabSz="914400" rtl="0" eaLnBrk="1" latinLnBrk="0" hangingPunct="1"/>
                      <a:endParaRPr lang="en-US" sz="1400" kern="1200" dirty="0" smtClean="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283472548"/>
                  </a:ext>
                </a:extLst>
              </a:tr>
              <a:tr h="314475">
                <a:tc>
                  <a:txBody>
                    <a:bodyPr/>
                    <a:lstStyle/>
                    <a:p>
                      <a:pPr marL="0" algn="l" defTabSz="914400" rtl="0" eaLnBrk="1" latinLnBrk="0" hangingPunct="1"/>
                      <a:endParaRPr lang="en-US" sz="1400" kern="1200" dirty="0" smtClean="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703458135"/>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733363448"/>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274355365"/>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587235144"/>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656554897"/>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757839300"/>
                  </a:ext>
                </a:extLst>
              </a:tr>
            </a:tbl>
          </a:graphicData>
        </a:graphic>
      </p:graphicFrame>
    </p:spTree>
    <p:extLst>
      <p:ext uri="{BB962C8B-B14F-4D97-AF65-F5344CB8AC3E}">
        <p14:creationId xmlns:p14="http://schemas.microsoft.com/office/powerpoint/2010/main" val="15614011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 Structure</a:t>
            </a:r>
            <a:endParaRPr lang="en-US" dirty="0"/>
          </a:p>
        </p:txBody>
      </p:sp>
      <p:sp>
        <p:nvSpPr>
          <p:cNvPr id="3" name="Content Placeholder 2"/>
          <p:cNvSpPr>
            <a:spLocks noGrp="1"/>
          </p:cNvSpPr>
          <p:nvPr>
            <p:ph idx="1"/>
          </p:nvPr>
        </p:nvSpPr>
        <p:spPr/>
        <p:txBody>
          <a:bodyPr/>
          <a:lstStyle/>
          <a:p>
            <a:r>
              <a:rPr lang="en-US" dirty="0">
                <a:solidFill>
                  <a:srgbClr val="FF0000"/>
                </a:solidFill>
              </a:rPr>
              <a:t>Part I</a:t>
            </a:r>
            <a:r>
              <a:rPr lang="en-US" dirty="0"/>
              <a:t> of this book covers the language itself and its minimal built-in API.</a:t>
            </a:r>
          </a:p>
          <a:p>
            <a:pPr lvl="1"/>
            <a:r>
              <a:rPr lang="en-US" dirty="0">
                <a:solidFill>
                  <a:srgbClr val="FF0000"/>
                </a:solidFill>
              </a:rPr>
              <a:t>Part II</a:t>
            </a:r>
            <a:r>
              <a:rPr lang="en-US" dirty="0"/>
              <a:t> explains how JavaScript is used in web browsers and covers the sprawling </a:t>
            </a:r>
            <a:r>
              <a:rPr lang="en-US" dirty="0">
                <a:solidFill>
                  <a:srgbClr val="FF0000"/>
                </a:solidFill>
              </a:rPr>
              <a:t>browser-based APIs</a:t>
            </a:r>
            <a:r>
              <a:rPr lang="en-US" dirty="0"/>
              <a:t> loosely known as “</a:t>
            </a:r>
            <a:r>
              <a:rPr lang="en-US" dirty="0">
                <a:solidFill>
                  <a:srgbClr val="FF0000"/>
                </a:solidFill>
              </a:rPr>
              <a:t>client-side JavaScript</a:t>
            </a:r>
            <a:r>
              <a:rPr lang="en-US" dirty="0"/>
              <a:t>.”</a:t>
            </a:r>
          </a:p>
          <a:p>
            <a:pPr lvl="1"/>
            <a:r>
              <a:rPr lang="en-US" dirty="0">
                <a:solidFill>
                  <a:srgbClr val="FF0000"/>
                </a:solidFill>
              </a:rPr>
              <a:t>Part III</a:t>
            </a:r>
            <a:r>
              <a:rPr lang="en-US" dirty="0"/>
              <a:t> is the reference section for the core API. You can read about the JavaScript array manipulation API by looking up “Array” in this part of the book, for </a:t>
            </a:r>
            <a:r>
              <a:rPr lang="en-US" dirty="0" smtClean="0"/>
              <a:t>example.</a:t>
            </a:r>
          </a:p>
          <a:p>
            <a:pPr lvl="1"/>
            <a:r>
              <a:rPr lang="en-US" dirty="0" smtClean="0">
                <a:solidFill>
                  <a:srgbClr val="FF0000"/>
                </a:solidFill>
              </a:rPr>
              <a:t>Part </a:t>
            </a:r>
            <a:r>
              <a:rPr lang="en-US" dirty="0">
                <a:solidFill>
                  <a:srgbClr val="FF0000"/>
                </a:solidFill>
              </a:rPr>
              <a:t>IV</a:t>
            </a:r>
            <a:r>
              <a:rPr lang="en-US" dirty="0"/>
              <a:t> is the reference section for client-side JavaScript. You might look up “</a:t>
            </a:r>
            <a:r>
              <a:rPr lang="en-US" dirty="0">
                <a:solidFill>
                  <a:srgbClr val="FF0000"/>
                </a:solidFill>
              </a:rPr>
              <a:t>Canvas</a:t>
            </a:r>
            <a:r>
              <a:rPr lang="en-US" dirty="0"/>
              <a:t>” in this part of the book to read about the graphics API defined by the HTML5 &lt;canvas&gt; element, for </a:t>
            </a:r>
            <a:r>
              <a:rPr lang="en-US" dirty="0" smtClean="0"/>
              <a:t>example.</a:t>
            </a:r>
          </a:p>
          <a:p>
            <a:pPr lvl="1"/>
            <a:r>
              <a:rPr lang="en-US" dirty="0" smtClean="0"/>
              <a:t>This </a:t>
            </a:r>
            <a:r>
              <a:rPr lang="en-US" dirty="0"/>
              <a:t>book covers low-level fundamentals first, and then builds on those to more advanced and higher-level </a:t>
            </a:r>
            <a:r>
              <a:rPr lang="en-US" dirty="0" smtClean="0"/>
              <a:t>abstractions.</a:t>
            </a:r>
          </a:p>
          <a:p>
            <a:pPr lvl="1"/>
            <a:r>
              <a:rPr lang="en-US" dirty="0" smtClean="0"/>
              <a:t>The </a:t>
            </a:r>
            <a:r>
              <a:rPr lang="en-US" dirty="0"/>
              <a:t>chapters are intended to be read more or less in </a:t>
            </a:r>
            <a:r>
              <a:rPr lang="en-US" dirty="0" smtClean="0"/>
              <a:t>order.</a:t>
            </a:r>
          </a:p>
          <a:p>
            <a:pPr lvl="1"/>
            <a:r>
              <a:rPr lang="en-US" dirty="0" smtClean="0"/>
              <a:t>But </a:t>
            </a:r>
            <a:r>
              <a:rPr lang="en-US" dirty="0"/>
              <a:t>learning a new programming language is never a linear process, and describing a language is not linear either: each language feature is related to other features and this book is full of </a:t>
            </a:r>
            <a:r>
              <a:rPr lang="en-US" dirty="0">
                <a:solidFill>
                  <a:srgbClr val="FF0000"/>
                </a:solidFill>
              </a:rPr>
              <a:t>cross-references</a:t>
            </a:r>
            <a:r>
              <a:rPr lang="en-US" dirty="0"/>
              <a:t>—sometimes backward and sometimes forward to material you have not yet </a:t>
            </a:r>
            <a:r>
              <a:rPr lang="en-US" dirty="0" smtClean="0"/>
              <a:t>read.</a:t>
            </a:r>
          </a:p>
          <a:p>
            <a:pPr lvl="1"/>
            <a:r>
              <a:rPr lang="en-US" dirty="0" smtClean="0"/>
              <a:t>This </a:t>
            </a:r>
            <a:r>
              <a:rPr lang="en-US" dirty="0"/>
              <a:t>chapter makes a quick first pass through the core language and the client-side API, introducing key features that will make it easier to understand the in-depth treatment in the chapters that follow</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10</a:t>
            </a:fld>
            <a:endParaRPr lang="en-US" dirty="0"/>
          </a:p>
        </p:txBody>
      </p:sp>
    </p:spTree>
    <p:extLst>
      <p:ext uri="{BB962C8B-B14F-4D97-AF65-F5344CB8AC3E}">
        <p14:creationId xmlns:p14="http://schemas.microsoft.com/office/powerpoint/2010/main" val="4247670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Global Object</a:t>
            </a:r>
          </a:p>
        </p:txBody>
      </p:sp>
      <p:sp>
        <p:nvSpPr>
          <p:cNvPr id="3" name="Content Placeholder 2"/>
          <p:cNvSpPr>
            <a:spLocks noGrp="1"/>
          </p:cNvSpPr>
          <p:nvPr>
            <p:ph idx="1"/>
          </p:nvPr>
        </p:nvSpPr>
        <p:spPr/>
        <p:txBody>
          <a:bodyPr/>
          <a:lstStyle/>
          <a:p>
            <a:r>
              <a:rPr lang="en-US" dirty="0" smtClean="0"/>
              <a:t>The </a:t>
            </a:r>
            <a:r>
              <a:rPr lang="en-US" dirty="0"/>
              <a:t>sections above have explained JavaScript’s primitive types and </a:t>
            </a:r>
            <a:r>
              <a:rPr lang="en-US" dirty="0" smtClean="0"/>
              <a:t>values.</a:t>
            </a:r>
          </a:p>
          <a:p>
            <a:pPr lvl="1"/>
            <a:r>
              <a:rPr lang="en-US" dirty="0" smtClean="0"/>
              <a:t>Object </a:t>
            </a:r>
            <a:r>
              <a:rPr lang="en-US" dirty="0"/>
              <a:t>types—objects, arrays, and functions—are covered in chapters of their own later in this </a:t>
            </a:r>
            <a:r>
              <a:rPr lang="en-US" dirty="0" smtClean="0"/>
              <a:t>book.</a:t>
            </a:r>
          </a:p>
          <a:p>
            <a:pPr lvl="1"/>
            <a:r>
              <a:rPr lang="en-US" dirty="0" smtClean="0"/>
              <a:t>But </a:t>
            </a:r>
            <a:r>
              <a:rPr lang="en-US" dirty="0"/>
              <a:t>there is one very </a:t>
            </a:r>
            <a:r>
              <a:rPr lang="en-US" dirty="0">
                <a:solidFill>
                  <a:srgbClr val="FF0000"/>
                </a:solidFill>
              </a:rPr>
              <a:t>important object</a:t>
            </a:r>
            <a:r>
              <a:rPr lang="en-US" dirty="0"/>
              <a:t> value that we must cover </a:t>
            </a:r>
            <a:r>
              <a:rPr lang="en-US" dirty="0" smtClean="0"/>
              <a:t>now.</a:t>
            </a:r>
          </a:p>
          <a:p>
            <a:pPr lvl="1"/>
            <a:r>
              <a:rPr lang="en-US" dirty="0" smtClean="0"/>
              <a:t>The </a:t>
            </a:r>
            <a:r>
              <a:rPr lang="en-US" dirty="0">
                <a:solidFill>
                  <a:srgbClr val="FF0000"/>
                </a:solidFill>
              </a:rPr>
              <a:t>global</a:t>
            </a:r>
            <a:r>
              <a:rPr lang="en-US" dirty="0"/>
              <a:t> </a:t>
            </a:r>
            <a:r>
              <a:rPr lang="en-US" dirty="0">
                <a:solidFill>
                  <a:srgbClr val="FF0000"/>
                </a:solidFill>
              </a:rPr>
              <a:t>object</a:t>
            </a:r>
            <a:r>
              <a:rPr lang="en-US" dirty="0"/>
              <a:t> is a regular JavaScript object that serves a very important </a:t>
            </a:r>
            <a:r>
              <a:rPr lang="en-US" dirty="0" smtClean="0"/>
              <a:t>purpose:</a:t>
            </a:r>
          </a:p>
          <a:p>
            <a:pPr lvl="2"/>
            <a:r>
              <a:rPr lang="en-US" dirty="0" smtClean="0"/>
              <a:t>the </a:t>
            </a:r>
            <a:r>
              <a:rPr lang="en-US" dirty="0"/>
              <a:t>properties of this object are the globally defined symbols that are available to a JavaScript program. </a:t>
            </a:r>
            <a:endParaRPr lang="en-US" dirty="0" smtClean="0"/>
          </a:p>
          <a:p>
            <a:pPr lvl="1"/>
            <a:r>
              <a:rPr lang="en-US" dirty="0" smtClean="0"/>
              <a:t>When </a:t>
            </a:r>
            <a:r>
              <a:rPr lang="en-US" dirty="0"/>
              <a:t>the JavaScript </a:t>
            </a:r>
            <a:r>
              <a:rPr lang="en-US" dirty="0">
                <a:solidFill>
                  <a:srgbClr val="FF0000"/>
                </a:solidFill>
              </a:rPr>
              <a:t>interpreter</a:t>
            </a:r>
            <a:r>
              <a:rPr lang="en-US" dirty="0"/>
              <a:t> </a:t>
            </a:r>
            <a:r>
              <a:rPr lang="en-US" dirty="0">
                <a:solidFill>
                  <a:srgbClr val="FF0000"/>
                </a:solidFill>
              </a:rPr>
              <a:t>starts</a:t>
            </a:r>
            <a:r>
              <a:rPr lang="en-US" dirty="0"/>
              <a:t> (or whenever a web browser loads a new page), it </a:t>
            </a:r>
            <a:r>
              <a:rPr lang="en-US" dirty="0">
                <a:solidFill>
                  <a:srgbClr val="FF0000"/>
                </a:solidFill>
              </a:rPr>
              <a:t>creates</a:t>
            </a:r>
            <a:r>
              <a:rPr lang="en-US" dirty="0"/>
              <a:t> a </a:t>
            </a:r>
            <a:r>
              <a:rPr lang="en-US" dirty="0">
                <a:solidFill>
                  <a:srgbClr val="FF0000"/>
                </a:solidFill>
              </a:rPr>
              <a:t>new</a:t>
            </a:r>
            <a:r>
              <a:rPr lang="en-US" dirty="0"/>
              <a:t> </a:t>
            </a:r>
            <a:r>
              <a:rPr lang="en-US" dirty="0">
                <a:solidFill>
                  <a:srgbClr val="FF0000"/>
                </a:solidFill>
              </a:rPr>
              <a:t>global object</a:t>
            </a:r>
            <a:r>
              <a:rPr lang="en-US" dirty="0"/>
              <a:t> and gives it an </a:t>
            </a:r>
            <a:r>
              <a:rPr lang="en-US" dirty="0">
                <a:solidFill>
                  <a:srgbClr val="FF0000"/>
                </a:solidFill>
              </a:rPr>
              <a:t>initial set of properties</a:t>
            </a:r>
            <a:r>
              <a:rPr lang="en-US" dirty="0"/>
              <a:t> that define:</a:t>
            </a:r>
          </a:p>
          <a:p>
            <a:pPr lvl="2"/>
            <a:r>
              <a:rPr lang="en-US" dirty="0"/>
              <a:t>global properties like undefined, Infinity, and </a:t>
            </a:r>
            <a:r>
              <a:rPr lang="en-US" dirty="0" smtClean="0"/>
              <a:t>NaN</a:t>
            </a:r>
          </a:p>
          <a:p>
            <a:pPr lvl="2"/>
            <a:r>
              <a:rPr lang="en-US" dirty="0" smtClean="0"/>
              <a:t>global </a:t>
            </a:r>
            <a:r>
              <a:rPr lang="en-US" dirty="0"/>
              <a:t>functions like isNaN</a:t>
            </a:r>
            <a:r>
              <a:rPr lang="en-US" dirty="0" smtClean="0"/>
              <a:t>( ), </a:t>
            </a:r>
            <a:r>
              <a:rPr lang="en-US" dirty="0"/>
              <a:t>parseInt</a:t>
            </a:r>
            <a:r>
              <a:rPr lang="en-US" dirty="0" smtClean="0"/>
              <a:t>( ) </a:t>
            </a:r>
            <a:r>
              <a:rPr lang="en-US" dirty="0"/>
              <a:t>(§3.8.2), and eval</a:t>
            </a:r>
            <a:r>
              <a:rPr lang="en-US" dirty="0" smtClean="0"/>
              <a:t>( ) </a:t>
            </a:r>
            <a:r>
              <a:rPr lang="en-US" dirty="0"/>
              <a:t>(§</a:t>
            </a:r>
            <a:r>
              <a:rPr lang="en-US" dirty="0" smtClean="0"/>
              <a:t>4.12)</a:t>
            </a:r>
          </a:p>
          <a:p>
            <a:pPr lvl="2"/>
            <a:r>
              <a:rPr lang="en-US" dirty="0" smtClean="0"/>
              <a:t>constructor </a:t>
            </a:r>
            <a:r>
              <a:rPr lang="en-US" dirty="0"/>
              <a:t>functions like Date</a:t>
            </a:r>
            <a:r>
              <a:rPr lang="en-US" dirty="0" smtClean="0"/>
              <a:t>( ), </a:t>
            </a:r>
            <a:r>
              <a:rPr lang="en-US" dirty="0"/>
              <a:t>RegExp</a:t>
            </a:r>
            <a:r>
              <a:rPr lang="en-US" dirty="0" smtClean="0"/>
              <a:t>( ), </a:t>
            </a:r>
            <a:r>
              <a:rPr lang="en-US" dirty="0"/>
              <a:t>String</a:t>
            </a:r>
            <a:r>
              <a:rPr lang="en-US" dirty="0" smtClean="0"/>
              <a:t>( ), </a:t>
            </a:r>
            <a:r>
              <a:rPr lang="en-US" dirty="0"/>
              <a:t>Object</a:t>
            </a:r>
            <a:r>
              <a:rPr lang="en-US" dirty="0" smtClean="0"/>
              <a:t>( ), </a:t>
            </a:r>
            <a:r>
              <a:rPr lang="en-US" dirty="0"/>
              <a:t>and Array</a:t>
            </a:r>
            <a:r>
              <a:rPr lang="en-US" dirty="0" smtClean="0"/>
              <a:t>( ) </a:t>
            </a:r>
            <a:r>
              <a:rPr lang="en-US" dirty="0"/>
              <a:t>(§</a:t>
            </a:r>
            <a:r>
              <a:rPr lang="en-US" dirty="0" smtClean="0"/>
              <a:t>3.8.2)</a:t>
            </a:r>
          </a:p>
          <a:p>
            <a:pPr lvl="2"/>
            <a:r>
              <a:rPr lang="en-US" dirty="0" smtClean="0"/>
              <a:t>global </a:t>
            </a:r>
            <a:r>
              <a:rPr lang="en-US" dirty="0"/>
              <a:t>objects like Math and JSON (§6.9</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100</a:t>
            </a:fld>
            <a:endParaRPr lang="en-US" dirty="0"/>
          </a:p>
        </p:txBody>
      </p:sp>
    </p:spTree>
    <p:extLst>
      <p:ext uri="{BB962C8B-B14F-4D97-AF65-F5344CB8AC3E}">
        <p14:creationId xmlns:p14="http://schemas.microsoft.com/office/powerpoint/2010/main" val="9449761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Initial Properties of Global object</a:t>
            </a:r>
            <a:endParaRPr lang="en-US" dirty="0"/>
          </a:p>
        </p:txBody>
      </p:sp>
      <p:sp>
        <p:nvSpPr>
          <p:cNvPr id="7" name="Content Placeholder 6"/>
          <p:cNvSpPr>
            <a:spLocks noGrp="1"/>
          </p:cNvSpPr>
          <p:nvPr>
            <p:ph idx="1"/>
          </p:nvPr>
        </p:nvSpPr>
        <p:spPr/>
        <p:txBody>
          <a:bodyPr/>
          <a:lstStyle/>
          <a:p>
            <a:r>
              <a:rPr lang="en-US" dirty="0"/>
              <a:t>The </a:t>
            </a:r>
            <a:r>
              <a:rPr lang="en-US" dirty="0">
                <a:solidFill>
                  <a:srgbClr val="FF0000"/>
                </a:solidFill>
              </a:rPr>
              <a:t>initial properties</a:t>
            </a:r>
            <a:r>
              <a:rPr lang="en-US" dirty="0"/>
              <a:t> of the </a:t>
            </a:r>
            <a:r>
              <a:rPr lang="en-US" dirty="0">
                <a:solidFill>
                  <a:srgbClr val="FF0000"/>
                </a:solidFill>
              </a:rPr>
              <a:t>global object</a:t>
            </a:r>
            <a:r>
              <a:rPr lang="en-US" dirty="0"/>
              <a:t> are </a:t>
            </a:r>
            <a:r>
              <a:rPr lang="en-US" dirty="0" smtClean="0">
                <a:solidFill>
                  <a:srgbClr val="FF0000"/>
                </a:solidFill>
              </a:rPr>
              <a:t>not</a:t>
            </a:r>
            <a:r>
              <a:rPr lang="en-US" dirty="0" smtClean="0"/>
              <a:t> </a:t>
            </a:r>
            <a:r>
              <a:rPr lang="en-US" dirty="0" smtClean="0">
                <a:solidFill>
                  <a:srgbClr val="FF0000"/>
                </a:solidFill>
              </a:rPr>
              <a:t>reserved words</a:t>
            </a:r>
            <a:r>
              <a:rPr lang="en-US" dirty="0"/>
              <a:t>, but they </a:t>
            </a:r>
            <a:r>
              <a:rPr lang="en-US" dirty="0">
                <a:solidFill>
                  <a:srgbClr val="FF0000"/>
                </a:solidFill>
              </a:rPr>
              <a:t>deserve</a:t>
            </a:r>
            <a:r>
              <a:rPr lang="en-US" dirty="0"/>
              <a:t> to be </a:t>
            </a:r>
            <a:r>
              <a:rPr lang="en-US" dirty="0">
                <a:solidFill>
                  <a:srgbClr val="FF0000"/>
                </a:solidFill>
              </a:rPr>
              <a:t>treated</a:t>
            </a:r>
            <a:r>
              <a:rPr lang="en-US" dirty="0"/>
              <a:t> as if they are. </a:t>
            </a:r>
            <a:endParaRPr lang="en-US" dirty="0" smtClean="0"/>
          </a:p>
          <a:p>
            <a:pPr lvl="1"/>
            <a:r>
              <a:rPr lang="en-US" dirty="0" smtClean="0"/>
              <a:t>§</a:t>
            </a:r>
            <a:r>
              <a:rPr lang="en-US" dirty="0"/>
              <a:t>2.4.1 lists each of these </a:t>
            </a:r>
            <a:r>
              <a:rPr lang="en-US" dirty="0" smtClean="0"/>
              <a:t>properties.</a:t>
            </a:r>
          </a:p>
          <a:p>
            <a:pPr lvl="1"/>
            <a:r>
              <a:rPr lang="en-US" dirty="0" smtClean="0"/>
              <a:t>This </a:t>
            </a:r>
            <a:r>
              <a:rPr lang="en-US" dirty="0"/>
              <a:t>chapter has already described some of these global </a:t>
            </a:r>
            <a:r>
              <a:rPr lang="en-US" dirty="0" smtClean="0"/>
              <a:t>properties.</a:t>
            </a:r>
          </a:p>
          <a:p>
            <a:pPr lvl="1"/>
            <a:r>
              <a:rPr lang="en-US" dirty="0" smtClean="0"/>
              <a:t>Most </a:t>
            </a:r>
            <a:r>
              <a:rPr lang="en-US" dirty="0"/>
              <a:t>of the others will be covered elsewhere in this </a:t>
            </a:r>
            <a:r>
              <a:rPr lang="en-US" dirty="0" smtClean="0"/>
              <a:t>book.</a:t>
            </a:r>
          </a:p>
          <a:p>
            <a:pPr lvl="1"/>
            <a:r>
              <a:rPr lang="en-US" dirty="0" smtClean="0"/>
              <a:t>And </a:t>
            </a:r>
            <a:r>
              <a:rPr lang="en-US" dirty="0"/>
              <a:t>you can look them all up by name in the </a:t>
            </a:r>
            <a:r>
              <a:rPr lang="en-US" dirty="0">
                <a:solidFill>
                  <a:srgbClr val="FF0000"/>
                </a:solidFill>
              </a:rPr>
              <a:t>core JavaScript reference section</a:t>
            </a:r>
            <a:r>
              <a:rPr lang="en-US" dirty="0"/>
              <a:t>, or look up the global object itself under the name “</a:t>
            </a:r>
            <a:r>
              <a:rPr lang="en-US" dirty="0">
                <a:solidFill>
                  <a:srgbClr val="FF0000"/>
                </a:solidFill>
              </a:rPr>
              <a:t>Global</a:t>
            </a:r>
            <a:r>
              <a:rPr lang="en-US" dirty="0" smtClean="0"/>
              <a:t>”.</a:t>
            </a:r>
          </a:p>
          <a:p>
            <a:pPr lvl="1"/>
            <a:r>
              <a:rPr lang="en-US" dirty="0" smtClean="0"/>
              <a:t>For </a:t>
            </a:r>
            <a:r>
              <a:rPr lang="en-US" dirty="0"/>
              <a:t>client-side JavaScript, the </a:t>
            </a:r>
            <a:r>
              <a:rPr lang="en-US" dirty="0">
                <a:solidFill>
                  <a:srgbClr val="FF0000"/>
                </a:solidFill>
              </a:rPr>
              <a:t>Window</a:t>
            </a:r>
            <a:r>
              <a:rPr lang="en-US" dirty="0"/>
              <a:t> </a:t>
            </a:r>
            <a:r>
              <a:rPr lang="en-US" dirty="0">
                <a:solidFill>
                  <a:srgbClr val="0070C0"/>
                </a:solidFill>
              </a:rPr>
              <a:t>object</a:t>
            </a:r>
            <a:r>
              <a:rPr lang="en-US" dirty="0"/>
              <a:t> defines </a:t>
            </a:r>
            <a:r>
              <a:rPr lang="en-US" dirty="0">
                <a:solidFill>
                  <a:srgbClr val="FF0000"/>
                </a:solidFill>
              </a:rPr>
              <a:t>other globals</a:t>
            </a:r>
            <a:r>
              <a:rPr lang="en-US" dirty="0"/>
              <a:t> that you can look up in the clientside reference </a:t>
            </a:r>
            <a:r>
              <a:rPr lang="en-US" dirty="0" smtClean="0"/>
              <a:t>section.</a:t>
            </a:r>
          </a:p>
          <a:p>
            <a:pPr lvl="1"/>
            <a:r>
              <a:rPr lang="en-US" dirty="0" smtClean="0"/>
              <a:t>In </a:t>
            </a:r>
            <a:r>
              <a:rPr lang="en-US" dirty="0"/>
              <a:t>top-level code—JavaScript code that is not part of a function—you can use the JavaScript keyword </a:t>
            </a:r>
            <a:r>
              <a:rPr lang="en-US" dirty="0">
                <a:solidFill>
                  <a:srgbClr val="FF0000"/>
                </a:solidFill>
              </a:rPr>
              <a:t>this</a:t>
            </a:r>
            <a:r>
              <a:rPr lang="en-US" dirty="0"/>
              <a:t> to </a:t>
            </a:r>
            <a:r>
              <a:rPr lang="en-US" dirty="0">
                <a:solidFill>
                  <a:srgbClr val="FF0000"/>
                </a:solidFill>
              </a:rPr>
              <a:t>refer</a:t>
            </a:r>
            <a:r>
              <a:rPr lang="en-US" dirty="0"/>
              <a:t> to the </a:t>
            </a:r>
            <a:r>
              <a:rPr lang="en-US" dirty="0">
                <a:solidFill>
                  <a:srgbClr val="FF0000"/>
                </a:solidFill>
              </a:rPr>
              <a:t>global object</a:t>
            </a:r>
            <a:r>
              <a:rPr lang="en-US" dirty="0" smtClean="0"/>
              <a:t>:</a:t>
            </a:r>
          </a:p>
          <a:p>
            <a:pPr marL="233363" lvl="1" indent="0">
              <a:buNone/>
            </a:pPr>
            <a:endParaRPr lang="en-US" dirty="0" smtClean="0"/>
          </a:p>
          <a:p>
            <a:pPr marL="233363" lvl="1" indent="0">
              <a:buNone/>
            </a:pPr>
            <a:endParaRPr lang="en-US" dirty="0"/>
          </a:p>
          <a:p>
            <a:pPr lvl="1"/>
            <a:r>
              <a:rPr lang="en-US" dirty="0"/>
              <a:t>In client-side JavaScript, the </a:t>
            </a:r>
            <a:r>
              <a:rPr lang="en-US" dirty="0">
                <a:solidFill>
                  <a:srgbClr val="FF0000"/>
                </a:solidFill>
              </a:rPr>
              <a:t>Window</a:t>
            </a:r>
            <a:r>
              <a:rPr lang="en-US" dirty="0"/>
              <a:t> </a:t>
            </a:r>
            <a:r>
              <a:rPr lang="en-US" dirty="0">
                <a:solidFill>
                  <a:srgbClr val="0070C0"/>
                </a:solidFill>
              </a:rPr>
              <a:t>object</a:t>
            </a:r>
            <a:r>
              <a:rPr lang="en-US" dirty="0"/>
              <a:t> serves as the </a:t>
            </a:r>
            <a:r>
              <a:rPr lang="en-US" dirty="0">
                <a:solidFill>
                  <a:srgbClr val="FF0000"/>
                </a:solidFill>
              </a:rPr>
              <a:t>global object</a:t>
            </a:r>
            <a:r>
              <a:rPr lang="en-US" dirty="0"/>
              <a:t> for all JavaScript code contained in the browser window it </a:t>
            </a:r>
            <a:r>
              <a:rPr lang="en-US" dirty="0" smtClean="0"/>
              <a:t>represents.</a:t>
            </a:r>
          </a:p>
          <a:p>
            <a:pPr lvl="1"/>
            <a:r>
              <a:rPr lang="en-US" dirty="0" smtClean="0"/>
              <a:t>This </a:t>
            </a:r>
            <a:r>
              <a:rPr lang="en-US" dirty="0"/>
              <a:t>global Window object has a </a:t>
            </a:r>
            <a:r>
              <a:rPr lang="en-US" dirty="0">
                <a:solidFill>
                  <a:srgbClr val="0070C0"/>
                </a:solidFill>
              </a:rPr>
              <a:t>self-referential</a:t>
            </a:r>
            <a:r>
              <a:rPr lang="en-US" dirty="0"/>
              <a:t> </a:t>
            </a:r>
            <a:r>
              <a:rPr lang="en-US" dirty="0">
                <a:solidFill>
                  <a:srgbClr val="FF0000"/>
                </a:solidFill>
              </a:rPr>
              <a:t>window</a:t>
            </a:r>
            <a:r>
              <a:rPr lang="en-US" dirty="0"/>
              <a:t> </a:t>
            </a:r>
            <a:r>
              <a:rPr lang="en-US" dirty="0">
                <a:solidFill>
                  <a:srgbClr val="0070C0"/>
                </a:solidFill>
              </a:rPr>
              <a:t>property</a:t>
            </a:r>
            <a:r>
              <a:rPr lang="en-US" dirty="0"/>
              <a:t> that can be used </a:t>
            </a:r>
            <a:r>
              <a:rPr lang="en-US" dirty="0">
                <a:solidFill>
                  <a:srgbClr val="FF0000"/>
                </a:solidFill>
              </a:rPr>
              <a:t>instead</a:t>
            </a:r>
            <a:r>
              <a:rPr lang="en-US" dirty="0"/>
              <a:t> of this to </a:t>
            </a:r>
            <a:r>
              <a:rPr lang="en-US" dirty="0">
                <a:solidFill>
                  <a:srgbClr val="FF0000"/>
                </a:solidFill>
              </a:rPr>
              <a:t>refer</a:t>
            </a:r>
            <a:r>
              <a:rPr lang="en-US" dirty="0"/>
              <a:t> to the </a:t>
            </a:r>
            <a:r>
              <a:rPr lang="en-US" dirty="0">
                <a:solidFill>
                  <a:srgbClr val="FF0000"/>
                </a:solidFill>
              </a:rPr>
              <a:t>global</a:t>
            </a:r>
            <a:r>
              <a:rPr lang="en-US" dirty="0"/>
              <a:t> </a:t>
            </a:r>
            <a:r>
              <a:rPr lang="en-US" dirty="0">
                <a:solidFill>
                  <a:srgbClr val="FF0000"/>
                </a:solidFill>
              </a:rPr>
              <a:t>object</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101</a:t>
            </a:fld>
            <a:endParaRPr lang="en-US" dirty="0"/>
          </a:p>
        </p:txBody>
      </p:sp>
      <p:pic>
        <p:nvPicPr>
          <p:cNvPr id="8" name="Picture 7"/>
          <p:cNvPicPr>
            <a:picLocks noChangeAspect="1"/>
          </p:cNvPicPr>
          <p:nvPr/>
        </p:nvPicPr>
        <p:blipFill>
          <a:blip r:embed="rId2"/>
          <a:stretch>
            <a:fillRect/>
          </a:stretch>
        </p:blipFill>
        <p:spPr>
          <a:xfrm>
            <a:off x="867455" y="4701947"/>
            <a:ext cx="7991475" cy="295275"/>
          </a:xfrm>
          <a:prstGeom prst="rect">
            <a:avLst/>
          </a:prstGeom>
          <a:ln>
            <a:solidFill>
              <a:schemeClr val="accent1"/>
            </a:solidFill>
          </a:ln>
        </p:spPr>
      </p:pic>
    </p:spTree>
    <p:extLst>
      <p:ext uri="{BB962C8B-B14F-4D97-AF65-F5344CB8AC3E}">
        <p14:creationId xmlns:p14="http://schemas.microsoft.com/office/powerpoint/2010/main" val="42245767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Initial Properties of Global object				   </a:t>
            </a:r>
            <a:r>
              <a:rPr lang="en-US" dirty="0" smtClean="0">
                <a:solidFill>
                  <a:srgbClr val="C00000"/>
                </a:solidFill>
              </a:rPr>
              <a:t>|</a:t>
            </a:r>
            <a:endParaRPr lang="en-US" dirty="0">
              <a:solidFill>
                <a:srgbClr val="C00000"/>
              </a:solidFill>
            </a:endParaRPr>
          </a:p>
        </p:txBody>
      </p:sp>
      <p:sp>
        <p:nvSpPr>
          <p:cNvPr id="7" name="Content Placeholder 6"/>
          <p:cNvSpPr>
            <a:spLocks noGrp="1"/>
          </p:cNvSpPr>
          <p:nvPr>
            <p:ph idx="1"/>
          </p:nvPr>
        </p:nvSpPr>
        <p:spPr/>
        <p:txBody>
          <a:bodyPr/>
          <a:lstStyle/>
          <a:p>
            <a:pPr lvl="1"/>
            <a:r>
              <a:rPr lang="en-US" dirty="0" smtClean="0"/>
              <a:t>The </a:t>
            </a:r>
            <a:r>
              <a:rPr lang="en-US" dirty="0"/>
              <a:t>Window object defines the </a:t>
            </a:r>
            <a:r>
              <a:rPr lang="en-US" dirty="0">
                <a:solidFill>
                  <a:srgbClr val="FF0000"/>
                </a:solidFill>
              </a:rPr>
              <a:t>core global properties</a:t>
            </a:r>
            <a:r>
              <a:rPr lang="en-US" dirty="0"/>
              <a:t>, but it also defines quite a few other globals that are specific to web browsers and client-side JavaScript</a:t>
            </a:r>
            <a:r>
              <a:rPr lang="en-US" dirty="0" smtClean="0"/>
              <a:t>.</a:t>
            </a:r>
          </a:p>
          <a:p>
            <a:pPr lvl="1"/>
            <a:r>
              <a:rPr lang="en-US" dirty="0"/>
              <a:t>When first created, the global object defines all of </a:t>
            </a:r>
            <a:r>
              <a:rPr lang="en-US" dirty="0">
                <a:solidFill>
                  <a:srgbClr val="FF0000"/>
                </a:solidFill>
              </a:rPr>
              <a:t>JavaScript’s predefined global </a:t>
            </a:r>
            <a:r>
              <a:rPr lang="en-US" dirty="0" smtClean="0">
                <a:solidFill>
                  <a:srgbClr val="FF0000"/>
                </a:solidFill>
              </a:rPr>
              <a:t>values</a:t>
            </a:r>
            <a:r>
              <a:rPr lang="en-US" dirty="0" smtClean="0"/>
              <a:t>.</a:t>
            </a:r>
          </a:p>
          <a:p>
            <a:pPr lvl="1"/>
            <a:r>
              <a:rPr lang="en-US" dirty="0" smtClean="0"/>
              <a:t>But </a:t>
            </a:r>
            <a:r>
              <a:rPr lang="en-US" dirty="0"/>
              <a:t>this special object also holds </a:t>
            </a:r>
            <a:r>
              <a:rPr lang="en-US" dirty="0">
                <a:solidFill>
                  <a:srgbClr val="FF0000"/>
                </a:solidFill>
              </a:rPr>
              <a:t>program-defined globals</a:t>
            </a:r>
            <a:r>
              <a:rPr lang="en-US" dirty="0"/>
              <a:t> as </a:t>
            </a:r>
            <a:r>
              <a:rPr lang="en-US" dirty="0" smtClean="0"/>
              <a:t>well.</a:t>
            </a:r>
          </a:p>
          <a:p>
            <a:pPr lvl="1"/>
            <a:r>
              <a:rPr lang="en-US" dirty="0" smtClean="0"/>
              <a:t>If </a:t>
            </a:r>
            <a:r>
              <a:rPr lang="en-US" dirty="0"/>
              <a:t>your code declares a global variable, that variable is a property of the global object</a:t>
            </a:r>
            <a:r>
              <a:rPr lang="en-US" dirty="0" smtClean="0"/>
              <a:t>.</a:t>
            </a:r>
          </a:p>
          <a:p>
            <a:pPr lvl="1"/>
            <a:r>
              <a:rPr lang="en-US" dirty="0" smtClean="0"/>
              <a:t>§</a:t>
            </a:r>
            <a:r>
              <a:rPr lang="en-US" dirty="0"/>
              <a:t>3.10.2 explains this in more detail</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102</a:t>
            </a:fld>
            <a:endParaRPr lang="en-US" dirty="0"/>
          </a:p>
        </p:txBody>
      </p:sp>
    </p:spTree>
    <p:extLst>
      <p:ext uri="{BB962C8B-B14F-4D97-AF65-F5344CB8AC3E}">
        <p14:creationId xmlns:p14="http://schemas.microsoft.com/office/powerpoint/2010/main" val="7647678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Wrapper Objects</a:t>
            </a:r>
          </a:p>
        </p:txBody>
      </p:sp>
      <p:sp>
        <p:nvSpPr>
          <p:cNvPr id="3" name="Content Placeholder 2"/>
          <p:cNvSpPr>
            <a:spLocks noGrp="1"/>
          </p:cNvSpPr>
          <p:nvPr>
            <p:ph idx="1"/>
          </p:nvPr>
        </p:nvSpPr>
        <p:spPr/>
        <p:txBody>
          <a:bodyPr/>
          <a:lstStyle/>
          <a:p>
            <a:r>
              <a:rPr lang="en-US" dirty="0" smtClean="0"/>
              <a:t>JavaScript </a:t>
            </a:r>
            <a:r>
              <a:rPr lang="en-US" dirty="0"/>
              <a:t>objects are composite values: they are a collection of properties or named values. We refer to the value of a property using the . notation. When the value of a property is a function, we call it a method. To invoke the method m of an object o, we write </a:t>
            </a:r>
            <a:r>
              <a:rPr lang="en-US" dirty="0" err="1"/>
              <a:t>o.m</a:t>
            </a:r>
            <a:r>
              <a:rPr lang="en-US" dirty="0"/>
              <a:t>(). We’ve also seen that strings have properties and methods:</a:t>
            </a:r>
          </a:p>
          <a:p>
            <a:endParaRPr lang="en-US" dirty="0"/>
          </a:p>
          <a:p>
            <a:r>
              <a:rPr lang="en-US" dirty="0"/>
              <a:t>(Page 43).</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103</a:t>
            </a:fld>
            <a:endParaRPr lang="en-US" dirty="0"/>
          </a:p>
        </p:txBody>
      </p:sp>
    </p:spTree>
    <p:extLst>
      <p:ext uri="{BB962C8B-B14F-4D97-AF65-F5344CB8AC3E}">
        <p14:creationId xmlns:p14="http://schemas.microsoft.com/office/powerpoint/2010/main" val="11577894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t>Immutable Primitive </a:t>
            </a:r>
            <a:r>
              <a:rPr lang="en-US" sz="4200" dirty="0" smtClean="0"/>
              <a:t>Values, Mutable </a:t>
            </a:r>
            <a:r>
              <a:rPr lang="en-US" sz="4200" dirty="0"/>
              <a:t>Object </a:t>
            </a:r>
            <a:r>
              <a:rPr lang="en-US" sz="4200" dirty="0" smtClean="0"/>
              <a:t>Ref</a:t>
            </a:r>
            <a:endParaRPr lang="en-US" sz="4200" dirty="0"/>
          </a:p>
        </p:txBody>
      </p:sp>
      <p:sp>
        <p:nvSpPr>
          <p:cNvPr id="3" name="Content Placeholder 2"/>
          <p:cNvSpPr>
            <a:spLocks noGrp="1"/>
          </p:cNvSpPr>
          <p:nvPr>
            <p:ph idx="1"/>
          </p:nvPr>
        </p:nvSpPr>
        <p:spPr/>
        <p:txBody>
          <a:bodyPr/>
          <a:lstStyle/>
          <a:p>
            <a:r>
              <a:rPr lang="en-US" dirty="0" smtClean="0"/>
              <a:t>There </a:t>
            </a:r>
            <a:r>
              <a:rPr lang="en-US" dirty="0"/>
              <a:t>is a fundamental difference in JavaScript between primitive values (undefined, null, booleans, numbers, and strings) and objects (including arrays and functions). Primitives are immutable: there is no way to change (or “mutate”) a primitive value. This is obvious for numbers and booleans—it doesn’t even make sense to change the value of a number. It is not so obvious for strings, however. Since strings are like arrays of characters, you might expect to be able to alter the character at any specified index. In fact, JavaScript does not allow this, and all string methods that appear to return a modified string are, in fact, returning a new string value. For example:</a:t>
            </a:r>
          </a:p>
          <a:p>
            <a:endParaRPr lang="en-US" dirty="0"/>
          </a:p>
          <a:p>
            <a:r>
              <a:rPr lang="en-US" dirty="0"/>
              <a:t>(Page 44).</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104</a:t>
            </a:fld>
            <a:endParaRPr lang="en-US" dirty="0"/>
          </a:p>
        </p:txBody>
      </p:sp>
    </p:spTree>
    <p:extLst>
      <p:ext uri="{BB962C8B-B14F-4D97-AF65-F5344CB8AC3E}">
        <p14:creationId xmlns:p14="http://schemas.microsoft.com/office/powerpoint/2010/main" val="4266021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 Conversions</a:t>
            </a:r>
          </a:p>
        </p:txBody>
      </p:sp>
      <p:sp>
        <p:nvSpPr>
          <p:cNvPr id="3" name="Content Placeholder 2"/>
          <p:cNvSpPr>
            <a:spLocks noGrp="1"/>
          </p:cNvSpPr>
          <p:nvPr>
            <p:ph idx="1"/>
          </p:nvPr>
        </p:nvSpPr>
        <p:spPr/>
        <p:txBody>
          <a:bodyPr/>
          <a:lstStyle/>
          <a:p>
            <a:r>
              <a:rPr lang="en-US" dirty="0" smtClean="0"/>
              <a:t>JavaScript </a:t>
            </a:r>
            <a:r>
              <a:rPr lang="en-US" dirty="0"/>
              <a:t>is very flexible about the types of values it requires. We’ve seen this for booleans: when JavaScript expects a boolean value, you may supply a value of any type, and JavaScript will convert it as needed. Some values (“truthy” values) convert to true and others (“falsy” values) convert to false. The same is true for other types: if JavaScript wants a string, it will convert whatever value you give it to a string. If JavaScript wants a number, it will try to convert the value you give it to a number (or to NaN if it cannot perform a meaningful conversion). Some examples:</a:t>
            </a:r>
          </a:p>
          <a:p>
            <a:endParaRPr lang="en-US" dirty="0"/>
          </a:p>
          <a:p>
            <a:r>
              <a:rPr lang="en-US" dirty="0"/>
              <a:t>(Page 45).</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105</a:t>
            </a:fld>
            <a:endParaRPr lang="en-US" dirty="0"/>
          </a:p>
        </p:txBody>
      </p:sp>
    </p:spTree>
    <p:extLst>
      <p:ext uri="{BB962C8B-B14F-4D97-AF65-F5344CB8AC3E}">
        <p14:creationId xmlns:p14="http://schemas.microsoft.com/office/powerpoint/2010/main" val="42243548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Conversions and Equality</a:t>
            </a:r>
          </a:p>
        </p:txBody>
      </p:sp>
      <p:sp>
        <p:nvSpPr>
          <p:cNvPr id="7" name="Content Placeholder 6"/>
          <p:cNvSpPr>
            <a:spLocks noGrp="1"/>
          </p:cNvSpPr>
          <p:nvPr>
            <p:ph idx="1"/>
          </p:nvPr>
        </p:nvSpPr>
        <p:spPr/>
        <p:txBody>
          <a:bodyPr/>
          <a:lstStyle/>
          <a:p>
            <a:r>
              <a:rPr lang="en-US" dirty="0" smtClean="0"/>
              <a:t>Because </a:t>
            </a:r>
            <a:r>
              <a:rPr lang="en-US" dirty="0"/>
              <a:t>JavaScript can convert values flexibly, its == equality operator is also flexible with its notion of equality. All of the following comparisons are true, for example:</a:t>
            </a:r>
          </a:p>
          <a:p>
            <a:endParaRPr lang="en-US" dirty="0"/>
          </a:p>
          <a:p>
            <a:r>
              <a:rPr lang="en-US" dirty="0"/>
              <a:t>(Page 47).</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106</a:t>
            </a:fld>
            <a:endParaRPr lang="en-US" dirty="0"/>
          </a:p>
        </p:txBody>
      </p:sp>
    </p:spTree>
    <p:extLst>
      <p:ext uri="{BB962C8B-B14F-4D97-AF65-F5344CB8AC3E}">
        <p14:creationId xmlns:p14="http://schemas.microsoft.com/office/powerpoint/2010/main" val="9719123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Explicit Conversions</a:t>
            </a:r>
          </a:p>
        </p:txBody>
      </p:sp>
      <p:sp>
        <p:nvSpPr>
          <p:cNvPr id="3" name="Content Placeholder 2"/>
          <p:cNvSpPr>
            <a:spLocks noGrp="1"/>
          </p:cNvSpPr>
          <p:nvPr>
            <p:ph idx="1"/>
          </p:nvPr>
        </p:nvSpPr>
        <p:spPr/>
        <p:txBody>
          <a:bodyPr/>
          <a:lstStyle/>
          <a:p>
            <a:r>
              <a:rPr lang="en-US" dirty="0" smtClean="0"/>
              <a:t>Although </a:t>
            </a:r>
            <a:r>
              <a:rPr lang="en-US" dirty="0"/>
              <a:t>JavaScript performs many type conversions automatically, you may sometimes need to perform an explicit conversion, or you may prefer to make the conversions explicit to keep your code clearer. The simplest way to perform an explicit type conversion is to use the Boolean(), Number(), String(), or Object() functions. We’ve already seen these functions as constructors for wrapper objects (in §3.6). When invoked without the new operator, however, they work as conversion functions and perform the conversions summarized in Table 3-2:</a:t>
            </a:r>
          </a:p>
          <a:p>
            <a:endParaRPr lang="en-US" dirty="0"/>
          </a:p>
          <a:p>
            <a:r>
              <a:rPr lang="en-US" dirty="0"/>
              <a:t>(Page 47).</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107</a:t>
            </a:fld>
            <a:endParaRPr lang="en-US" dirty="0"/>
          </a:p>
        </p:txBody>
      </p:sp>
    </p:spTree>
    <p:extLst>
      <p:ext uri="{BB962C8B-B14F-4D97-AF65-F5344CB8AC3E}">
        <p14:creationId xmlns:p14="http://schemas.microsoft.com/office/powerpoint/2010/main" val="11220680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Object to Primitive Conversions</a:t>
            </a:r>
          </a:p>
        </p:txBody>
      </p:sp>
      <p:sp>
        <p:nvSpPr>
          <p:cNvPr id="3" name="Content Placeholder 2"/>
          <p:cNvSpPr>
            <a:spLocks noGrp="1"/>
          </p:cNvSpPr>
          <p:nvPr>
            <p:ph idx="1"/>
          </p:nvPr>
        </p:nvSpPr>
        <p:spPr/>
        <p:txBody>
          <a:bodyPr/>
          <a:lstStyle/>
          <a:p>
            <a:r>
              <a:rPr lang="en-US" dirty="0" smtClean="0"/>
              <a:t>Object-to-boolean </a:t>
            </a:r>
            <a:r>
              <a:rPr lang="en-US" dirty="0"/>
              <a:t>conversions are trivial: all objects (including arrays and functions) convert to true. This is so even for wrapper objects: new Boolean(false) is an object rather than a primitive value, and so it converts to true. Object-to-string and object-to-number conversions are performed by invoking a method of the object to be converted. This is complicated by the fact that JavaScript objects have two different methods that perform conversions, and it is also complicated by some special cases described below. Note that the string and number conversion rules described here apply only to native objects. Host objects (defined by web browsers, for example) can convert to numbers and strings according to their own algorithms. All objects inherit two conversion methods. The first is called toString(), and its job is to return a string representation of the object. The default toString() method does not return a very interesting value (though we’ll find it useful in Example 6-4):</a:t>
            </a:r>
          </a:p>
          <a:p>
            <a:endParaRPr lang="en-US" dirty="0"/>
          </a:p>
          <a:p>
            <a:r>
              <a:rPr lang="en-US" dirty="0"/>
              <a:t>(Page 49).</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108</a:t>
            </a:fld>
            <a:endParaRPr lang="en-US" dirty="0"/>
          </a:p>
        </p:txBody>
      </p:sp>
    </p:spTree>
    <p:extLst>
      <p:ext uri="{BB962C8B-B14F-4D97-AF65-F5344CB8AC3E}">
        <p14:creationId xmlns:p14="http://schemas.microsoft.com/office/powerpoint/2010/main" val="21350826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 Declaration</a:t>
            </a:r>
          </a:p>
        </p:txBody>
      </p:sp>
      <p:sp>
        <p:nvSpPr>
          <p:cNvPr id="3" name="Content Placeholder 2"/>
          <p:cNvSpPr>
            <a:spLocks noGrp="1"/>
          </p:cNvSpPr>
          <p:nvPr>
            <p:ph idx="1"/>
          </p:nvPr>
        </p:nvSpPr>
        <p:spPr/>
        <p:txBody>
          <a:bodyPr/>
          <a:lstStyle/>
          <a:p>
            <a:r>
              <a:rPr lang="en-US" dirty="0" smtClean="0"/>
              <a:t>Before </a:t>
            </a:r>
            <a:r>
              <a:rPr lang="en-US" dirty="0"/>
              <a:t>you use a variable in a JavaScript program, you should declare it. Variables are declared with the var keyword, like this:</a:t>
            </a:r>
          </a:p>
          <a:p>
            <a:endParaRPr lang="en-US" dirty="0"/>
          </a:p>
          <a:p>
            <a:r>
              <a:rPr lang="en-US" dirty="0"/>
              <a:t>(Page 52).</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109</a:t>
            </a:fld>
            <a:endParaRPr lang="en-US" dirty="0"/>
          </a:p>
        </p:txBody>
      </p:sp>
    </p:spTree>
    <p:extLst>
      <p:ext uri="{BB962C8B-B14F-4D97-AF65-F5344CB8AC3E}">
        <p14:creationId xmlns:p14="http://schemas.microsoft.com/office/powerpoint/2010/main" val="2613573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Exploring JavaScript</a:t>
            </a:r>
          </a:p>
        </p:txBody>
      </p:sp>
      <p:sp>
        <p:nvSpPr>
          <p:cNvPr id="3" name="Content Placeholder 2"/>
          <p:cNvSpPr>
            <a:spLocks noGrp="1"/>
          </p:cNvSpPr>
          <p:nvPr>
            <p:ph idx="1"/>
          </p:nvPr>
        </p:nvSpPr>
        <p:spPr/>
        <p:txBody>
          <a:bodyPr/>
          <a:lstStyle/>
          <a:p>
            <a:r>
              <a:rPr lang="en-US" dirty="0" smtClean="0"/>
              <a:t>When </a:t>
            </a:r>
            <a:r>
              <a:rPr lang="en-US" dirty="0"/>
              <a:t>learning a new programming language, it’s important to try the examples in the book, and then modify them and try them again to test your understanding of the </a:t>
            </a:r>
            <a:r>
              <a:rPr lang="en-US" dirty="0" smtClean="0"/>
              <a:t>language.</a:t>
            </a:r>
          </a:p>
          <a:p>
            <a:pPr lvl="1"/>
            <a:r>
              <a:rPr lang="en-US" dirty="0" smtClean="0"/>
              <a:t>To </a:t>
            </a:r>
            <a:r>
              <a:rPr lang="en-US" dirty="0"/>
              <a:t>do that, you need a </a:t>
            </a:r>
            <a:r>
              <a:rPr lang="en-US" dirty="0">
                <a:solidFill>
                  <a:srgbClr val="FF0000"/>
                </a:solidFill>
              </a:rPr>
              <a:t>JavaScript </a:t>
            </a:r>
            <a:r>
              <a:rPr lang="en-US" dirty="0" smtClean="0">
                <a:solidFill>
                  <a:srgbClr val="FF0000"/>
                </a:solidFill>
              </a:rPr>
              <a:t>interpreter</a:t>
            </a:r>
            <a:r>
              <a:rPr lang="en-US" dirty="0" smtClean="0"/>
              <a:t>.</a:t>
            </a:r>
          </a:p>
          <a:p>
            <a:pPr lvl="1"/>
            <a:r>
              <a:rPr lang="en-US" dirty="0" smtClean="0"/>
              <a:t>Fortunately</a:t>
            </a:r>
            <a:r>
              <a:rPr lang="en-US" dirty="0"/>
              <a:t>, every </a:t>
            </a:r>
            <a:r>
              <a:rPr lang="en-US" dirty="0">
                <a:solidFill>
                  <a:srgbClr val="FF0000"/>
                </a:solidFill>
              </a:rPr>
              <a:t>web browser</a:t>
            </a:r>
            <a:r>
              <a:rPr lang="en-US" dirty="0"/>
              <a:t> includes a </a:t>
            </a:r>
            <a:r>
              <a:rPr lang="en-US" dirty="0">
                <a:solidFill>
                  <a:srgbClr val="FF0000"/>
                </a:solidFill>
              </a:rPr>
              <a:t>JavaScript interpreter</a:t>
            </a:r>
            <a:r>
              <a:rPr lang="en-US" dirty="0"/>
              <a:t>, and if you’re reading this book, you probably already have more than one web browser installed on your </a:t>
            </a:r>
            <a:r>
              <a:rPr lang="en-US" dirty="0" smtClean="0"/>
              <a:t>computer.</a:t>
            </a:r>
          </a:p>
          <a:p>
            <a:pPr lvl="1"/>
            <a:r>
              <a:rPr lang="en-US" dirty="0" smtClean="0"/>
              <a:t>We’ll </a:t>
            </a:r>
            <a:r>
              <a:rPr lang="en-US" dirty="0"/>
              <a:t>see later on in this chapter that you can embed JavaScript code within &lt;script&gt; tags in HTML files, and when the browser loads the file, it will execute the </a:t>
            </a:r>
            <a:r>
              <a:rPr lang="en-US" dirty="0" smtClean="0"/>
              <a:t>code.</a:t>
            </a:r>
          </a:p>
          <a:p>
            <a:pPr lvl="1"/>
            <a:r>
              <a:rPr lang="en-US" dirty="0" smtClean="0"/>
              <a:t>Fortunately</a:t>
            </a:r>
            <a:r>
              <a:rPr lang="en-US" dirty="0"/>
              <a:t>, however, you don’t have to do that every time you want to try out simple snippets of JavaScript code</a:t>
            </a:r>
            <a:r>
              <a:rPr lang="en-US" dirty="0" smtClean="0"/>
              <a:t>.</a:t>
            </a:r>
          </a:p>
          <a:p>
            <a:pPr lvl="1"/>
            <a:r>
              <a:rPr lang="en-US" dirty="0"/>
              <a:t>S</a:t>
            </a:r>
            <a:r>
              <a:rPr lang="en-US" dirty="0" smtClean="0"/>
              <a:t>purred </a:t>
            </a:r>
            <a:r>
              <a:rPr lang="en-US" dirty="0"/>
              <a:t>on by the powerful and innovative </a:t>
            </a:r>
            <a:r>
              <a:rPr lang="en-US" dirty="0">
                <a:solidFill>
                  <a:srgbClr val="FF0000"/>
                </a:solidFill>
              </a:rPr>
              <a:t>Firebug</a:t>
            </a:r>
            <a:r>
              <a:rPr lang="en-US" dirty="0"/>
              <a:t> </a:t>
            </a:r>
            <a:r>
              <a:rPr lang="en-US" dirty="0">
                <a:solidFill>
                  <a:srgbClr val="0070C0"/>
                </a:solidFill>
              </a:rPr>
              <a:t>extension</a:t>
            </a:r>
            <a:r>
              <a:rPr lang="en-US" dirty="0"/>
              <a:t> for </a:t>
            </a:r>
            <a:r>
              <a:rPr lang="en-US" dirty="0">
                <a:solidFill>
                  <a:srgbClr val="FF0000"/>
                </a:solidFill>
              </a:rPr>
              <a:t>Firefox</a:t>
            </a:r>
            <a:r>
              <a:rPr lang="en-US" dirty="0"/>
              <a:t> (pictured in </a:t>
            </a:r>
            <a:r>
              <a:rPr lang="en-US" dirty="0">
                <a:solidFill>
                  <a:srgbClr val="FF0000"/>
                </a:solidFill>
              </a:rPr>
              <a:t>Figure 1-1</a:t>
            </a:r>
            <a:r>
              <a:rPr lang="en-US" dirty="0"/>
              <a:t> and available for download from http://getfirebug .com/), today’s web browsers all include web developer tools that are indispensable for debugging, experimenting, and </a:t>
            </a:r>
            <a:r>
              <a:rPr lang="en-US" dirty="0" smtClean="0"/>
              <a:t>learning.</a:t>
            </a:r>
          </a:p>
          <a:p>
            <a:pPr lvl="1"/>
            <a:r>
              <a:rPr lang="en-US" dirty="0" smtClean="0"/>
              <a:t>You </a:t>
            </a:r>
            <a:r>
              <a:rPr lang="en-US" dirty="0"/>
              <a:t>can usually find these tools in the Tools menu of the browser under names like “</a:t>
            </a:r>
            <a:r>
              <a:rPr lang="en-US" dirty="0">
                <a:solidFill>
                  <a:srgbClr val="FF0000"/>
                </a:solidFill>
              </a:rPr>
              <a:t>Developer Tools</a:t>
            </a:r>
            <a:r>
              <a:rPr lang="en-US" dirty="0"/>
              <a:t>” or “Web Console.” (Firefox 4 includes a built-in “Web Console,” but at the time of this writing, the Firebug extension is better</a:t>
            </a:r>
            <a:r>
              <a:rPr lang="en-US" dirty="0" smtClean="0"/>
              <a:t>.)</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11</a:t>
            </a:fld>
            <a:endParaRPr lang="en-US" dirty="0"/>
          </a:p>
        </p:txBody>
      </p:sp>
    </p:spTree>
    <p:extLst>
      <p:ext uri="{BB962C8B-B14F-4D97-AF65-F5344CB8AC3E}">
        <p14:creationId xmlns:p14="http://schemas.microsoft.com/office/powerpoint/2010/main" val="31944698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Repeated and Omitted Declarations</a:t>
            </a:r>
          </a:p>
        </p:txBody>
      </p:sp>
      <p:sp>
        <p:nvSpPr>
          <p:cNvPr id="3" name="Content Placeholder 2"/>
          <p:cNvSpPr>
            <a:spLocks noGrp="1"/>
          </p:cNvSpPr>
          <p:nvPr>
            <p:ph idx="1"/>
          </p:nvPr>
        </p:nvSpPr>
        <p:spPr/>
        <p:txBody>
          <a:bodyPr/>
          <a:lstStyle/>
          <a:p>
            <a:r>
              <a:rPr lang="en-US" dirty="0" smtClean="0"/>
              <a:t>It </a:t>
            </a:r>
            <a:r>
              <a:rPr lang="en-US" dirty="0"/>
              <a:t>is legal and harmless to declare a variable more than once with the var statement. If the repeated declaration has an initializer, it acts as if it were simply an assignment statement. If you attempt to read the value of an undeclared variable, JavaScript generates an error. In ECMAScript 5 strict mode (§5.7.3), it is also an error to assign a value to an undeclared variable. Historically, however, and in non-strict mode, if you assign a value to an undeclared variable, JavaScript actually creates that variable as a property of the global object, and it works much like (but not exactly the same as, see §3.10.2) a properly declared global variable. This means that you can get away with leaving your global variables undeclared. This is a bad habit and a source of bugs, however, and you should always declare your variables with var.</a:t>
            </a:r>
          </a:p>
          <a:p>
            <a:endParaRPr lang="en-US" dirty="0"/>
          </a:p>
          <a:p>
            <a:r>
              <a:rPr lang="en-US" dirty="0"/>
              <a:t>(Page 52).</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110</a:t>
            </a:fld>
            <a:endParaRPr lang="en-US" dirty="0"/>
          </a:p>
        </p:txBody>
      </p:sp>
    </p:spTree>
    <p:extLst>
      <p:ext uri="{BB962C8B-B14F-4D97-AF65-F5344CB8AC3E}">
        <p14:creationId xmlns:p14="http://schemas.microsoft.com/office/powerpoint/2010/main" val="20464635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 Scope</a:t>
            </a:r>
          </a:p>
        </p:txBody>
      </p:sp>
      <p:sp>
        <p:nvSpPr>
          <p:cNvPr id="3" name="Content Placeholder 2"/>
          <p:cNvSpPr>
            <a:spLocks noGrp="1"/>
          </p:cNvSpPr>
          <p:nvPr>
            <p:ph idx="1"/>
          </p:nvPr>
        </p:nvSpPr>
        <p:spPr/>
        <p:txBody>
          <a:bodyPr/>
          <a:lstStyle/>
          <a:p>
            <a:r>
              <a:rPr lang="en-US" dirty="0" smtClean="0"/>
              <a:t>The </a:t>
            </a:r>
            <a:r>
              <a:rPr lang="en-US" dirty="0"/>
              <a:t>scope of a variable is the region of your program source code in which it is defined. A global variable has global scope; it is defined everywhere in your JavaScript code. On the other hand, variables declared within a function are defined only within the body of the function. They are local variables and have local scope. Function parameters also count as local variables and are defined only within the body of the function. Within the body of a function, a local variable takes precedence over a global variable with the same name. If you declare a local variable or function parameter with the same name as a global variable, you effectively hide the global variable:</a:t>
            </a:r>
          </a:p>
          <a:p>
            <a:endParaRPr lang="en-US" dirty="0"/>
          </a:p>
          <a:p>
            <a:r>
              <a:rPr lang="en-US" dirty="0"/>
              <a:t>(Page 53).</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111</a:t>
            </a:fld>
            <a:endParaRPr lang="en-US" dirty="0"/>
          </a:p>
        </p:txBody>
      </p:sp>
    </p:spTree>
    <p:extLst>
      <p:ext uri="{BB962C8B-B14F-4D97-AF65-F5344CB8AC3E}">
        <p14:creationId xmlns:p14="http://schemas.microsoft.com/office/powerpoint/2010/main" val="36853820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 Scope and Hoisting</a:t>
            </a:r>
          </a:p>
        </p:txBody>
      </p:sp>
      <p:sp>
        <p:nvSpPr>
          <p:cNvPr id="3" name="Content Placeholder 2"/>
          <p:cNvSpPr>
            <a:spLocks noGrp="1"/>
          </p:cNvSpPr>
          <p:nvPr>
            <p:ph idx="1"/>
          </p:nvPr>
        </p:nvSpPr>
        <p:spPr/>
        <p:txBody>
          <a:bodyPr/>
          <a:lstStyle/>
          <a:p>
            <a:r>
              <a:rPr lang="en-US" dirty="0" smtClean="0"/>
              <a:t>In </a:t>
            </a:r>
            <a:r>
              <a:rPr lang="en-US" dirty="0"/>
              <a:t>some C-like programming languages, each block of code within curly braces has its own scope, and variables are not visible outside of the block in which they are declared. This is called block scope, and JavaScript does not have it. Instead, JavaScript uses</a:t>
            </a:r>
          </a:p>
          <a:p>
            <a:endParaRPr lang="en-US" dirty="0"/>
          </a:p>
          <a:p>
            <a:r>
              <a:rPr lang="en-US" dirty="0"/>
              <a:t>(Page 53).</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112</a:t>
            </a:fld>
            <a:endParaRPr lang="en-US" dirty="0"/>
          </a:p>
        </p:txBody>
      </p:sp>
    </p:spTree>
    <p:extLst>
      <p:ext uri="{BB962C8B-B14F-4D97-AF65-F5344CB8AC3E}">
        <p14:creationId xmlns:p14="http://schemas.microsoft.com/office/powerpoint/2010/main" val="3035262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Variables As Properties</a:t>
            </a:r>
          </a:p>
        </p:txBody>
      </p:sp>
      <p:sp>
        <p:nvSpPr>
          <p:cNvPr id="3" name="Content Placeholder 2"/>
          <p:cNvSpPr>
            <a:spLocks noGrp="1"/>
          </p:cNvSpPr>
          <p:nvPr>
            <p:ph idx="1"/>
          </p:nvPr>
        </p:nvSpPr>
        <p:spPr/>
        <p:txBody>
          <a:bodyPr/>
          <a:lstStyle/>
          <a:p>
            <a:r>
              <a:rPr lang="en-US" dirty="0" smtClean="0"/>
              <a:t>When </a:t>
            </a:r>
            <a:r>
              <a:rPr lang="en-US" dirty="0"/>
              <a:t>you declare a global JavaScript variable, what you are actually doing is defining a property of the global object (§3.5). If you use var to declare the variable, the property that is created is </a:t>
            </a:r>
            <a:r>
              <a:rPr lang="en-US" dirty="0" err="1"/>
              <a:t>nonconfigurable</a:t>
            </a:r>
            <a:r>
              <a:rPr lang="en-US" dirty="0"/>
              <a:t> (see §6.7), which means that it cannot be deleted with the delete operator. We’ve already noted that if you’re not using strict mode and you assign a value to an undeclared variable, JavaScript automatically creates a global variable for you. Variables created in this way are regular, configurable properties of the global object and they can be deleted:</a:t>
            </a:r>
          </a:p>
          <a:p>
            <a:endParaRPr lang="en-US" dirty="0"/>
          </a:p>
          <a:p>
            <a:r>
              <a:rPr lang="en-US" dirty="0"/>
              <a:t>(Page 55).</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113</a:t>
            </a:fld>
            <a:endParaRPr lang="en-US" dirty="0"/>
          </a:p>
        </p:txBody>
      </p:sp>
    </p:spTree>
    <p:extLst>
      <p:ext uri="{BB962C8B-B14F-4D97-AF65-F5344CB8AC3E}">
        <p14:creationId xmlns:p14="http://schemas.microsoft.com/office/powerpoint/2010/main" val="25773855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Scope Chain</a:t>
            </a:r>
          </a:p>
        </p:txBody>
      </p:sp>
      <p:sp>
        <p:nvSpPr>
          <p:cNvPr id="3" name="Content Placeholder 2"/>
          <p:cNvSpPr>
            <a:spLocks noGrp="1"/>
          </p:cNvSpPr>
          <p:nvPr>
            <p:ph idx="1"/>
          </p:nvPr>
        </p:nvSpPr>
        <p:spPr/>
        <p:txBody>
          <a:bodyPr/>
          <a:lstStyle/>
          <a:p>
            <a:r>
              <a:rPr lang="en-US" dirty="0" smtClean="0"/>
              <a:t>JavaScript </a:t>
            </a:r>
            <a:r>
              <a:rPr lang="en-US" dirty="0"/>
              <a:t>is a lexically scoped language: the scope of a variable can be thought of as the set of source code lines for which the variable is defined. Global variables are defined throughout the program. Local variables are defined throughout the function in which they are declared, and also within any functions nested within that function. If we think of local variables as properties of some kind of implementation-defined object, then there is another way to think about variable scope. Every chunk of JavaScript code (global code or functions) has a scope chain associated with it. This scope chain is a list or chain of objects that defines the variables that are “in scope” for that code. When JavaScript needs to look up the value of a variable x (a process called variable resolution), it starts by looking at the first object in the chain. If that object has a property named x, the value of that property is used. If the first object does not have a property named x, JavaScript continues the search with the next object in the chain. If the second object does not have a property named x, the search moves on to the next</a:t>
            </a:r>
          </a:p>
          <a:p>
            <a:endParaRPr lang="en-US" dirty="0"/>
          </a:p>
          <a:p>
            <a:r>
              <a:rPr lang="en-US" dirty="0"/>
              <a:t>(Page 55).</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114</a:t>
            </a:fld>
            <a:endParaRPr lang="en-US" dirty="0"/>
          </a:p>
        </p:txBody>
      </p:sp>
    </p:spTree>
    <p:extLst>
      <p:ext uri="{BB962C8B-B14F-4D97-AF65-F5344CB8AC3E}">
        <p14:creationId xmlns:p14="http://schemas.microsoft.com/office/powerpoint/2010/main" val="1564418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Expressions and Operators</a:t>
            </a:r>
            <a:endParaRPr lang="en-US" dirty="0"/>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115</a:t>
            </a:fld>
            <a:endParaRPr lang="en-US" dirty="0"/>
          </a:p>
        </p:txBody>
      </p:sp>
      <p:sp>
        <p:nvSpPr>
          <p:cNvPr id="6" name="Text Placeholder 5"/>
          <p:cNvSpPr>
            <a:spLocks noGrp="1"/>
          </p:cNvSpPr>
          <p:nvPr>
            <p:ph type="body" sz="quarter" idx="16"/>
          </p:nvPr>
        </p:nvSpPr>
        <p:spPr/>
        <p:txBody>
          <a:bodyPr/>
          <a:lstStyle/>
          <a:p>
            <a:r>
              <a:rPr lang="en-US" smtClean="0"/>
              <a:t>4</a:t>
            </a:r>
            <a:endParaRPr lang="en-US"/>
          </a:p>
        </p:txBody>
      </p:sp>
    </p:spTree>
    <p:extLst>
      <p:ext uri="{BB962C8B-B14F-4D97-AF65-F5344CB8AC3E}">
        <p14:creationId xmlns:p14="http://schemas.microsoft.com/office/powerpoint/2010/main" val="29016605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a:t>
            </a:r>
            <a:endParaRPr lang="en-US" dirty="0"/>
          </a:p>
        </p:txBody>
      </p:sp>
      <p:sp>
        <p:nvSpPr>
          <p:cNvPr id="7" name="Content Placeholder 6"/>
          <p:cNvSpPr>
            <a:spLocks noGrp="1"/>
          </p:cNvSpPr>
          <p:nvPr>
            <p:ph idx="1"/>
          </p:nvPr>
        </p:nvSpPr>
        <p:spPr/>
        <p:txBody>
          <a:bodyPr/>
          <a:lstStyle/>
          <a:p>
            <a:r>
              <a:rPr lang="en-US" dirty="0"/>
              <a:t>An </a:t>
            </a:r>
            <a:r>
              <a:rPr lang="en-US" dirty="0">
                <a:solidFill>
                  <a:srgbClr val="FF0000"/>
                </a:solidFill>
              </a:rPr>
              <a:t>expression</a:t>
            </a:r>
            <a:r>
              <a:rPr lang="en-US" dirty="0"/>
              <a:t> is a </a:t>
            </a:r>
            <a:r>
              <a:rPr lang="en-US" dirty="0">
                <a:solidFill>
                  <a:srgbClr val="FF0000"/>
                </a:solidFill>
              </a:rPr>
              <a:t>phrase of JavaScript</a:t>
            </a:r>
            <a:r>
              <a:rPr lang="en-US" dirty="0"/>
              <a:t> that a </a:t>
            </a:r>
            <a:r>
              <a:rPr lang="en-US" dirty="0">
                <a:solidFill>
                  <a:srgbClr val="FF0000"/>
                </a:solidFill>
              </a:rPr>
              <a:t>JavaScript interpreter</a:t>
            </a:r>
            <a:r>
              <a:rPr lang="en-US" dirty="0"/>
              <a:t> can evaluate to produce a </a:t>
            </a:r>
            <a:r>
              <a:rPr lang="en-US" dirty="0" smtClean="0">
                <a:solidFill>
                  <a:srgbClr val="FF0000"/>
                </a:solidFill>
              </a:rPr>
              <a:t>value</a:t>
            </a:r>
            <a:r>
              <a:rPr lang="en-US" dirty="0" smtClean="0"/>
              <a:t>.</a:t>
            </a:r>
          </a:p>
          <a:p>
            <a:pPr lvl="1"/>
            <a:r>
              <a:rPr lang="en-US" dirty="0" smtClean="0"/>
              <a:t>A </a:t>
            </a:r>
            <a:r>
              <a:rPr lang="en-US" dirty="0">
                <a:solidFill>
                  <a:srgbClr val="FF0000"/>
                </a:solidFill>
              </a:rPr>
              <a:t>constant</a:t>
            </a:r>
            <a:r>
              <a:rPr lang="en-US" dirty="0"/>
              <a:t> embedded literally in your program is a very </a:t>
            </a:r>
            <a:r>
              <a:rPr lang="en-US" dirty="0">
                <a:solidFill>
                  <a:srgbClr val="FF0000"/>
                </a:solidFill>
              </a:rPr>
              <a:t>simple</a:t>
            </a:r>
            <a:r>
              <a:rPr lang="en-US" dirty="0"/>
              <a:t> kind of </a:t>
            </a:r>
            <a:r>
              <a:rPr lang="en-US" dirty="0" smtClean="0">
                <a:solidFill>
                  <a:srgbClr val="FF0000"/>
                </a:solidFill>
              </a:rPr>
              <a:t>expression</a:t>
            </a:r>
            <a:r>
              <a:rPr lang="en-US" dirty="0" smtClean="0"/>
              <a:t>.</a:t>
            </a:r>
          </a:p>
          <a:p>
            <a:pPr lvl="1"/>
            <a:r>
              <a:rPr lang="en-US" dirty="0" smtClean="0"/>
              <a:t>A </a:t>
            </a:r>
            <a:r>
              <a:rPr lang="en-US" dirty="0">
                <a:solidFill>
                  <a:srgbClr val="FF0000"/>
                </a:solidFill>
              </a:rPr>
              <a:t>variable</a:t>
            </a:r>
            <a:r>
              <a:rPr lang="en-US" dirty="0"/>
              <a:t> name is also a </a:t>
            </a:r>
            <a:r>
              <a:rPr lang="en-US" dirty="0">
                <a:solidFill>
                  <a:srgbClr val="FF0000"/>
                </a:solidFill>
              </a:rPr>
              <a:t>simple expression</a:t>
            </a:r>
            <a:r>
              <a:rPr lang="en-US" dirty="0"/>
              <a:t> that evaluates to whatever value has been assigned to that </a:t>
            </a:r>
            <a:r>
              <a:rPr lang="en-US" dirty="0" smtClean="0"/>
              <a:t>variable.</a:t>
            </a:r>
          </a:p>
          <a:p>
            <a:pPr lvl="1"/>
            <a:r>
              <a:rPr lang="en-US" dirty="0" smtClean="0">
                <a:solidFill>
                  <a:srgbClr val="FF0000"/>
                </a:solidFill>
              </a:rPr>
              <a:t>Complex </a:t>
            </a:r>
            <a:r>
              <a:rPr lang="en-US" dirty="0">
                <a:solidFill>
                  <a:srgbClr val="FF0000"/>
                </a:solidFill>
              </a:rPr>
              <a:t>expressions</a:t>
            </a:r>
            <a:r>
              <a:rPr lang="en-US" dirty="0"/>
              <a:t> are built from simpler </a:t>
            </a:r>
            <a:r>
              <a:rPr lang="en-US" dirty="0" smtClean="0"/>
              <a:t>expressions.</a:t>
            </a:r>
          </a:p>
          <a:p>
            <a:pPr lvl="2"/>
            <a:r>
              <a:rPr lang="en-US" dirty="0" smtClean="0"/>
              <a:t>An </a:t>
            </a:r>
            <a:r>
              <a:rPr lang="en-US" dirty="0">
                <a:solidFill>
                  <a:srgbClr val="FF0000"/>
                </a:solidFill>
              </a:rPr>
              <a:t>array access expression</a:t>
            </a:r>
            <a:r>
              <a:rPr lang="en-US" dirty="0"/>
              <a:t>, for example, consists of one expression that evaluates to an array followed by an open square bracket, an expression that evaluates to an integer, and a close square </a:t>
            </a:r>
            <a:r>
              <a:rPr lang="en-US" dirty="0" smtClean="0"/>
              <a:t>bracket.</a:t>
            </a:r>
          </a:p>
          <a:p>
            <a:pPr lvl="3"/>
            <a:r>
              <a:rPr lang="en-US" dirty="0" smtClean="0"/>
              <a:t>This </a:t>
            </a:r>
            <a:r>
              <a:rPr lang="en-US" dirty="0"/>
              <a:t>new, more complex expression evaluates to the value stored at the specified index of the specified </a:t>
            </a:r>
            <a:r>
              <a:rPr lang="en-US" dirty="0" smtClean="0"/>
              <a:t>array.</a:t>
            </a:r>
          </a:p>
          <a:p>
            <a:pPr lvl="2"/>
            <a:r>
              <a:rPr lang="en-US" dirty="0" smtClean="0"/>
              <a:t>Similarly</a:t>
            </a:r>
            <a:r>
              <a:rPr lang="en-US" dirty="0"/>
              <a:t>, a </a:t>
            </a:r>
            <a:r>
              <a:rPr lang="en-US" dirty="0">
                <a:solidFill>
                  <a:srgbClr val="FF0000"/>
                </a:solidFill>
              </a:rPr>
              <a:t>function invocation expression</a:t>
            </a:r>
            <a:r>
              <a:rPr lang="en-US" dirty="0"/>
              <a:t> consists of one expression that evaluates to a function object and zero or more additional expressions that are used as the arguments to the </a:t>
            </a:r>
            <a:r>
              <a:rPr lang="en-US" dirty="0" smtClean="0"/>
              <a:t>function.</a:t>
            </a:r>
          </a:p>
          <a:p>
            <a:pPr lvl="1"/>
            <a:r>
              <a:rPr lang="en-US" dirty="0" smtClean="0"/>
              <a:t>The </a:t>
            </a:r>
            <a:r>
              <a:rPr lang="en-US" dirty="0"/>
              <a:t>most common way to </a:t>
            </a:r>
            <a:r>
              <a:rPr lang="en-US" dirty="0">
                <a:solidFill>
                  <a:srgbClr val="FF0000"/>
                </a:solidFill>
              </a:rPr>
              <a:t>build</a:t>
            </a:r>
            <a:r>
              <a:rPr lang="en-US" dirty="0"/>
              <a:t> a </a:t>
            </a:r>
            <a:r>
              <a:rPr lang="en-US" dirty="0">
                <a:solidFill>
                  <a:srgbClr val="FF0000"/>
                </a:solidFill>
              </a:rPr>
              <a:t>complex expression</a:t>
            </a:r>
            <a:r>
              <a:rPr lang="en-US" dirty="0"/>
              <a:t> out of simpler expressions is with an </a:t>
            </a:r>
            <a:r>
              <a:rPr lang="en-US" dirty="0" smtClean="0">
                <a:solidFill>
                  <a:srgbClr val="FF0000"/>
                </a:solidFill>
              </a:rPr>
              <a:t>operator</a:t>
            </a:r>
            <a:r>
              <a:rPr lang="en-US" dirty="0" smtClean="0"/>
              <a:t>.</a:t>
            </a:r>
          </a:p>
          <a:p>
            <a:pPr lvl="2"/>
            <a:r>
              <a:rPr lang="en-US" dirty="0" smtClean="0"/>
              <a:t>An </a:t>
            </a:r>
            <a:r>
              <a:rPr lang="en-US" dirty="0"/>
              <a:t>operator combines the values of its operands (usually two of them) in some way and evaluates to a new </a:t>
            </a:r>
            <a:r>
              <a:rPr lang="en-US" dirty="0" smtClean="0"/>
              <a:t>value.</a:t>
            </a:r>
          </a:p>
          <a:p>
            <a:pPr lvl="2"/>
            <a:r>
              <a:rPr lang="en-US" dirty="0" smtClean="0"/>
              <a:t>The </a:t>
            </a:r>
            <a:r>
              <a:rPr lang="en-US" dirty="0"/>
              <a:t>multiplication operator * is a simple </a:t>
            </a:r>
            <a:r>
              <a:rPr lang="en-US" dirty="0" smtClean="0"/>
              <a:t>example.</a:t>
            </a:r>
          </a:p>
          <a:p>
            <a:pPr lvl="2"/>
            <a:r>
              <a:rPr lang="en-US" dirty="0" smtClean="0"/>
              <a:t>The </a:t>
            </a:r>
            <a:r>
              <a:rPr lang="en-US" dirty="0"/>
              <a:t>expression x * y evaluates to the product of the values of the expressions x and y</a:t>
            </a:r>
            <a:r>
              <a:rPr lang="en-US" dirty="0" smtClean="0"/>
              <a:t>.</a:t>
            </a:r>
            <a:endParaRPr lang="en-US" dirty="0"/>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116</a:t>
            </a:fld>
            <a:endParaRPr lang="en-US" dirty="0"/>
          </a:p>
        </p:txBody>
      </p:sp>
    </p:spTree>
    <p:extLst>
      <p:ext uri="{BB962C8B-B14F-4D97-AF65-F5344CB8AC3E}">
        <p14:creationId xmlns:p14="http://schemas.microsoft.com/office/powerpoint/2010/main" val="3174657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Intro											   </a:t>
            </a:r>
            <a:r>
              <a:rPr lang="en-US" dirty="0" smtClean="0">
                <a:solidFill>
                  <a:srgbClr val="C00000"/>
                </a:solidFill>
              </a:rPr>
              <a:t>|</a:t>
            </a:r>
            <a:endParaRPr lang="en-US" dirty="0">
              <a:solidFill>
                <a:srgbClr val="C00000"/>
              </a:solidFill>
            </a:endParaRPr>
          </a:p>
        </p:txBody>
      </p:sp>
      <p:sp>
        <p:nvSpPr>
          <p:cNvPr id="7" name="Content Placeholder 6"/>
          <p:cNvSpPr>
            <a:spLocks noGrp="1"/>
          </p:cNvSpPr>
          <p:nvPr>
            <p:ph idx="1"/>
          </p:nvPr>
        </p:nvSpPr>
        <p:spPr/>
        <p:txBody>
          <a:bodyPr/>
          <a:lstStyle/>
          <a:p>
            <a:pPr lvl="2"/>
            <a:r>
              <a:rPr lang="en-US" dirty="0" smtClean="0"/>
              <a:t>For </a:t>
            </a:r>
            <a:r>
              <a:rPr lang="en-US" dirty="0"/>
              <a:t>simplicity, we sometimes say that an operator returns a value rather than “evaluates to” a </a:t>
            </a:r>
            <a:r>
              <a:rPr lang="en-US" dirty="0" smtClean="0"/>
              <a:t>value.</a:t>
            </a:r>
          </a:p>
          <a:p>
            <a:pPr lvl="1"/>
            <a:r>
              <a:rPr lang="en-US" dirty="0" smtClean="0"/>
              <a:t>This </a:t>
            </a:r>
            <a:r>
              <a:rPr lang="en-US" dirty="0"/>
              <a:t>chapter documents all of </a:t>
            </a:r>
            <a:r>
              <a:rPr lang="en-US" dirty="0">
                <a:solidFill>
                  <a:srgbClr val="FF0000"/>
                </a:solidFill>
              </a:rPr>
              <a:t>JavaScript’s operators</a:t>
            </a:r>
            <a:r>
              <a:rPr lang="en-US" dirty="0"/>
              <a:t>, and it also explains </a:t>
            </a:r>
            <a:r>
              <a:rPr lang="en-US" dirty="0">
                <a:solidFill>
                  <a:srgbClr val="FF0000"/>
                </a:solidFill>
              </a:rPr>
              <a:t>expressions</a:t>
            </a:r>
            <a:r>
              <a:rPr lang="en-US" dirty="0"/>
              <a:t> (such as array indexing and function invocation) that do not use </a:t>
            </a:r>
            <a:r>
              <a:rPr lang="en-US" dirty="0" smtClean="0"/>
              <a:t>operators.</a:t>
            </a:r>
          </a:p>
          <a:p>
            <a:pPr lvl="1"/>
            <a:r>
              <a:rPr lang="en-US" dirty="0" smtClean="0"/>
              <a:t>If </a:t>
            </a:r>
            <a:r>
              <a:rPr lang="en-US" dirty="0"/>
              <a:t>you already know another programming language that uses C-style syntax, you’ll find that the syntax of most of JavaScript’s expressions and operators is already familiar to you</a:t>
            </a:r>
            <a:r>
              <a:rPr lang="en-US" dirty="0" smtClean="0"/>
              <a:t>.</a:t>
            </a:r>
            <a:endParaRPr lang="en-US" dirty="0"/>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117</a:t>
            </a:fld>
            <a:endParaRPr lang="en-US" dirty="0"/>
          </a:p>
        </p:txBody>
      </p:sp>
    </p:spTree>
    <p:extLst>
      <p:ext uri="{BB962C8B-B14F-4D97-AF65-F5344CB8AC3E}">
        <p14:creationId xmlns:p14="http://schemas.microsoft.com/office/powerpoint/2010/main" val="36624226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Primary Expressions</a:t>
            </a:r>
          </a:p>
        </p:txBody>
      </p:sp>
      <p:sp>
        <p:nvSpPr>
          <p:cNvPr id="3" name="Content Placeholder 2"/>
          <p:cNvSpPr>
            <a:spLocks noGrp="1"/>
          </p:cNvSpPr>
          <p:nvPr>
            <p:ph idx="1"/>
          </p:nvPr>
        </p:nvSpPr>
        <p:spPr/>
        <p:txBody>
          <a:bodyPr/>
          <a:lstStyle/>
          <a:p>
            <a:r>
              <a:rPr lang="en-US" dirty="0" smtClean="0"/>
              <a:t>The </a:t>
            </a:r>
            <a:r>
              <a:rPr lang="en-US" dirty="0">
                <a:solidFill>
                  <a:srgbClr val="FF0000"/>
                </a:solidFill>
              </a:rPr>
              <a:t>simplest expressions</a:t>
            </a:r>
            <a:r>
              <a:rPr lang="en-US" dirty="0"/>
              <a:t>, known as </a:t>
            </a:r>
            <a:r>
              <a:rPr lang="en-US" dirty="0">
                <a:solidFill>
                  <a:srgbClr val="FF0000"/>
                </a:solidFill>
              </a:rPr>
              <a:t>primary expressions</a:t>
            </a:r>
            <a:r>
              <a:rPr lang="en-US" dirty="0"/>
              <a:t>, are those that stand alone— they do not include any simpler </a:t>
            </a:r>
            <a:r>
              <a:rPr lang="en-US" dirty="0" smtClean="0"/>
              <a:t>expressions.</a:t>
            </a:r>
          </a:p>
          <a:p>
            <a:pPr lvl="1"/>
            <a:r>
              <a:rPr lang="en-US" dirty="0" smtClean="0"/>
              <a:t>Primary </a:t>
            </a:r>
            <a:r>
              <a:rPr lang="en-US" dirty="0"/>
              <a:t>expressions in JavaScript </a:t>
            </a:r>
            <a:r>
              <a:rPr lang="en-US" dirty="0" smtClean="0"/>
              <a:t>are</a:t>
            </a:r>
          </a:p>
          <a:p>
            <a:pPr lvl="2"/>
            <a:r>
              <a:rPr lang="en-US" dirty="0" smtClean="0"/>
              <a:t>constant </a:t>
            </a:r>
            <a:r>
              <a:rPr lang="en-US" dirty="0"/>
              <a:t>or literal </a:t>
            </a:r>
            <a:r>
              <a:rPr lang="en-US" dirty="0" smtClean="0"/>
              <a:t>values</a:t>
            </a:r>
          </a:p>
          <a:p>
            <a:pPr lvl="2"/>
            <a:r>
              <a:rPr lang="en-US" dirty="0" smtClean="0"/>
              <a:t>certain </a:t>
            </a:r>
            <a:r>
              <a:rPr lang="en-US" dirty="0"/>
              <a:t>language </a:t>
            </a:r>
            <a:r>
              <a:rPr lang="en-US" dirty="0" smtClean="0"/>
              <a:t>keywords</a:t>
            </a:r>
          </a:p>
          <a:p>
            <a:pPr lvl="2"/>
            <a:r>
              <a:rPr lang="en-US" dirty="0" smtClean="0"/>
              <a:t>variable references</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118</a:t>
            </a:fld>
            <a:endParaRPr lang="en-US" dirty="0"/>
          </a:p>
        </p:txBody>
      </p:sp>
    </p:spTree>
    <p:extLst>
      <p:ext uri="{BB962C8B-B14F-4D97-AF65-F5344CB8AC3E}">
        <p14:creationId xmlns:p14="http://schemas.microsoft.com/office/powerpoint/2010/main" val="35976877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Constants/Literals</a:t>
            </a:r>
            <a:endParaRPr lang="en-US" dirty="0"/>
          </a:p>
        </p:txBody>
      </p:sp>
      <p:sp>
        <p:nvSpPr>
          <p:cNvPr id="7" name="Content Placeholder 6"/>
          <p:cNvSpPr>
            <a:spLocks noGrp="1"/>
          </p:cNvSpPr>
          <p:nvPr>
            <p:ph idx="1"/>
          </p:nvPr>
        </p:nvSpPr>
        <p:spPr/>
        <p:txBody>
          <a:bodyPr/>
          <a:lstStyle/>
          <a:p>
            <a:r>
              <a:rPr lang="en-US" dirty="0"/>
              <a:t>Literals are constant values that are embedded directly in your </a:t>
            </a:r>
            <a:r>
              <a:rPr lang="en-US" dirty="0" smtClean="0"/>
              <a:t>program.</a:t>
            </a:r>
          </a:p>
          <a:p>
            <a:pPr lvl="1"/>
            <a:r>
              <a:rPr lang="en-US" dirty="0" smtClean="0"/>
              <a:t>They </a:t>
            </a:r>
            <a:r>
              <a:rPr lang="en-US" dirty="0"/>
              <a:t>look like these:</a:t>
            </a:r>
          </a:p>
          <a:p>
            <a:pPr marL="233363" lvl="1" indent="0">
              <a:buNone/>
            </a:pPr>
            <a:endParaRPr lang="en-US" dirty="0" smtClean="0"/>
          </a:p>
          <a:p>
            <a:pPr marL="233363" lvl="1" indent="0">
              <a:buNone/>
            </a:pPr>
            <a:endParaRPr lang="en-US" dirty="0" smtClean="0"/>
          </a:p>
          <a:p>
            <a:pPr marL="233363" lvl="1" indent="0">
              <a:buNone/>
            </a:pPr>
            <a:endParaRPr lang="en-US" dirty="0"/>
          </a:p>
          <a:p>
            <a:pPr marL="233363" lvl="1" indent="0">
              <a:buNone/>
            </a:pPr>
            <a:endParaRPr lang="en-US" dirty="0" smtClean="0"/>
          </a:p>
          <a:p>
            <a:pPr lvl="1"/>
            <a:r>
              <a:rPr lang="en-US" dirty="0"/>
              <a:t>JavaScript syntax for number literals was covered in §</a:t>
            </a:r>
            <a:r>
              <a:rPr lang="en-US" dirty="0" smtClean="0"/>
              <a:t>3.1.</a:t>
            </a:r>
          </a:p>
          <a:p>
            <a:pPr lvl="1"/>
            <a:r>
              <a:rPr lang="en-US" dirty="0" smtClean="0"/>
              <a:t>String </a:t>
            </a:r>
            <a:r>
              <a:rPr lang="en-US" dirty="0"/>
              <a:t>literals were documented in §</a:t>
            </a:r>
            <a:r>
              <a:rPr lang="en-US" dirty="0" smtClean="0"/>
              <a:t>3.2.</a:t>
            </a:r>
          </a:p>
          <a:p>
            <a:pPr lvl="1"/>
            <a:r>
              <a:rPr lang="en-US" dirty="0" smtClean="0"/>
              <a:t>The </a:t>
            </a:r>
            <a:r>
              <a:rPr lang="en-US" dirty="0"/>
              <a:t>regular expression literal syntax was introduced in §3.2.4 and will be documented in detail in Chapter 10</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119</a:t>
            </a:fld>
            <a:endParaRPr lang="en-US" dirty="0"/>
          </a:p>
        </p:txBody>
      </p:sp>
      <p:pic>
        <p:nvPicPr>
          <p:cNvPr id="8" name="Picture 7"/>
          <p:cNvPicPr>
            <a:picLocks noChangeAspect="1"/>
          </p:cNvPicPr>
          <p:nvPr/>
        </p:nvPicPr>
        <p:blipFill>
          <a:blip r:embed="rId2"/>
          <a:stretch>
            <a:fillRect/>
          </a:stretch>
        </p:blipFill>
        <p:spPr>
          <a:xfrm>
            <a:off x="723900" y="2224087"/>
            <a:ext cx="4572000" cy="809625"/>
          </a:xfrm>
          <a:prstGeom prst="rect">
            <a:avLst/>
          </a:prstGeom>
          <a:ln>
            <a:solidFill>
              <a:schemeClr val="accent1"/>
            </a:solidFill>
          </a:ln>
        </p:spPr>
      </p:pic>
    </p:spTree>
    <p:extLst>
      <p:ext uri="{BB962C8B-B14F-4D97-AF65-F5344CB8AC3E}">
        <p14:creationId xmlns:p14="http://schemas.microsoft.com/office/powerpoint/2010/main" val="209789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t>
            </a:r>
            <a:r>
              <a:rPr lang="en-US" dirty="0" smtClean="0"/>
              <a:t>JavaScript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Often</a:t>
            </a:r>
            <a:r>
              <a:rPr lang="en-US" dirty="0"/>
              <a:t>, you can call up a console with a keystroke like </a:t>
            </a:r>
            <a:r>
              <a:rPr lang="en-US" dirty="0">
                <a:solidFill>
                  <a:srgbClr val="FF0000"/>
                </a:solidFill>
              </a:rPr>
              <a:t>F12</a:t>
            </a:r>
            <a:r>
              <a:rPr lang="en-US" dirty="0"/>
              <a:t> or </a:t>
            </a:r>
            <a:r>
              <a:rPr lang="en-US" dirty="0" smtClean="0">
                <a:solidFill>
                  <a:srgbClr val="FF0000"/>
                </a:solidFill>
              </a:rPr>
              <a:t>Ctrl-Shift-J</a:t>
            </a:r>
            <a:r>
              <a:rPr lang="en-US" dirty="0" smtClean="0"/>
              <a:t>.</a:t>
            </a:r>
          </a:p>
          <a:p>
            <a:pPr lvl="1"/>
            <a:r>
              <a:rPr lang="en-US" dirty="0" smtClean="0"/>
              <a:t>These </a:t>
            </a:r>
            <a:r>
              <a:rPr lang="en-US" dirty="0"/>
              <a:t>console tools often appear as panes at the top or bottom of the browser window, but some allow you to open them as separate windows (as pictured in Figure 1-1), which is often quite </a:t>
            </a:r>
            <a:r>
              <a:rPr lang="en-US" dirty="0" smtClean="0"/>
              <a:t>convenient.</a:t>
            </a:r>
          </a:p>
          <a:p>
            <a:pPr lvl="1"/>
            <a:r>
              <a:rPr lang="en-US" dirty="0" smtClean="0"/>
              <a:t>A </a:t>
            </a:r>
            <a:r>
              <a:rPr lang="en-US" dirty="0"/>
              <a:t>typical “developer tools” pane or window includes multiple tabs that allow you to inspect things like HTML document structure, CSS styles, network requests, and so </a:t>
            </a:r>
            <a:r>
              <a:rPr lang="en-US" dirty="0" smtClean="0"/>
              <a:t>on.</a:t>
            </a:r>
          </a:p>
          <a:p>
            <a:pPr lvl="1"/>
            <a:r>
              <a:rPr lang="en-US" dirty="0" smtClean="0"/>
              <a:t>One </a:t>
            </a:r>
            <a:r>
              <a:rPr lang="en-US" dirty="0"/>
              <a:t>of the tabs is a “</a:t>
            </a:r>
            <a:r>
              <a:rPr lang="en-US" dirty="0">
                <a:solidFill>
                  <a:srgbClr val="FF0000"/>
                </a:solidFill>
              </a:rPr>
              <a:t>JavaScript console</a:t>
            </a:r>
            <a:r>
              <a:rPr lang="en-US" dirty="0"/>
              <a:t>” that allows you to type in lines of JavaScript code and try them out. </a:t>
            </a:r>
            <a:endParaRPr lang="en-US" dirty="0" smtClean="0"/>
          </a:p>
          <a:p>
            <a:pPr lvl="1"/>
            <a:r>
              <a:rPr lang="en-US" dirty="0" smtClean="0"/>
              <a:t>This </a:t>
            </a:r>
            <a:r>
              <a:rPr lang="en-US" dirty="0"/>
              <a:t>is a particularly easy way to play around with JavaScript, and I recommend that you use it as you read this book</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12</a:t>
            </a:fld>
            <a:endParaRPr lang="en-US" dirty="0"/>
          </a:p>
        </p:txBody>
      </p:sp>
    </p:spTree>
    <p:extLst>
      <p:ext uri="{BB962C8B-B14F-4D97-AF65-F5344CB8AC3E}">
        <p14:creationId xmlns:p14="http://schemas.microsoft.com/office/powerpoint/2010/main" val="25559017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Certain reserved Keywords</a:t>
            </a:r>
            <a:endParaRPr lang="en-US" dirty="0"/>
          </a:p>
        </p:txBody>
      </p:sp>
      <p:sp>
        <p:nvSpPr>
          <p:cNvPr id="3" name="Content Placeholder 2"/>
          <p:cNvSpPr>
            <a:spLocks noGrp="1"/>
          </p:cNvSpPr>
          <p:nvPr>
            <p:ph idx="1"/>
          </p:nvPr>
        </p:nvSpPr>
        <p:spPr/>
        <p:txBody>
          <a:bodyPr/>
          <a:lstStyle/>
          <a:p>
            <a:r>
              <a:rPr lang="en-US" dirty="0"/>
              <a:t>Some of JavaScript’s reserved words are primary expressions:</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smtClean="0"/>
          </a:p>
          <a:p>
            <a:pPr lvl="1"/>
            <a:r>
              <a:rPr lang="en-US" dirty="0" smtClean="0"/>
              <a:t>We </a:t>
            </a:r>
            <a:r>
              <a:rPr lang="en-US" dirty="0"/>
              <a:t>learned about true, false, and null in §3.3 and §</a:t>
            </a:r>
            <a:r>
              <a:rPr lang="en-US" dirty="0" smtClean="0"/>
              <a:t>3.4.</a:t>
            </a:r>
          </a:p>
          <a:p>
            <a:pPr lvl="1"/>
            <a:r>
              <a:rPr lang="en-US" dirty="0" smtClean="0"/>
              <a:t>Unlike </a:t>
            </a:r>
            <a:r>
              <a:rPr lang="en-US" dirty="0"/>
              <a:t>the other keywords, </a:t>
            </a:r>
            <a:r>
              <a:rPr lang="en-US" dirty="0">
                <a:solidFill>
                  <a:srgbClr val="FF0000"/>
                </a:solidFill>
              </a:rPr>
              <a:t>this</a:t>
            </a:r>
            <a:r>
              <a:rPr lang="en-US" dirty="0"/>
              <a:t> is </a:t>
            </a:r>
            <a:r>
              <a:rPr lang="en-US" dirty="0">
                <a:solidFill>
                  <a:srgbClr val="FF0000"/>
                </a:solidFill>
              </a:rPr>
              <a:t>not </a:t>
            </a:r>
            <a:r>
              <a:rPr lang="en-US" dirty="0">
                <a:solidFill>
                  <a:srgbClr val="0070C0"/>
                </a:solidFill>
              </a:rPr>
              <a:t>a</a:t>
            </a:r>
            <a:r>
              <a:rPr lang="en-US" dirty="0">
                <a:solidFill>
                  <a:srgbClr val="FF0000"/>
                </a:solidFill>
              </a:rPr>
              <a:t> constant</a:t>
            </a:r>
            <a:r>
              <a:rPr lang="en-US" dirty="0"/>
              <a:t>—it </a:t>
            </a:r>
            <a:r>
              <a:rPr lang="en-US" dirty="0">
                <a:solidFill>
                  <a:srgbClr val="0070C0"/>
                </a:solidFill>
              </a:rPr>
              <a:t>evaluates</a:t>
            </a:r>
            <a:r>
              <a:rPr lang="en-US" dirty="0"/>
              <a:t> to </a:t>
            </a:r>
            <a:r>
              <a:rPr lang="en-US" dirty="0">
                <a:solidFill>
                  <a:srgbClr val="FF0000"/>
                </a:solidFill>
              </a:rPr>
              <a:t>different values</a:t>
            </a:r>
            <a:r>
              <a:rPr lang="en-US" dirty="0"/>
              <a:t> in different places in the </a:t>
            </a:r>
            <a:r>
              <a:rPr lang="en-US" dirty="0" smtClean="0"/>
              <a:t>program.</a:t>
            </a:r>
          </a:p>
          <a:p>
            <a:pPr lvl="2"/>
            <a:r>
              <a:rPr lang="en-US" dirty="0" smtClean="0"/>
              <a:t>The </a:t>
            </a:r>
            <a:r>
              <a:rPr lang="en-US" dirty="0">
                <a:solidFill>
                  <a:srgbClr val="FF0000"/>
                </a:solidFill>
              </a:rPr>
              <a:t>this</a:t>
            </a:r>
            <a:r>
              <a:rPr lang="en-US" dirty="0"/>
              <a:t> </a:t>
            </a:r>
            <a:r>
              <a:rPr lang="en-US" dirty="0">
                <a:solidFill>
                  <a:srgbClr val="0070C0"/>
                </a:solidFill>
              </a:rPr>
              <a:t>keyword</a:t>
            </a:r>
            <a:r>
              <a:rPr lang="en-US" dirty="0"/>
              <a:t> is used in object-oriented </a:t>
            </a:r>
            <a:r>
              <a:rPr lang="en-US" dirty="0" smtClean="0"/>
              <a:t>programming.</a:t>
            </a:r>
          </a:p>
          <a:p>
            <a:pPr lvl="2"/>
            <a:r>
              <a:rPr lang="en-US" dirty="0" smtClean="0"/>
              <a:t>Within </a:t>
            </a:r>
            <a:r>
              <a:rPr lang="en-US" dirty="0"/>
              <a:t>the </a:t>
            </a:r>
            <a:r>
              <a:rPr lang="en-US" dirty="0">
                <a:solidFill>
                  <a:srgbClr val="FF0000"/>
                </a:solidFill>
              </a:rPr>
              <a:t>body</a:t>
            </a:r>
            <a:r>
              <a:rPr lang="en-US" dirty="0"/>
              <a:t> of a </a:t>
            </a:r>
            <a:r>
              <a:rPr lang="en-US" dirty="0">
                <a:solidFill>
                  <a:srgbClr val="FF0000"/>
                </a:solidFill>
              </a:rPr>
              <a:t>method</a:t>
            </a:r>
            <a:r>
              <a:rPr lang="en-US" dirty="0"/>
              <a:t>, this evaluates to the </a:t>
            </a:r>
            <a:r>
              <a:rPr lang="en-US" dirty="0">
                <a:solidFill>
                  <a:srgbClr val="FF0000"/>
                </a:solidFill>
              </a:rPr>
              <a:t>object</a:t>
            </a:r>
            <a:r>
              <a:rPr lang="en-US" dirty="0"/>
              <a:t> on which the method was </a:t>
            </a:r>
            <a:r>
              <a:rPr lang="en-US" dirty="0" smtClean="0"/>
              <a:t>invoked.</a:t>
            </a:r>
          </a:p>
          <a:p>
            <a:pPr lvl="1"/>
            <a:r>
              <a:rPr lang="en-US" dirty="0" smtClean="0"/>
              <a:t>See </a:t>
            </a:r>
            <a:r>
              <a:rPr lang="en-US" dirty="0"/>
              <a:t>§4.5, Chapter 8 (especially §8.2.2), and Chapter 9 for more on </a:t>
            </a:r>
            <a:r>
              <a:rPr lang="en-US" dirty="0" smtClean="0"/>
              <a:t>this.</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120</a:t>
            </a:fld>
            <a:endParaRPr lang="en-US" dirty="0"/>
          </a:p>
        </p:txBody>
      </p:sp>
      <p:pic>
        <p:nvPicPr>
          <p:cNvPr id="6" name="Picture 5"/>
          <p:cNvPicPr>
            <a:picLocks noChangeAspect="1"/>
          </p:cNvPicPr>
          <p:nvPr/>
        </p:nvPicPr>
        <p:blipFill>
          <a:blip r:embed="rId2"/>
          <a:stretch>
            <a:fillRect/>
          </a:stretch>
        </p:blipFill>
        <p:spPr>
          <a:xfrm>
            <a:off x="893990" y="1839428"/>
            <a:ext cx="4580164" cy="902411"/>
          </a:xfrm>
          <a:prstGeom prst="rect">
            <a:avLst/>
          </a:prstGeom>
          <a:ln>
            <a:solidFill>
              <a:schemeClr val="accent1"/>
            </a:solidFill>
          </a:ln>
        </p:spPr>
      </p:pic>
    </p:spTree>
    <p:extLst>
      <p:ext uri="{BB962C8B-B14F-4D97-AF65-F5344CB8AC3E}">
        <p14:creationId xmlns:p14="http://schemas.microsoft.com/office/powerpoint/2010/main" val="17752414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Reference</a:t>
            </a:r>
            <a:endParaRPr lang="en-US" dirty="0"/>
          </a:p>
        </p:txBody>
      </p:sp>
      <p:sp>
        <p:nvSpPr>
          <p:cNvPr id="3" name="Content Placeholder 2"/>
          <p:cNvSpPr>
            <a:spLocks noGrp="1"/>
          </p:cNvSpPr>
          <p:nvPr>
            <p:ph idx="1"/>
          </p:nvPr>
        </p:nvSpPr>
        <p:spPr/>
        <p:txBody>
          <a:bodyPr/>
          <a:lstStyle/>
          <a:p>
            <a:r>
              <a:rPr lang="en-US" dirty="0" smtClean="0"/>
              <a:t>Finally</a:t>
            </a:r>
            <a:r>
              <a:rPr lang="en-US" dirty="0"/>
              <a:t>, the third type of primary expression is the </a:t>
            </a:r>
            <a:r>
              <a:rPr lang="en-US" dirty="0">
                <a:solidFill>
                  <a:srgbClr val="FF0000"/>
                </a:solidFill>
              </a:rPr>
              <a:t>bare variable reference</a:t>
            </a:r>
            <a:r>
              <a:rPr lang="en-US" dirty="0" smtClean="0"/>
              <a:t>:</a:t>
            </a:r>
          </a:p>
          <a:p>
            <a:pPr marL="233363" lvl="1" indent="0">
              <a:buNone/>
            </a:pPr>
            <a:endParaRPr lang="en-US" dirty="0" smtClean="0"/>
          </a:p>
          <a:p>
            <a:pPr marL="233363" lvl="1" indent="0">
              <a:buNone/>
            </a:pPr>
            <a:endParaRPr lang="en-US" dirty="0" smtClean="0"/>
          </a:p>
          <a:p>
            <a:pPr marL="233363" lvl="1" indent="0">
              <a:buNone/>
            </a:pPr>
            <a:endParaRPr lang="en-US" dirty="0"/>
          </a:p>
          <a:p>
            <a:pPr marL="233363" lvl="1" indent="0">
              <a:buNone/>
            </a:pPr>
            <a:endParaRPr lang="en-US" dirty="0" smtClean="0"/>
          </a:p>
          <a:p>
            <a:pPr lvl="1"/>
            <a:r>
              <a:rPr lang="en-US" dirty="0" smtClean="0"/>
              <a:t>When </a:t>
            </a:r>
            <a:r>
              <a:rPr lang="en-US" dirty="0"/>
              <a:t>any </a:t>
            </a:r>
            <a:r>
              <a:rPr lang="en-US" dirty="0">
                <a:solidFill>
                  <a:srgbClr val="FF0000"/>
                </a:solidFill>
              </a:rPr>
              <a:t>identifier</a:t>
            </a:r>
            <a:r>
              <a:rPr lang="en-US" dirty="0"/>
              <a:t> appears by </a:t>
            </a:r>
            <a:r>
              <a:rPr lang="en-US" dirty="0">
                <a:solidFill>
                  <a:srgbClr val="FF0000"/>
                </a:solidFill>
              </a:rPr>
              <a:t>itself</a:t>
            </a:r>
            <a:r>
              <a:rPr lang="en-US" dirty="0"/>
              <a:t> in a program, JavaScript assumes it is a </a:t>
            </a:r>
            <a:r>
              <a:rPr lang="en-US" dirty="0">
                <a:solidFill>
                  <a:srgbClr val="FF0000"/>
                </a:solidFill>
              </a:rPr>
              <a:t>variable</a:t>
            </a:r>
            <a:r>
              <a:rPr lang="en-US" dirty="0"/>
              <a:t> and looks up its </a:t>
            </a:r>
            <a:r>
              <a:rPr lang="en-US" dirty="0" smtClean="0"/>
              <a:t>value.</a:t>
            </a:r>
          </a:p>
          <a:p>
            <a:pPr lvl="1"/>
            <a:r>
              <a:rPr lang="en-US" dirty="0" smtClean="0"/>
              <a:t>If </a:t>
            </a:r>
            <a:r>
              <a:rPr lang="en-US" dirty="0"/>
              <a:t>no variable with that name exists, the expression evaluates to the </a:t>
            </a:r>
            <a:r>
              <a:rPr lang="en-US" dirty="0">
                <a:solidFill>
                  <a:srgbClr val="FF0000"/>
                </a:solidFill>
              </a:rPr>
              <a:t>undefined</a:t>
            </a:r>
            <a:r>
              <a:rPr lang="en-US" dirty="0"/>
              <a:t> </a:t>
            </a:r>
            <a:r>
              <a:rPr lang="en-US" dirty="0" smtClean="0">
                <a:solidFill>
                  <a:srgbClr val="0070C0"/>
                </a:solidFill>
              </a:rPr>
              <a:t>value</a:t>
            </a:r>
            <a:r>
              <a:rPr lang="en-US" dirty="0" smtClean="0"/>
              <a:t>.</a:t>
            </a:r>
          </a:p>
          <a:p>
            <a:pPr lvl="1"/>
            <a:r>
              <a:rPr lang="en-US" dirty="0" smtClean="0"/>
              <a:t>In </a:t>
            </a:r>
            <a:r>
              <a:rPr lang="en-US" dirty="0"/>
              <a:t>the </a:t>
            </a:r>
            <a:r>
              <a:rPr lang="en-US" dirty="0">
                <a:solidFill>
                  <a:srgbClr val="FF0000"/>
                </a:solidFill>
              </a:rPr>
              <a:t>strict mode</a:t>
            </a:r>
            <a:r>
              <a:rPr lang="en-US" dirty="0"/>
              <a:t> of </a:t>
            </a:r>
            <a:r>
              <a:rPr lang="en-US" dirty="0" smtClean="0"/>
              <a:t>ES </a:t>
            </a:r>
            <a:r>
              <a:rPr lang="en-US" dirty="0"/>
              <a:t>5, however, an attempt to evaluate a </a:t>
            </a:r>
            <a:r>
              <a:rPr lang="en-US" dirty="0">
                <a:solidFill>
                  <a:srgbClr val="FF0000"/>
                </a:solidFill>
              </a:rPr>
              <a:t>nonexistent</a:t>
            </a:r>
            <a:r>
              <a:rPr lang="en-US" dirty="0"/>
              <a:t> </a:t>
            </a:r>
            <a:r>
              <a:rPr lang="en-US" dirty="0">
                <a:solidFill>
                  <a:srgbClr val="FF0000"/>
                </a:solidFill>
              </a:rPr>
              <a:t>variable</a:t>
            </a:r>
            <a:r>
              <a:rPr lang="en-US" dirty="0"/>
              <a:t> throws a </a:t>
            </a:r>
            <a:r>
              <a:rPr lang="en-US" dirty="0">
                <a:solidFill>
                  <a:srgbClr val="FF0000"/>
                </a:solidFill>
              </a:rPr>
              <a:t>ReferenceError</a:t>
            </a:r>
            <a:r>
              <a:rPr lang="en-US" dirty="0"/>
              <a:t> instead</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121</a:t>
            </a:fld>
            <a:endParaRPr lang="en-US" dirty="0"/>
          </a:p>
        </p:txBody>
      </p:sp>
      <p:pic>
        <p:nvPicPr>
          <p:cNvPr id="6" name="Picture 5"/>
          <p:cNvPicPr>
            <a:picLocks noChangeAspect="1"/>
          </p:cNvPicPr>
          <p:nvPr/>
        </p:nvPicPr>
        <p:blipFill>
          <a:blip r:embed="rId2"/>
          <a:stretch>
            <a:fillRect/>
          </a:stretch>
        </p:blipFill>
        <p:spPr>
          <a:xfrm>
            <a:off x="747032" y="1903638"/>
            <a:ext cx="6293650" cy="659948"/>
          </a:xfrm>
          <a:prstGeom prst="rect">
            <a:avLst/>
          </a:prstGeom>
          <a:ln>
            <a:solidFill>
              <a:schemeClr val="accent1"/>
            </a:solidFill>
          </a:ln>
        </p:spPr>
      </p:pic>
    </p:spTree>
    <p:extLst>
      <p:ext uri="{BB962C8B-B14F-4D97-AF65-F5344CB8AC3E}">
        <p14:creationId xmlns:p14="http://schemas.microsoft.com/office/powerpoint/2010/main" val="8973318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Object and Array Initializers</a:t>
            </a:r>
          </a:p>
        </p:txBody>
      </p:sp>
      <p:sp>
        <p:nvSpPr>
          <p:cNvPr id="3" name="Content Placeholder 2"/>
          <p:cNvSpPr>
            <a:spLocks noGrp="1"/>
          </p:cNvSpPr>
          <p:nvPr>
            <p:ph idx="1"/>
          </p:nvPr>
        </p:nvSpPr>
        <p:spPr/>
        <p:txBody>
          <a:bodyPr/>
          <a:lstStyle/>
          <a:p>
            <a:r>
              <a:rPr lang="en-US" dirty="0" smtClean="0"/>
              <a:t>Object </a:t>
            </a:r>
            <a:r>
              <a:rPr lang="en-US" dirty="0"/>
              <a:t>and array initializers are expressions whose value is a newly created object or </a:t>
            </a:r>
            <a:r>
              <a:rPr lang="en-US" dirty="0" smtClean="0"/>
              <a:t>array.</a:t>
            </a:r>
          </a:p>
          <a:p>
            <a:pPr lvl="1"/>
            <a:r>
              <a:rPr lang="en-US" dirty="0" smtClean="0"/>
              <a:t>These </a:t>
            </a:r>
            <a:r>
              <a:rPr lang="en-US" dirty="0"/>
              <a:t>initializer expressions are sometimes called </a:t>
            </a:r>
            <a:endParaRPr lang="en-US" dirty="0" smtClean="0"/>
          </a:p>
          <a:p>
            <a:pPr lvl="2"/>
            <a:r>
              <a:rPr lang="en-US" dirty="0" smtClean="0"/>
              <a:t>“</a:t>
            </a:r>
            <a:r>
              <a:rPr lang="en-US" dirty="0"/>
              <a:t>object literals</a:t>
            </a:r>
            <a:r>
              <a:rPr lang="en-US" dirty="0" smtClean="0"/>
              <a:t>”</a:t>
            </a:r>
          </a:p>
          <a:p>
            <a:pPr lvl="2"/>
            <a:r>
              <a:rPr lang="en-US" dirty="0" smtClean="0"/>
              <a:t>“</a:t>
            </a:r>
            <a:r>
              <a:rPr lang="en-US" dirty="0"/>
              <a:t>array </a:t>
            </a:r>
            <a:r>
              <a:rPr lang="en-US" dirty="0" smtClean="0"/>
              <a:t>literals”</a:t>
            </a:r>
          </a:p>
          <a:p>
            <a:pPr lvl="1"/>
            <a:r>
              <a:rPr lang="en-US" dirty="0" smtClean="0"/>
              <a:t>Unlike </a:t>
            </a:r>
            <a:r>
              <a:rPr lang="en-US" dirty="0"/>
              <a:t>true literals, however, they are </a:t>
            </a:r>
            <a:r>
              <a:rPr lang="en-US" dirty="0">
                <a:solidFill>
                  <a:srgbClr val="FF0000"/>
                </a:solidFill>
              </a:rPr>
              <a:t>not primary expressions</a:t>
            </a:r>
            <a:r>
              <a:rPr lang="en-US" dirty="0"/>
              <a:t>, because they include a </a:t>
            </a:r>
            <a:r>
              <a:rPr lang="en-US" dirty="0">
                <a:solidFill>
                  <a:srgbClr val="0070C0"/>
                </a:solidFill>
              </a:rPr>
              <a:t>number of</a:t>
            </a:r>
            <a:r>
              <a:rPr lang="en-US" dirty="0"/>
              <a:t> </a:t>
            </a:r>
            <a:r>
              <a:rPr lang="en-US" dirty="0">
                <a:solidFill>
                  <a:srgbClr val="FF0000"/>
                </a:solidFill>
              </a:rPr>
              <a:t>subexpressions</a:t>
            </a:r>
            <a:r>
              <a:rPr lang="en-US" dirty="0"/>
              <a:t> that </a:t>
            </a:r>
            <a:r>
              <a:rPr lang="en-US" dirty="0" smtClean="0"/>
              <a:t>specify</a:t>
            </a:r>
          </a:p>
          <a:p>
            <a:pPr lvl="2"/>
            <a:r>
              <a:rPr lang="en-US" dirty="0" smtClean="0"/>
              <a:t>Property</a:t>
            </a:r>
          </a:p>
          <a:p>
            <a:pPr lvl="2"/>
            <a:r>
              <a:rPr lang="en-US" dirty="0" smtClean="0"/>
              <a:t>element values</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122</a:t>
            </a:fld>
            <a:endParaRPr lang="en-US" dirty="0"/>
          </a:p>
        </p:txBody>
      </p:sp>
    </p:spTree>
    <p:extLst>
      <p:ext uri="{BB962C8B-B14F-4D97-AF65-F5344CB8AC3E}">
        <p14:creationId xmlns:p14="http://schemas.microsoft.com/office/powerpoint/2010/main" val="7973313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Initializers</a:t>
            </a:r>
            <a:endParaRPr lang="en-US" dirty="0"/>
          </a:p>
        </p:txBody>
      </p:sp>
      <p:sp>
        <p:nvSpPr>
          <p:cNvPr id="3" name="Content Placeholder 2"/>
          <p:cNvSpPr>
            <a:spLocks noGrp="1"/>
          </p:cNvSpPr>
          <p:nvPr>
            <p:ph idx="1"/>
          </p:nvPr>
        </p:nvSpPr>
        <p:spPr/>
        <p:txBody>
          <a:bodyPr/>
          <a:lstStyle/>
          <a:p>
            <a:r>
              <a:rPr lang="en-US" dirty="0"/>
              <a:t>Array initializers have a slightly </a:t>
            </a:r>
            <a:r>
              <a:rPr lang="en-US" dirty="0">
                <a:solidFill>
                  <a:srgbClr val="FF0000"/>
                </a:solidFill>
              </a:rPr>
              <a:t>simpler syntax</a:t>
            </a:r>
            <a:r>
              <a:rPr lang="en-US" dirty="0"/>
              <a:t>, and we’ll begin with those.</a:t>
            </a:r>
          </a:p>
          <a:p>
            <a:pPr lvl="1"/>
            <a:r>
              <a:rPr lang="en-US" dirty="0"/>
              <a:t>An array initializer is a </a:t>
            </a:r>
            <a:r>
              <a:rPr lang="en-US" dirty="0">
                <a:solidFill>
                  <a:srgbClr val="FF0000"/>
                </a:solidFill>
              </a:rPr>
              <a:t>comma-separated</a:t>
            </a:r>
            <a:r>
              <a:rPr lang="en-US" dirty="0"/>
              <a:t> </a:t>
            </a:r>
            <a:r>
              <a:rPr lang="en-US" dirty="0">
                <a:solidFill>
                  <a:srgbClr val="0070C0"/>
                </a:solidFill>
              </a:rPr>
              <a:t>list</a:t>
            </a:r>
            <a:r>
              <a:rPr lang="en-US" dirty="0"/>
              <a:t> of </a:t>
            </a:r>
            <a:r>
              <a:rPr lang="en-US" dirty="0">
                <a:solidFill>
                  <a:srgbClr val="FF0000"/>
                </a:solidFill>
              </a:rPr>
              <a:t>expressions</a:t>
            </a:r>
            <a:r>
              <a:rPr lang="en-US" dirty="0"/>
              <a:t> contained within </a:t>
            </a:r>
            <a:r>
              <a:rPr lang="en-US" dirty="0">
                <a:solidFill>
                  <a:srgbClr val="FF0000"/>
                </a:solidFill>
              </a:rPr>
              <a:t>square </a:t>
            </a:r>
            <a:r>
              <a:rPr lang="en-US" dirty="0" smtClean="0">
                <a:solidFill>
                  <a:srgbClr val="FF0000"/>
                </a:solidFill>
              </a:rPr>
              <a:t>brackets</a:t>
            </a:r>
            <a:r>
              <a:rPr lang="en-US" dirty="0" smtClean="0"/>
              <a:t>.</a:t>
            </a:r>
          </a:p>
          <a:p>
            <a:pPr lvl="1"/>
            <a:r>
              <a:rPr lang="en-US" dirty="0" smtClean="0"/>
              <a:t>The </a:t>
            </a:r>
            <a:r>
              <a:rPr lang="en-US" dirty="0">
                <a:solidFill>
                  <a:srgbClr val="FF0000"/>
                </a:solidFill>
              </a:rPr>
              <a:t>value</a:t>
            </a:r>
            <a:r>
              <a:rPr lang="en-US" dirty="0"/>
              <a:t> of an </a:t>
            </a:r>
            <a:r>
              <a:rPr lang="en-US" dirty="0">
                <a:solidFill>
                  <a:srgbClr val="FF0000"/>
                </a:solidFill>
              </a:rPr>
              <a:t>array initializer</a:t>
            </a:r>
            <a:r>
              <a:rPr lang="en-US" dirty="0"/>
              <a:t> is a newly created </a:t>
            </a:r>
            <a:r>
              <a:rPr lang="en-US" dirty="0" smtClean="0">
                <a:solidFill>
                  <a:srgbClr val="FF0000"/>
                </a:solidFill>
              </a:rPr>
              <a:t>array</a:t>
            </a:r>
            <a:r>
              <a:rPr lang="en-US" dirty="0" smtClean="0"/>
              <a:t>.</a:t>
            </a:r>
          </a:p>
          <a:p>
            <a:pPr lvl="1"/>
            <a:r>
              <a:rPr lang="en-US" dirty="0" smtClean="0"/>
              <a:t>The </a:t>
            </a:r>
            <a:r>
              <a:rPr lang="en-US" dirty="0"/>
              <a:t>elements of this new array are initialized to the values of the comma-separated expressions</a:t>
            </a:r>
            <a:r>
              <a:rPr lang="en-US" dirty="0" smtClean="0"/>
              <a:t>:</a:t>
            </a:r>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a:t>The element expressions in an array initializer can themselves be array initializers, which means that these </a:t>
            </a:r>
            <a:r>
              <a:rPr lang="en-US" dirty="0">
                <a:solidFill>
                  <a:srgbClr val="FF0000"/>
                </a:solidFill>
              </a:rPr>
              <a:t>expressions</a:t>
            </a:r>
            <a:r>
              <a:rPr lang="en-US" dirty="0"/>
              <a:t> can create </a:t>
            </a:r>
            <a:r>
              <a:rPr lang="en-US" dirty="0">
                <a:solidFill>
                  <a:srgbClr val="FF0000"/>
                </a:solidFill>
              </a:rPr>
              <a:t>nested arrays</a:t>
            </a:r>
            <a:r>
              <a:rPr lang="en-US" dirty="0" smtClean="0"/>
              <a:t>:</a:t>
            </a:r>
          </a:p>
          <a:p>
            <a:pPr marL="233363" lvl="1" indent="0">
              <a:buNone/>
            </a:pPr>
            <a:endParaRPr lang="en-US" dirty="0" smtClean="0"/>
          </a:p>
          <a:p>
            <a:pPr marL="233363" lvl="1" indent="0">
              <a:buNone/>
            </a:pPr>
            <a:endParaRPr lang="en-US" dirty="0" smtClean="0"/>
          </a:p>
          <a:p>
            <a:pPr lvl="1"/>
            <a:r>
              <a:rPr lang="en-US" dirty="0"/>
              <a:t>The element expressions in an array initializer are evaluated each time the array initializer is </a:t>
            </a:r>
            <a:r>
              <a:rPr lang="en-US" dirty="0" smtClean="0"/>
              <a:t>evaluated.</a:t>
            </a:r>
          </a:p>
          <a:p>
            <a:pPr lvl="1"/>
            <a:r>
              <a:rPr lang="en-US" dirty="0" smtClean="0"/>
              <a:t>This </a:t>
            </a:r>
            <a:r>
              <a:rPr lang="en-US" dirty="0"/>
              <a:t>means that the value of an </a:t>
            </a:r>
            <a:r>
              <a:rPr lang="en-US" dirty="0">
                <a:solidFill>
                  <a:srgbClr val="FF0000"/>
                </a:solidFill>
              </a:rPr>
              <a:t>array initializer expression</a:t>
            </a:r>
            <a:r>
              <a:rPr lang="en-US" dirty="0"/>
              <a:t> may be different each time it is evaluated. </a:t>
            </a:r>
            <a:endParaRPr lang="en-US" dirty="0" smtClean="0"/>
          </a:p>
          <a:p>
            <a:pPr lvl="1"/>
            <a:r>
              <a:rPr lang="en-US" dirty="0" smtClean="0">
                <a:solidFill>
                  <a:srgbClr val="FF0000"/>
                </a:solidFill>
              </a:rPr>
              <a:t>Undefined </a:t>
            </a:r>
            <a:r>
              <a:rPr lang="en-US" dirty="0">
                <a:solidFill>
                  <a:srgbClr val="FF0000"/>
                </a:solidFill>
              </a:rPr>
              <a:t>elements</a:t>
            </a:r>
            <a:r>
              <a:rPr lang="en-US" dirty="0"/>
              <a:t> can be included in an </a:t>
            </a:r>
            <a:r>
              <a:rPr lang="en-US" dirty="0">
                <a:solidFill>
                  <a:srgbClr val="FF0000"/>
                </a:solidFill>
              </a:rPr>
              <a:t>array literal</a:t>
            </a:r>
            <a:r>
              <a:rPr lang="en-US" dirty="0"/>
              <a:t> by simply </a:t>
            </a:r>
            <a:r>
              <a:rPr lang="en-US" dirty="0">
                <a:solidFill>
                  <a:srgbClr val="FF0000"/>
                </a:solidFill>
              </a:rPr>
              <a:t>omitting</a:t>
            </a:r>
            <a:r>
              <a:rPr lang="en-US" dirty="0"/>
              <a:t> a </a:t>
            </a:r>
            <a:r>
              <a:rPr lang="en-US" dirty="0">
                <a:solidFill>
                  <a:srgbClr val="FF0000"/>
                </a:solidFill>
              </a:rPr>
              <a:t>value</a:t>
            </a:r>
            <a:r>
              <a:rPr lang="en-US" dirty="0"/>
              <a:t> between commas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123</a:t>
            </a:fld>
            <a:endParaRPr lang="en-US" dirty="0"/>
          </a:p>
        </p:txBody>
      </p:sp>
      <p:pic>
        <p:nvPicPr>
          <p:cNvPr id="6" name="Picture 5"/>
          <p:cNvPicPr>
            <a:picLocks noChangeAspect="1"/>
          </p:cNvPicPr>
          <p:nvPr/>
        </p:nvPicPr>
        <p:blipFill>
          <a:blip r:embed="rId2"/>
          <a:stretch>
            <a:fillRect/>
          </a:stretch>
        </p:blipFill>
        <p:spPr>
          <a:xfrm>
            <a:off x="778328" y="2876549"/>
            <a:ext cx="6615793" cy="441053"/>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778328" y="4405595"/>
            <a:ext cx="4305300" cy="333375"/>
          </a:xfrm>
          <a:prstGeom prst="rect">
            <a:avLst/>
          </a:prstGeom>
          <a:ln>
            <a:solidFill>
              <a:schemeClr val="accent1"/>
            </a:solidFill>
          </a:ln>
        </p:spPr>
      </p:pic>
    </p:spTree>
    <p:extLst>
      <p:ext uri="{BB962C8B-B14F-4D97-AF65-F5344CB8AC3E}">
        <p14:creationId xmlns:p14="http://schemas.microsoft.com/office/powerpoint/2010/main" val="37378083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Initializers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For </a:t>
            </a:r>
            <a:r>
              <a:rPr lang="en-US" dirty="0"/>
              <a:t>example, the following array contains </a:t>
            </a:r>
            <a:r>
              <a:rPr lang="en-US" dirty="0">
                <a:solidFill>
                  <a:srgbClr val="FF0000"/>
                </a:solidFill>
              </a:rPr>
              <a:t>five elements</a:t>
            </a:r>
            <a:r>
              <a:rPr lang="en-US" dirty="0"/>
              <a:t>, including </a:t>
            </a:r>
            <a:r>
              <a:rPr lang="en-US" dirty="0">
                <a:solidFill>
                  <a:srgbClr val="0070C0"/>
                </a:solidFill>
              </a:rPr>
              <a:t>three</a:t>
            </a:r>
            <a:r>
              <a:rPr lang="en-US" dirty="0"/>
              <a:t> </a:t>
            </a:r>
            <a:r>
              <a:rPr lang="en-US" dirty="0">
                <a:solidFill>
                  <a:srgbClr val="FF0000"/>
                </a:solidFill>
              </a:rPr>
              <a:t>undefined elements</a:t>
            </a:r>
            <a:r>
              <a:rPr lang="en-US" dirty="0" smtClean="0"/>
              <a:t>:</a:t>
            </a:r>
          </a:p>
          <a:p>
            <a:pPr marL="233363" lvl="1" indent="0">
              <a:buNone/>
            </a:pPr>
            <a:endParaRPr lang="en-US" dirty="0" smtClean="0"/>
          </a:p>
          <a:p>
            <a:pPr marL="233363" lvl="1" indent="0">
              <a:buNone/>
            </a:pPr>
            <a:endParaRPr lang="en-US" dirty="0"/>
          </a:p>
          <a:p>
            <a:pPr lvl="1"/>
            <a:r>
              <a:rPr lang="en-US" dirty="0"/>
              <a:t>A </a:t>
            </a:r>
            <a:r>
              <a:rPr lang="en-US" dirty="0">
                <a:solidFill>
                  <a:srgbClr val="FF0000"/>
                </a:solidFill>
              </a:rPr>
              <a:t>single trailing comma</a:t>
            </a:r>
            <a:r>
              <a:rPr lang="en-US" dirty="0"/>
              <a:t> is allowed </a:t>
            </a:r>
            <a:r>
              <a:rPr lang="en-US" dirty="0">
                <a:solidFill>
                  <a:srgbClr val="FF0000"/>
                </a:solidFill>
              </a:rPr>
              <a:t>after</a:t>
            </a:r>
            <a:r>
              <a:rPr lang="en-US" dirty="0"/>
              <a:t> the </a:t>
            </a:r>
            <a:r>
              <a:rPr lang="en-US" dirty="0">
                <a:solidFill>
                  <a:srgbClr val="FF0000"/>
                </a:solidFill>
              </a:rPr>
              <a:t>last expression</a:t>
            </a:r>
            <a:r>
              <a:rPr lang="en-US" dirty="0"/>
              <a:t> in an array initializer and </a:t>
            </a:r>
            <a:r>
              <a:rPr lang="en-US" dirty="0">
                <a:solidFill>
                  <a:srgbClr val="FF0000"/>
                </a:solidFill>
              </a:rPr>
              <a:t>does not create </a:t>
            </a:r>
            <a:r>
              <a:rPr lang="en-US" dirty="0"/>
              <a:t>an </a:t>
            </a:r>
            <a:r>
              <a:rPr lang="en-US" dirty="0">
                <a:solidFill>
                  <a:srgbClr val="FF0000"/>
                </a:solidFill>
              </a:rPr>
              <a:t>undefined element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124</a:t>
            </a:fld>
            <a:endParaRPr lang="en-US" dirty="0"/>
          </a:p>
        </p:txBody>
      </p:sp>
      <p:pic>
        <p:nvPicPr>
          <p:cNvPr id="8" name="Picture 7"/>
          <p:cNvPicPr>
            <a:picLocks noChangeAspect="1"/>
          </p:cNvPicPr>
          <p:nvPr/>
        </p:nvPicPr>
        <p:blipFill>
          <a:blip r:embed="rId2"/>
          <a:stretch>
            <a:fillRect/>
          </a:stretch>
        </p:blipFill>
        <p:spPr>
          <a:xfrm>
            <a:off x="975632" y="1815193"/>
            <a:ext cx="2876550" cy="304800"/>
          </a:xfrm>
          <a:prstGeom prst="rect">
            <a:avLst/>
          </a:prstGeom>
          <a:ln>
            <a:solidFill>
              <a:schemeClr val="accent1"/>
            </a:solidFill>
          </a:ln>
        </p:spPr>
      </p:pic>
    </p:spTree>
    <p:extLst>
      <p:ext uri="{BB962C8B-B14F-4D97-AF65-F5344CB8AC3E}">
        <p14:creationId xmlns:p14="http://schemas.microsoft.com/office/powerpoint/2010/main" val="42759243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a:t>
            </a:r>
            <a:r>
              <a:rPr lang="en-US" dirty="0" smtClean="0"/>
              <a:t>Initializer Expressions</a:t>
            </a:r>
            <a:endParaRPr lang="en-US" dirty="0"/>
          </a:p>
        </p:txBody>
      </p:sp>
      <p:sp>
        <p:nvSpPr>
          <p:cNvPr id="3" name="Content Placeholder 2"/>
          <p:cNvSpPr>
            <a:spLocks noGrp="1"/>
          </p:cNvSpPr>
          <p:nvPr>
            <p:ph idx="1"/>
          </p:nvPr>
        </p:nvSpPr>
        <p:spPr/>
        <p:txBody>
          <a:bodyPr/>
          <a:lstStyle/>
          <a:p>
            <a:r>
              <a:rPr lang="en-US" dirty="0"/>
              <a:t>Object initializer expressions are like array initializer expressions, but the square brackets are replaced by </a:t>
            </a:r>
            <a:r>
              <a:rPr lang="en-US" dirty="0">
                <a:solidFill>
                  <a:srgbClr val="FF0000"/>
                </a:solidFill>
              </a:rPr>
              <a:t>curly brackets</a:t>
            </a:r>
            <a:r>
              <a:rPr lang="en-US" dirty="0"/>
              <a:t>, and each </a:t>
            </a:r>
            <a:r>
              <a:rPr lang="en-US" dirty="0">
                <a:solidFill>
                  <a:srgbClr val="FF0000"/>
                </a:solidFill>
              </a:rPr>
              <a:t>subexpression</a:t>
            </a:r>
            <a:r>
              <a:rPr lang="en-US" dirty="0"/>
              <a:t> is </a:t>
            </a:r>
            <a:r>
              <a:rPr lang="en-US" dirty="0">
                <a:solidFill>
                  <a:srgbClr val="FF0000"/>
                </a:solidFill>
              </a:rPr>
              <a:t>prefixed</a:t>
            </a:r>
            <a:r>
              <a:rPr lang="en-US" dirty="0"/>
              <a:t> </a:t>
            </a:r>
            <a:r>
              <a:rPr lang="en-US" dirty="0" smtClean="0"/>
              <a:t>with</a:t>
            </a:r>
          </a:p>
          <a:p>
            <a:pPr lvl="2"/>
            <a:r>
              <a:rPr lang="en-US" dirty="0" smtClean="0"/>
              <a:t>a </a:t>
            </a:r>
            <a:r>
              <a:rPr lang="en-US" dirty="0"/>
              <a:t>property </a:t>
            </a:r>
            <a:r>
              <a:rPr lang="en-US" dirty="0" smtClean="0"/>
              <a:t>name</a:t>
            </a:r>
          </a:p>
          <a:p>
            <a:pPr lvl="2"/>
            <a:r>
              <a:rPr lang="en-US" dirty="0" smtClean="0"/>
              <a:t>a colon</a:t>
            </a:r>
            <a:endParaRPr lang="en-US" dirty="0"/>
          </a:p>
          <a:p>
            <a:pPr marL="233363" lvl="1" indent="0">
              <a:buNone/>
            </a:pPr>
            <a:endParaRPr lang="en-US" dirty="0" smtClean="0"/>
          </a:p>
          <a:p>
            <a:pPr marL="233363" lvl="1" indent="0">
              <a:buNone/>
            </a:pPr>
            <a:endParaRPr lang="en-US" dirty="0" smtClean="0"/>
          </a:p>
          <a:p>
            <a:pPr marL="233363" lvl="1" indent="0">
              <a:buNone/>
            </a:pPr>
            <a:endParaRPr lang="en-US" dirty="0" smtClean="0"/>
          </a:p>
          <a:p>
            <a:pPr lvl="1"/>
            <a:r>
              <a:rPr lang="en-US" dirty="0"/>
              <a:t>Object literals can be nested. For example:</a:t>
            </a:r>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a:t>The </a:t>
            </a:r>
            <a:r>
              <a:rPr lang="en-US" dirty="0">
                <a:solidFill>
                  <a:srgbClr val="FF0000"/>
                </a:solidFill>
              </a:rPr>
              <a:t>expressions</a:t>
            </a:r>
            <a:r>
              <a:rPr lang="en-US" dirty="0"/>
              <a:t> in an </a:t>
            </a:r>
            <a:r>
              <a:rPr lang="en-US" dirty="0">
                <a:solidFill>
                  <a:srgbClr val="FF0000"/>
                </a:solidFill>
              </a:rPr>
              <a:t>object initializer</a:t>
            </a:r>
            <a:r>
              <a:rPr lang="en-US" dirty="0"/>
              <a:t> are </a:t>
            </a:r>
            <a:r>
              <a:rPr lang="en-US" dirty="0">
                <a:solidFill>
                  <a:srgbClr val="FF0000"/>
                </a:solidFill>
              </a:rPr>
              <a:t>evaluated</a:t>
            </a:r>
            <a:r>
              <a:rPr lang="en-US" dirty="0"/>
              <a:t> each time the </a:t>
            </a:r>
            <a:r>
              <a:rPr lang="en-US" dirty="0">
                <a:solidFill>
                  <a:srgbClr val="FF0000"/>
                </a:solidFill>
              </a:rPr>
              <a:t>object initializer</a:t>
            </a:r>
            <a:r>
              <a:rPr lang="en-US" dirty="0"/>
              <a:t> is </a:t>
            </a:r>
            <a:r>
              <a:rPr lang="en-US" dirty="0">
                <a:solidFill>
                  <a:srgbClr val="FF0000"/>
                </a:solidFill>
              </a:rPr>
              <a:t>evaluated</a:t>
            </a:r>
            <a:r>
              <a:rPr lang="en-US" dirty="0"/>
              <a:t>, and they </a:t>
            </a:r>
            <a:r>
              <a:rPr lang="en-US" dirty="0">
                <a:solidFill>
                  <a:srgbClr val="FF0000"/>
                </a:solidFill>
              </a:rPr>
              <a:t>need not </a:t>
            </a:r>
            <a:r>
              <a:rPr lang="en-US" dirty="0"/>
              <a:t>have </a:t>
            </a:r>
            <a:r>
              <a:rPr lang="en-US" dirty="0">
                <a:solidFill>
                  <a:srgbClr val="FF0000"/>
                </a:solidFill>
              </a:rPr>
              <a:t>constant</a:t>
            </a:r>
            <a:r>
              <a:rPr lang="en-US" dirty="0"/>
              <a:t> </a:t>
            </a:r>
            <a:r>
              <a:rPr lang="en-US" dirty="0" smtClean="0"/>
              <a:t>values:</a:t>
            </a:r>
          </a:p>
          <a:p>
            <a:pPr lvl="2"/>
            <a:r>
              <a:rPr lang="en-US" dirty="0" smtClean="0"/>
              <a:t>they </a:t>
            </a:r>
            <a:r>
              <a:rPr lang="en-US" dirty="0"/>
              <a:t>can be arbitrary JavaScript </a:t>
            </a:r>
            <a:r>
              <a:rPr lang="en-US" dirty="0" smtClean="0"/>
              <a:t>expressions.</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125</a:t>
            </a:fld>
            <a:endParaRPr lang="en-US" dirty="0"/>
          </a:p>
        </p:txBody>
      </p:sp>
      <p:pic>
        <p:nvPicPr>
          <p:cNvPr id="6" name="Picture 5"/>
          <p:cNvPicPr>
            <a:picLocks noChangeAspect="1"/>
          </p:cNvPicPr>
          <p:nvPr/>
        </p:nvPicPr>
        <p:blipFill>
          <a:blip r:embed="rId2"/>
          <a:stretch>
            <a:fillRect/>
          </a:stretch>
        </p:blipFill>
        <p:spPr>
          <a:xfrm>
            <a:off x="609600" y="2652712"/>
            <a:ext cx="6256564" cy="698119"/>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609600" y="4192256"/>
            <a:ext cx="4905375" cy="542925"/>
          </a:xfrm>
          <a:prstGeom prst="rect">
            <a:avLst/>
          </a:prstGeom>
          <a:ln>
            <a:solidFill>
              <a:schemeClr val="accent1"/>
            </a:solidFill>
          </a:ln>
        </p:spPr>
      </p:pic>
    </p:spTree>
    <p:extLst>
      <p:ext uri="{BB962C8B-B14F-4D97-AF65-F5344CB8AC3E}">
        <p14:creationId xmlns:p14="http://schemas.microsoft.com/office/powerpoint/2010/main" val="33147291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a:t>
            </a:r>
            <a:r>
              <a:rPr lang="en-US" dirty="0" smtClean="0"/>
              <a:t>Initializer Expressions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Also</a:t>
            </a:r>
            <a:r>
              <a:rPr lang="en-US" dirty="0"/>
              <a:t>, the property names in object literals may be strings rather than identifiers (this is useful to specify property names that are reserved words or are otherwise not legal identifiers):</a:t>
            </a:r>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a:t>We’ll see object and </a:t>
            </a:r>
            <a:r>
              <a:rPr lang="en-US" dirty="0" smtClean="0"/>
              <a:t>array </a:t>
            </a:r>
            <a:r>
              <a:rPr lang="en-US" dirty="0"/>
              <a:t>initializers again in Chapters 6 and 7</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126</a:t>
            </a:fld>
            <a:endParaRPr lang="en-US" dirty="0"/>
          </a:p>
        </p:txBody>
      </p:sp>
      <p:pic>
        <p:nvPicPr>
          <p:cNvPr id="7" name="Picture 6"/>
          <p:cNvPicPr>
            <a:picLocks noChangeAspect="1"/>
          </p:cNvPicPr>
          <p:nvPr/>
        </p:nvPicPr>
        <p:blipFill>
          <a:blip r:embed="rId2"/>
          <a:stretch>
            <a:fillRect/>
          </a:stretch>
        </p:blipFill>
        <p:spPr>
          <a:xfrm>
            <a:off x="693964" y="2000929"/>
            <a:ext cx="5747657" cy="662529"/>
          </a:xfrm>
          <a:prstGeom prst="rect">
            <a:avLst/>
          </a:prstGeom>
          <a:ln>
            <a:solidFill>
              <a:schemeClr val="accent1"/>
            </a:solidFill>
          </a:ln>
        </p:spPr>
      </p:pic>
    </p:spTree>
    <p:extLst>
      <p:ext uri="{BB962C8B-B14F-4D97-AF65-F5344CB8AC3E}">
        <p14:creationId xmlns:p14="http://schemas.microsoft.com/office/powerpoint/2010/main" val="33991738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 Definition Expressions</a:t>
            </a:r>
          </a:p>
        </p:txBody>
      </p:sp>
      <p:sp>
        <p:nvSpPr>
          <p:cNvPr id="3" name="Content Placeholder 2"/>
          <p:cNvSpPr>
            <a:spLocks noGrp="1"/>
          </p:cNvSpPr>
          <p:nvPr>
            <p:ph idx="1"/>
          </p:nvPr>
        </p:nvSpPr>
        <p:spPr/>
        <p:txBody>
          <a:bodyPr/>
          <a:lstStyle/>
          <a:p>
            <a:r>
              <a:rPr lang="en-US" dirty="0" smtClean="0"/>
              <a:t>A </a:t>
            </a:r>
            <a:r>
              <a:rPr lang="en-US" dirty="0"/>
              <a:t>function definition expression </a:t>
            </a:r>
            <a:r>
              <a:rPr lang="en-US" dirty="0">
                <a:solidFill>
                  <a:srgbClr val="FF0000"/>
                </a:solidFill>
              </a:rPr>
              <a:t>defines</a:t>
            </a:r>
            <a:r>
              <a:rPr lang="en-US" dirty="0"/>
              <a:t> a </a:t>
            </a:r>
            <a:r>
              <a:rPr lang="en-US" dirty="0">
                <a:solidFill>
                  <a:srgbClr val="FF0000"/>
                </a:solidFill>
              </a:rPr>
              <a:t>JavaScript function</a:t>
            </a:r>
            <a:r>
              <a:rPr lang="en-US" dirty="0"/>
              <a:t>, and the </a:t>
            </a:r>
            <a:r>
              <a:rPr lang="en-US" dirty="0">
                <a:solidFill>
                  <a:srgbClr val="FF0000"/>
                </a:solidFill>
              </a:rPr>
              <a:t>value</a:t>
            </a:r>
            <a:r>
              <a:rPr lang="en-US" dirty="0"/>
              <a:t> of such an expression is the </a:t>
            </a:r>
            <a:r>
              <a:rPr lang="en-US" dirty="0">
                <a:solidFill>
                  <a:srgbClr val="FF0000"/>
                </a:solidFill>
              </a:rPr>
              <a:t>newly defined </a:t>
            </a:r>
            <a:r>
              <a:rPr lang="en-US" dirty="0" smtClean="0">
                <a:solidFill>
                  <a:srgbClr val="FF0000"/>
                </a:solidFill>
              </a:rPr>
              <a:t>function</a:t>
            </a:r>
            <a:r>
              <a:rPr lang="en-US" dirty="0" smtClean="0"/>
              <a:t>.</a:t>
            </a:r>
          </a:p>
          <a:p>
            <a:pPr lvl="1"/>
            <a:r>
              <a:rPr lang="en-US" dirty="0" smtClean="0"/>
              <a:t>In </a:t>
            </a:r>
            <a:r>
              <a:rPr lang="en-US" dirty="0"/>
              <a:t>a sense, a </a:t>
            </a:r>
            <a:r>
              <a:rPr lang="en-US" dirty="0">
                <a:solidFill>
                  <a:srgbClr val="FF0000"/>
                </a:solidFill>
              </a:rPr>
              <a:t>function definition expression</a:t>
            </a:r>
            <a:r>
              <a:rPr lang="en-US" dirty="0"/>
              <a:t> is a “</a:t>
            </a:r>
            <a:r>
              <a:rPr lang="en-US" dirty="0">
                <a:solidFill>
                  <a:srgbClr val="FF0000"/>
                </a:solidFill>
              </a:rPr>
              <a:t>function literal</a:t>
            </a:r>
            <a:r>
              <a:rPr lang="en-US" dirty="0"/>
              <a:t>” in the same way that an </a:t>
            </a:r>
            <a:r>
              <a:rPr lang="en-US" dirty="0">
                <a:solidFill>
                  <a:srgbClr val="FF0000"/>
                </a:solidFill>
              </a:rPr>
              <a:t>object initializer</a:t>
            </a:r>
            <a:r>
              <a:rPr lang="en-US" dirty="0"/>
              <a:t> is an “</a:t>
            </a:r>
            <a:r>
              <a:rPr lang="en-US" dirty="0">
                <a:solidFill>
                  <a:srgbClr val="FF0000"/>
                </a:solidFill>
              </a:rPr>
              <a:t>object literal</a:t>
            </a:r>
            <a:r>
              <a:rPr lang="en-US" dirty="0" smtClean="0"/>
              <a:t>.”</a:t>
            </a:r>
          </a:p>
          <a:p>
            <a:pPr lvl="1"/>
            <a:r>
              <a:rPr lang="en-US" dirty="0" smtClean="0"/>
              <a:t>A </a:t>
            </a:r>
            <a:r>
              <a:rPr lang="en-US" dirty="0"/>
              <a:t>function definition expression typically consists of the keyword </a:t>
            </a:r>
            <a:r>
              <a:rPr lang="en-US" dirty="0">
                <a:solidFill>
                  <a:srgbClr val="FF0000"/>
                </a:solidFill>
              </a:rPr>
              <a:t>function</a:t>
            </a:r>
            <a:r>
              <a:rPr lang="en-US" dirty="0"/>
              <a:t> followed by a comma-separated list of zero or more identifiers (the </a:t>
            </a:r>
            <a:r>
              <a:rPr lang="en-US" dirty="0">
                <a:solidFill>
                  <a:srgbClr val="FF0000"/>
                </a:solidFill>
              </a:rPr>
              <a:t>parameter names</a:t>
            </a:r>
            <a:r>
              <a:rPr lang="en-US" dirty="0"/>
              <a:t>) in </a:t>
            </a:r>
            <a:r>
              <a:rPr lang="en-US" dirty="0">
                <a:solidFill>
                  <a:srgbClr val="FF0000"/>
                </a:solidFill>
              </a:rPr>
              <a:t>parentheses</a:t>
            </a:r>
            <a:r>
              <a:rPr lang="en-US" dirty="0"/>
              <a:t> and a </a:t>
            </a:r>
            <a:r>
              <a:rPr lang="en-US" dirty="0">
                <a:solidFill>
                  <a:srgbClr val="FF0000"/>
                </a:solidFill>
              </a:rPr>
              <a:t>block</a:t>
            </a:r>
            <a:r>
              <a:rPr lang="en-US" dirty="0"/>
              <a:t> of JavaScript code (the </a:t>
            </a:r>
            <a:r>
              <a:rPr lang="en-US" dirty="0">
                <a:solidFill>
                  <a:srgbClr val="FF0000"/>
                </a:solidFill>
              </a:rPr>
              <a:t>function body</a:t>
            </a:r>
            <a:r>
              <a:rPr lang="en-US" dirty="0"/>
              <a:t>) in curly </a:t>
            </a:r>
            <a:r>
              <a:rPr lang="en-US" dirty="0" smtClean="0"/>
              <a:t>braces.</a:t>
            </a:r>
          </a:p>
          <a:p>
            <a:pPr lvl="1"/>
            <a:r>
              <a:rPr lang="en-US" dirty="0" smtClean="0"/>
              <a:t>For </a:t>
            </a:r>
            <a:r>
              <a:rPr lang="en-US" dirty="0"/>
              <a:t>example</a:t>
            </a:r>
            <a:r>
              <a:rPr lang="en-US" dirty="0" smtClean="0"/>
              <a:t>:</a:t>
            </a:r>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a:t>A function definition expression can also include a </a:t>
            </a:r>
            <a:r>
              <a:rPr lang="en-US" dirty="0">
                <a:solidFill>
                  <a:srgbClr val="FF0000"/>
                </a:solidFill>
              </a:rPr>
              <a:t>name</a:t>
            </a:r>
            <a:r>
              <a:rPr lang="en-US" dirty="0"/>
              <a:t> for the </a:t>
            </a:r>
            <a:r>
              <a:rPr lang="en-US" dirty="0" smtClean="0">
                <a:solidFill>
                  <a:srgbClr val="FF0000"/>
                </a:solidFill>
              </a:rPr>
              <a:t>function</a:t>
            </a:r>
            <a:r>
              <a:rPr lang="en-US" dirty="0" smtClean="0"/>
              <a:t>.</a:t>
            </a:r>
          </a:p>
          <a:p>
            <a:pPr lvl="1"/>
            <a:r>
              <a:rPr lang="en-US" dirty="0" smtClean="0">
                <a:solidFill>
                  <a:srgbClr val="FF0000"/>
                </a:solidFill>
              </a:rPr>
              <a:t>Functions</a:t>
            </a:r>
            <a:r>
              <a:rPr lang="en-US" dirty="0" smtClean="0"/>
              <a:t> </a:t>
            </a:r>
            <a:r>
              <a:rPr lang="en-US" dirty="0"/>
              <a:t>can also be </a:t>
            </a:r>
            <a:r>
              <a:rPr lang="en-US" dirty="0">
                <a:solidFill>
                  <a:srgbClr val="FF0000"/>
                </a:solidFill>
              </a:rPr>
              <a:t>defined</a:t>
            </a:r>
            <a:r>
              <a:rPr lang="en-US" dirty="0"/>
              <a:t> using a </a:t>
            </a:r>
            <a:r>
              <a:rPr lang="en-US" dirty="0">
                <a:solidFill>
                  <a:srgbClr val="FF0000"/>
                </a:solidFill>
              </a:rPr>
              <a:t>function statement</a:t>
            </a:r>
            <a:r>
              <a:rPr lang="en-US" dirty="0"/>
              <a:t> </a:t>
            </a:r>
            <a:r>
              <a:rPr lang="en-US" dirty="0">
                <a:solidFill>
                  <a:srgbClr val="0070C0"/>
                </a:solidFill>
              </a:rPr>
              <a:t>rather</a:t>
            </a:r>
            <a:r>
              <a:rPr lang="en-US" dirty="0"/>
              <a:t> than a </a:t>
            </a:r>
            <a:r>
              <a:rPr lang="en-US" dirty="0">
                <a:solidFill>
                  <a:srgbClr val="FF0000"/>
                </a:solidFill>
              </a:rPr>
              <a:t>function </a:t>
            </a:r>
            <a:r>
              <a:rPr lang="en-US" dirty="0" smtClean="0">
                <a:solidFill>
                  <a:srgbClr val="FF0000"/>
                </a:solidFill>
              </a:rPr>
              <a:t>expression</a:t>
            </a:r>
            <a:r>
              <a:rPr lang="en-US" dirty="0" smtClean="0"/>
              <a:t>.</a:t>
            </a:r>
          </a:p>
          <a:p>
            <a:pPr lvl="1"/>
            <a:r>
              <a:rPr lang="en-US" dirty="0" smtClean="0"/>
              <a:t>Complete </a:t>
            </a:r>
            <a:r>
              <a:rPr lang="en-US" dirty="0"/>
              <a:t>details on function definition are in Chapter 8</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127</a:t>
            </a:fld>
            <a:endParaRPr lang="en-US" dirty="0"/>
          </a:p>
        </p:txBody>
      </p:sp>
      <p:pic>
        <p:nvPicPr>
          <p:cNvPr id="6" name="Picture 5"/>
          <p:cNvPicPr>
            <a:picLocks noChangeAspect="1"/>
          </p:cNvPicPr>
          <p:nvPr/>
        </p:nvPicPr>
        <p:blipFill>
          <a:blip r:embed="rId2"/>
          <a:stretch>
            <a:fillRect/>
          </a:stretch>
        </p:blipFill>
        <p:spPr>
          <a:xfrm>
            <a:off x="646340" y="3784827"/>
            <a:ext cx="6343650" cy="561975"/>
          </a:xfrm>
          <a:prstGeom prst="rect">
            <a:avLst/>
          </a:prstGeom>
          <a:ln>
            <a:solidFill>
              <a:schemeClr val="accent1"/>
            </a:solidFill>
          </a:ln>
        </p:spPr>
      </p:pic>
    </p:spTree>
    <p:extLst>
      <p:ext uri="{BB962C8B-B14F-4D97-AF65-F5344CB8AC3E}">
        <p14:creationId xmlns:p14="http://schemas.microsoft.com/office/powerpoint/2010/main" val="1656058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Property Access Expressions</a:t>
            </a:r>
          </a:p>
        </p:txBody>
      </p:sp>
      <p:sp>
        <p:nvSpPr>
          <p:cNvPr id="3" name="Content Placeholder 2"/>
          <p:cNvSpPr>
            <a:spLocks noGrp="1"/>
          </p:cNvSpPr>
          <p:nvPr>
            <p:ph idx="1"/>
          </p:nvPr>
        </p:nvSpPr>
        <p:spPr/>
        <p:txBody>
          <a:bodyPr/>
          <a:lstStyle/>
          <a:p>
            <a:r>
              <a:rPr lang="en-US" dirty="0" smtClean="0"/>
              <a:t>A </a:t>
            </a:r>
            <a:r>
              <a:rPr lang="en-US" dirty="0"/>
              <a:t>property access expression </a:t>
            </a:r>
            <a:r>
              <a:rPr lang="en-US" dirty="0">
                <a:solidFill>
                  <a:srgbClr val="0070C0"/>
                </a:solidFill>
              </a:rPr>
              <a:t>evaluates</a:t>
            </a:r>
            <a:r>
              <a:rPr lang="en-US" dirty="0"/>
              <a:t> </a:t>
            </a:r>
            <a:r>
              <a:rPr lang="en-US" dirty="0" smtClean="0"/>
              <a:t>to</a:t>
            </a:r>
          </a:p>
          <a:p>
            <a:pPr lvl="2"/>
            <a:r>
              <a:rPr lang="en-US" dirty="0" smtClean="0"/>
              <a:t>the </a:t>
            </a:r>
            <a:r>
              <a:rPr lang="en-US" dirty="0">
                <a:solidFill>
                  <a:srgbClr val="FF0000"/>
                </a:solidFill>
              </a:rPr>
              <a:t>value</a:t>
            </a:r>
            <a:r>
              <a:rPr lang="en-US" dirty="0"/>
              <a:t> of an </a:t>
            </a:r>
            <a:r>
              <a:rPr lang="en-US" dirty="0">
                <a:solidFill>
                  <a:srgbClr val="FF0000"/>
                </a:solidFill>
              </a:rPr>
              <a:t>object </a:t>
            </a:r>
            <a:r>
              <a:rPr lang="en-US" dirty="0" smtClean="0">
                <a:solidFill>
                  <a:srgbClr val="FF0000"/>
                </a:solidFill>
              </a:rPr>
              <a:t>property</a:t>
            </a:r>
            <a:endParaRPr lang="en-US" dirty="0"/>
          </a:p>
          <a:p>
            <a:pPr lvl="2"/>
            <a:r>
              <a:rPr lang="en-US" dirty="0" smtClean="0"/>
              <a:t>an </a:t>
            </a:r>
            <a:r>
              <a:rPr lang="en-US" dirty="0"/>
              <a:t>array </a:t>
            </a:r>
            <a:r>
              <a:rPr lang="en-US" dirty="0" smtClean="0"/>
              <a:t>element</a:t>
            </a:r>
          </a:p>
          <a:p>
            <a:pPr lvl="1"/>
            <a:r>
              <a:rPr lang="en-US" dirty="0" smtClean="0"/>
              <a:t>JavaScript </a:t>
            </a:r>
            <a:r>
              <a:rPr lang="en-US" dirty="0"/>
              <a:t>defines two syntaxes for property access</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smtClean="0"/>
          </a:p>
          <a:p>
            <a:pPr lvl="1"/>
            <a:r>
              <a:rPr lang="en-US" dirty="0" smtClean="0"/>
              <a:t>The </a:t>
            </a:r>
            <a:r>
              <a:rPr lang="en-US" dirty="0"/>
              <a:t>first style of property access is an expression followed by a period and an </a:t>
            </a:r>
            <a:r>
              <a:rPr lang="en-US" dirty="0" smtClean="0"/>
              <a:t>identifier.</a:t>
            </a:r>
          </a:p>
          <a:p>
            <a:pPr lvl="2"/>
            <a:r>
              <a:rPr lang="en-US" dirty="0" smtClean="0"/>
              <a:t>The </a:t>
            </a:r>
            <a:r>
              <a:rPr lang="en-US" dirty="0"/>
              <a:t>expression specifies the object, and the identifier specifies the name of the desired </a:t>
            </a:r>
            <a:r>
              <a:rPr lang="en-US" dirty="0" smtClean="0"/>
              <a:t>property.</a:t>
            </a:r>
          </a:p>
          <a:p>
            <a:pPr lvl="1"/>
            <a:r>
              <a:rPr lang="en-US" dirty="0" smtClean="0"/>
              <a:t>The </a:t>
            </a:r>
            <a:r>
              <a:rPr lang="en-US" dirty="0"/>
              <a:t>second style of property access follows the first expression (the object or array) with another expression in square </a:t>
            </a:r>
            <a:r>
              <a:rPr lang="en-US" dirty="0" smtClean="0"/>
              <a:t>brackets.</a:t>
            </a:r>
          </a:p>
          <a:p>
            <a:pPr lvl="2"/>
            <a:r>
              <a:rPr lang="en-US" dirty="0" smtClean="0"/>
              <a:t>This </a:t>
            </a:r>
            <a:r>
              <a:rPr lang="en-US" dirty="0"/>
              <a:t>second expression specifies the name of the desired property of the index of the desired array </a:t>
            </a:r>
            <a:r>
              <a:rPr lang="en-US" dirty="0" smtClean="0"/>
              <a:t>element.</a:t>
            </a:r>
          </a:p>
          <a:p>
            <a:pPr lvl="1"/>
            <a:r>
              <a:rPr lang="en-US" dirty="0" smtClean="0"/>
              <a:t>Here </a:t>
            </a:r>
            <a:r>
              <a:rPr lang="en-US" dirty="0"/>
              <a:t>are some concrete </a:t>
            </a:r>
            <a:r>
              <a:rPr lang="en-US" dirty="0" smtClean="0"/>
              <a:t>examples: </a:t>
            </a:r>
            <a:r>
              <a:rPr lang="en-US" dirty="0" smtClean="0">
                <a:solidFill>
                  <a:srgbClr val="FF0000"/>
                </a:solidFill>
              </a:rPr>
              <a:t>Code 4-1</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128</a:t>
            </a:fld>
            <a:endParaRPr lang="en-US" dirty="0"/>
          </a:p>
        </p:txBody>
      </p:sp>
      <p:pic>
        <p:nvPicPr>
          <p:cNvPr id="6" name="Picture 5"/>
          <p:cNvPicPr>
            <a:picLocks noChangeAspect="1"/>
          </p:cNvPicPr>
          <p:nvPr/>
        </p:nvPicPr>
        <p:blipFill>
          <a:blip r:embed="rId2"/>
          <a:stretch>
            <a:fillRect/>
          </a:stretch>
        </p:blipFill>
        <p:spPr>
          <a:xfrm>
            <a:off x="806904" y="2830966"/>
            <a:ext cx="2609850" cy="542925"/>
          </a:xfrm>
          <a:prstGeom prst="rect">
            <a:avLst/>
          </a:prstGeom>
          <a:ln>
            <a:solidFill>
              <a:schemeClr val="accent1"/>
            </a:solidFill>
          </a:ln>
        </p:spPr>
      </p:pic>
    </p:spTree>
    <p:extLst>
      <p:ext uri="{BB962C8B-B14F-4D97-AF65-F5344CB8AC3E}">
        <p14:creationId xmlns:p14="http://schemas.microsoft.com/office/powerpoint/2010/main" val="30204898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4-1</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129</a:t>
            </a:fld>
            <a:endParaRPr lang="en-US" dirty="0"/>
          </a:p>
        </p:txBody>
      </p:sp>
      <p:pic>
        <p:nvPicPr>
          <p:cNvPr id="6" name="Picture 5"/>
          <p:cNvPicPr>
            <a:picLocks noChangeAspect="1"/>
          </p:cNvPicPr>
          <p:nvPr/>
        </p:nvPicPr>
        <p:blipFill>
          <a:blip r:embed="rId2"/>
          <a:stretch>
            <a:fillRect/>
          </a:stretch>
        </p:blipFill>
        <p:spPr>
          <a:xfrm>
            <a:off x="152400" y="1290638"/>
            <a:ext cx="7249746" cy="1983242"/>
          </a:xfrm>
          <a:prstGeom prst="rect">
            <a:avLst/>
          </a:prstGeom>
          <a:ln>
            <a:solidFill>
              <a:schemeClr val="accent1"/>
            </a:solidFill>
          </a:ln>
        </p:spPr>
      </p:pic>
    </p:spTree>
    <p:extLst>
      <p:ext uri="{BB962C8B-B14F-4D97-AF65-F5344CB8AC3E}">
        <p14:creationId xmlns:p14="http://schemas.microsoft.com/office/powerpoint/2010/main" val="1253895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Figure 1-1</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13</a:t>
            </a:fld>
            <a:endParaRPr lang="en-US" dirty="0"/>
          </a:p>
        </p:txBody>
      </p:sp>
      <p:pic>
        <p:nvPicPr>
          <p:cNvPr id="9" name="Picture 8"/>
          <p:cNvPicPr>
            <a:picLocks noChangeAspect="1"/>
          </p:cNvPicPr>
          <p:nvPr/>
        </p:nvPicPr>
        <p:blipFill>
          <a:blip r:embed="rId2"/>
          <a:stretch>
            <a:fillRect/>
          </a:stretch>
        </p:blipFill>
        <p:spPr>
          <a:xfrm>
            <a:off x="152400" y="1254314"/>
            <a:ext cx="7012033" cy="4684387"/>
          </a:xfrm>
          <a:prstGeom prst="rect">
            <a:avLst/>
          </a:prstGeom>
          <a:ln>
            <a:solidFill>
              <a:schemeClr val="accent1"/>
            </a:solidFill>
          </a:ln>
        </p:spPr>
      </p:pic>
    </p:spTree>
    <p:extLst>
      <p:ext uri="{BB962C8B-B14F-4D97-AF65-F5344CB8AC3E}">
        <p14:creationId xmlns:p14="http://schemas.microsoft.com/office/powerpoint/2010/main" val="38108054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Property Access Expressions</a:t>
            </a:r>
            <a:endParaRPr lang="en-US" dirty="0"/>
          </a:p>
        </p:txBody>
      </p:sp>
      <p:sp>
        <p:nvSpPr>
          <p:cNvPr id="3" name="Content Placeholder 2"/>
          <p:cNvSpPr>
            <a:spLocks noGrp="1"/>
          </p:cNvSpPr>
          <p:nvPr>
            <p:ph idx="1"/>
          </p:nvPr>
        </p:nvSpPr>
        <p:spPr/>
        <p:txBody>
          <a:bodyPr/>
          <a:lstStyle/>
          <a:p>
            <a:r>
              <a:rPr lang="en-US" dirty="0"/>
              <a:t>With either type of property access expression, the expression before the </a:t>
            </a:r>
            <a:r>
              <a:rPr lang="en-US" dirty="0">
                <a:solidFill>
                  <a:srgbClr val="FF0000"/>
                </a:solidFill>
              </a:rPr>
              <a:t>. </a:t>
            </a:r>
            <a:r>
              <a:rPr lang="en-US" dirty="0"/>
              <a:t>or </a:t>
            </a:r>
            <a:r>
              <a:rPr lang="en-US" dirty="0">
                <a:solidFill>
                  <a:srgbClr val="FF0000"/>
                </a:solidFill>
              </a:rPr>
              <a:t>[</a:t>
            </a:r>
            <a:r>
              <a:rPr lang="en-US" dirty="0"/>
              <a:t> is first </a:t>
            </a:r>
            <a:r>
              <a:rPr lang="en-US" dirty="0" smtClean="0"/>
              <a:t>evaluated.</a:t>
            </a:r>
          </a:p>
          <a:p>
            <a:pPr lvl="1"/>
            <a:r>
              <a:rPr lang="en-US" dirty="0" smtClean="0"/>
              <a:t>If </a:t>
            </a:r>
            <a:r>
              <a:rPr lang="en-US" dirty="0"/>
              <a:t>the value is </a:t>
            </a:r>
            <a:r>
              <a:rPr lang="en-US" dirty="0">
                <a:solidFill>
                  <a:srgbClr val="FF0000"/>
                </a:solidFill>
              </a:rPr>
              <a:t>null</a:t>
            </a:r>
            <a:r>
              <a:rPr lang="en-US" dirty="0"/>
              <a:t> or </a:t>
            </a:r>
            <a:r>
              <a:rPr lang="en-US" dirty="0">
                <a:solidFill>
                  <a:srgbClr val="FF0000"/>
                </a:solidFill>
              </a:rPr>
              <a:t>undefined</a:t>
            </a:r>
            <a:r>
              <a:rPr lang="en-US" dirty="0"/>
              <a:t>, the expression throws a </a:t>
            </a:r>
            <a:r>
              <a:rPr lang="en-US" dirty="0">
                <a:solidFill>
                  <a:srgbClr val="FF0000"/>
                </a:solidFill>
              </a:rPr>
              <a:t>TypeError</a:t>
            </a:r>
            <a:r>
              <a:rPr lang="en-US" dirty="0"/>
              <a:t>, since these are the two JavaScript values that cannot have </a:t>
            </a:r>
            <a:r>
              <a:rPr lang="en-US" dirty="0" smtClean="0"/>
              <a:t>properties.</a:t>
            </a:r>
          </a:p>
          <a:p>
            <a:pPr lvl="2"/>
            <a:r>
              <a:rPr lang="en-US" dirty="0" smtClean="0"/>
              <a:t>If </a:t>
            </a:r>
            <a:r>
              <a:rPr lang="en-US" dirty="0"/>
              <a:t>the value is not an </a:t>
            </a:r>
            <a:r>
              <a:rPr lang="en-US" dirty="0">
                <a:solidFill>
                  <a:srgbClr val="FF0000"/>
                </a:solidFill>
              </a:rPr>
              <a:t>object</a:t>
            </a:r>
            <a:r>
              <a:rPr lang="en-US" dirty="0"/>
              <a:t> (or </a:t>
            </a:r>
            <a:r>
              <a:rPr lang="en-US" dirty="0">
                <a:solidFill>
                  <a:srgbClr val="FF0000"/>
                </a:solidFill>
              </a:rPr>
              <a:t>array</a:t>
            </a:r>
            <a:r>
              <a:rPr lang="en-US" dirty="0"/>
              <a:t>), it is converted to one (see §3.6</a:t>
            </a:r>
            <a:r>
              <a:rPr lang="en-US" dirty="0" smtClean="0"/>
              <a:t>).</a:t>
            </a:r>
          </a:p>
          <a:p>
            <a:pPr lvl="2"/>
            <a:r>
              <a:rPr lang="en-US" dirty="0" smtClean="0"/>
              <a:t>If </a:t>
            </a:r>
            <a:r>
              <a:rPr lang="en-US" dirty="0"/>
              <a:t>the object expression is followed by a dot and an identifier, the value of the property named by that identifier is looked up and becomes the overall value of the </a:t>
            </a:r>
            <a:r>
              <a:rPr lang="en-US" dirty="0" smtClean="0"/>
              <a:t>expression.</a:t>
            </a:r>
          </a:p>
          <a:p>
            <a:pPr lvl="2"/>
            <a:r>
              <a:rPr lang="en-US" dirty="0" smtClean="0"/>
              <a:t>If </a:t>
            </a:r>
            <a:r>
              <a:rPr lang="en-US" dirty="0"/>
              <a:t>the object expression is followed by another expression in square brackets, that second expression is evaluated and converted to a </a:t>
            </a:r>
            <a:r>
              <a:rPr lang="en-US" dirty="0" smtClean="0"/>
              <a:t>string.</a:t>
            </a:r>
          </a:p>
          <a:p>
            <a:pPr lvl="2"/>
            <a:r>
              <a:rPr lang="en-US" dirty="0" smtClean="0"/>
              <a:t>The </a:t>
            </a:r>
            <a:r>
              <a:rPr lang="en-US" dirty="0"/>
              <a:t>overall value of the expression is then the value of the property named by that </a:t>
            </a:r>
            <a:r>
              <a:rPr lang="en-US" dirty="0" smtClean="0"/>
              <a:t>string.</a:t>
            </a:r>
          </a:p>
          <a:p>
            <a:pPr lvl="1"/>
            <a:r>
              <a:rPr lang="en-US" dirty="0" smtClean="0"/>
              <a:t>In </a:t>
            </a:r>
            <a:r>
              <a:rPr lang="en-US" dirty="0"/>
              <a:t>either case, if the named property does not exist, then the value of the property access expression is </a:t>
            </a:r>
            <a:r>
              <a:rPr lang="en-US" dirty="0" smtClean="0">
                <a:solidFill>
                  <a:srgbClr val="FF0000"/>
                </a:solidFill>
              </a:rPr>
              <a:t>undefined</a:t>
            </a:r>
            <a:r>
              <a:rPr lang="en-US" dirty="0" smtClean="0"/>
              <a:t>.</a:t>
            </a:r>
          </a:p>
          <a:p>
            <a:pPr lvl="1"/>
            <a:r>
              <a:rPr lang="en-US" dirty="0" smtClean="0"/>
              <a:t>The </a:t>
            </a:r>
            <a:r>
              <a:rPr lang="en-US" dirty="0"/>
              <a:t>.identifier syntax is the simpler of the two property access options, but notice that it can only be used when the property you want to access has a name that is a </a:t>
            </a:r>
            <a:r>
              <a:rPr lang="en-US" dirty="0">
                <a:solidFill>
                  <a:srgbClr val="FF0000"/>
                </a:solidFill>
              </a:rPr>
              <a:t>legal identifier</a:t>
            </a:r>
            <a:r>
              <a:rPr lang="en-US" dirty="0"/>
              <a:t>, and when you know then name when you write the </a:t>
            </a:r>
            <a:r>
              <a:rPr lang="en-US" dirty="0" smtClean="0"/>
              <a:t>program.</a:t>
            </a:r>
          </a:p>
          <a:p>
            <a:pPr lvl="1"/>
            <a:r>
              <a:rPr lang="en-US" dirty="0" smtClean="0"/>
              <a:t>If </a:t>
            </a:r>
            <a:r>
              <a:rPr lang="en-US" dirty="0"/>
              <a:t>the property name is a reserved word or includes spaces or punctuation characters, or when it is a number (for arrays), you must use the </a:t>
            </a:r>
            <a:r>
              <a:rPr lang="en-US" dirty="0">
                <a:solidFill>
                  <a:srgbClr val="FF0000"/>
                </a:solidFill>
              </a:rPr>
              <a:t>square bracket notation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130</a:t>
            </a:fld>
            <a:endParaRPr lang="en-US" dirty="0"/>
          </a:p>
        </p:txBody>
      </p:sp>
    </p:spTree>
    <p:extLst>
      <p:ext uri="{BB962C8B-B14F-4D97-AF65-F5344CB8AC3E}">
        <p14:creationId xmlns:p14="http://schemas.microsoft.com/office/powerpoint/2010/main" val="24506259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Property Access Expressions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Square </a:t>
            </a:r>
            <a:r>
              <a:rPr lang="en-US" dirty="0"/>
              <a:t>brackets are also used when the </a:t>
            </a:r>
            <a:r>
              <a:rPr lang="en-US" dirty="0">
                <a:solidFill>
                  <a:srgbClr val="FF0000"/>
                </a:solidFill>
              </a:rPr>
              <a:t>property name </a:t>
            </a:r>
            <a:r>
              <a:rPr lang="en-US" dirty="0"/>
              <a:t>is </a:t>
            </a:r>
            <a:r>
              <a:rPr lang="en-US" dirty="0">
                <a:solidFill>
                  <a:srgbClr val="FF0000"/>
                </a:solidFill>
              </a:rPr>
              <a:t>not static </a:t>
            </a:r>
            <a:r>
              <a:rPr lang="en-US" dirty="0"/>
              <a:t>but is itself the </a:t>
            </a:r>
            <a:r>
              <a:rPr lang="en-US" dirty="0">
                <a:solidFill>
                  <a:srgbClr val="FF0000"/>
                </a:solidFill>
              </a:rPr>
              <a:t>result</a:t>
            </a:r>
            <a:r>
              <a:rPr lang="en-US" dirty="0"/>
              <a:t> of a </a:t>
            </a:r>
            <a:r>
              <a:rPr lang="en-US" dirty="0">
                <a:solidFill>
                  <a:srgbClr val="FF0000"/>
                </a:solidFill>
              </a:rPr>
              <a:t>computation</a:t>
            </a:r>
            <a:r>
              <a:rPr lang="en-US" dirty="0"/>
              <a:t> (see §6.2.1 for an example</a:t>
            </a:r>
            <a:r>
              <a:rPr lang="en-US" dirty="0" smtClean="0"/>
              <a:t>).</a:t>
            </a:r>
          </a:p>
          <a:p>
            <a:pPr lvl="1"/>
            <a:r>
              <a:rPr lang="en-US" dirty="0" smtClean="0"/>
              <a:t>Objects </a:t>
            </a:r>
            <a:r>
              <a:rPr lang="en-US" dirty="0"/>
              <a:t>and their properties are covered in detail in Chapter 6, and arrays and their elements are covered in Chapter 7</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131</a:t>
            </a:fld>
            <a:endParaRPr lang="en-US" dirty="0"/>
          </a:p>
        </p:txBody>
      </p:sp>
    </p:spTree>
    <p:extLst>
      <p:ext uri="{BB962C8B-B14F-4D97-AF65-F5344CB8AC3E}">
        <p14:creationId xmlns:p14="http://schemas.microsoft.com/office/powerpoint/2010/main" val="28710607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Invocation Expressions</a:t>
            </a:r>
          </a:p>
        </p:txBody>
      </p:sp>
      <p:sp>
        <p:nvSpPr>
          <p:cNvPr id="3" name="Content Placeholder 2"/>
          <p:cNvSpPr>
            <a:spLocks noGrp="1"/>
          </p:cNvSpPr>
          <p:nvPr>
            <p:ph idx="1"/>
          </p:nvPr>
        </p:nvSpPr>
        <p:spPr/>
        <p:txBody>
          <a:bodyPr/>
          <a:lstStyle/>
          <a:p>
            <a:r>
              <a:rPr lang="en-US" dirty="0" smtClean="0"/>
              <a:t>An </a:t>
            </a:r>
            <a:r>
              <a:rPr lang="en-US" dirty="0"/>
              <a:t>invocation expression is JavaScript’s syntax for calling (or executing) a function or method. It starts with a function expression that identifies the function to be called. The function expression is followed by an open parenthesis, a comma-separated list of zero or more argument expressions, and a close parenthesis. Some examples:</a:t>
            </a:r>
          </a:p>
          <a:p>
            <a:endParaRPr lang="en-US" dirty="0"/>
          </a:p>
          <a:p>
            <a:r>
              <a:rPr lang="en-US" dirty="0"/>
              <a:t>(Page 61).</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132</a:t>
            </a:fld>
            <a:endParaRPr lang="en-US" dirty="0"/>
          </a:p>
        </p:txBody>
      </p:sp>
    </p:spTree>
    <p:extLst>
      <p:ext uri="{BB962C8B-B14F-4D97-AF65-F5344CB8AC3E}">
        <p14:creationId xmlns:p14="http://schemas.microsoft.com/office/powerpoint/2010/main" val="35676185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Object Creation Expressions</a:t>
            </a:r>
          </a:p>
        </p:txBody>
      </p:sp>
      <p:sp>
        <p:nvSpPr>
          <p:cNvPr id="3" name="Content Placeholder 2"/>
          <p:cNvSpPr>
            <a:spLocks noGrp="1"/>
          </p:cNvSpPr>
          <p:nvPr>
            <p:ph idx="1"/>
          </p:nvPr>
        </p:nvSpPr>
        <p:spPr/>
        <p:txBody>
          <a:bodyPr/>
          <a:lstStyle/>
          <a:p>
            <a:r>
              <a:rPr lang="en-US" dirty="0" smtClean="0"/>
              <a:t>An </a:t>
            </a:r>
            <a:r>
              <a:rPr lang="en-US" dirty="0"/>
              <a:t>object creation expression creates a new object and invokes a function (called a constructor) to initialize the properties of that object. Object creation expressions are like invocation expressions except that they are prefixed with the keyword new:</a:t>
            </a:r>
          </a:p>
          <a:p>
            <a:endParaRPr lang="en-US" dirty="0"/>
          </a:p>
          <a:p>
            <a:r>
              <a:rPr lang="en-US" dirty="0"/>
              <a:t>(Page 61).</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133</a:t>
            </a:fld>
            <a:endParaRPr lang="en-US" dirty="0"/>
          </a:p>
        </p:txBody>
      </p:sp>
    </p:spTree>
    <p:extLst>
      <p:ext uri="{BB962C8B-B14F-4D97-AF65-F5344CB8AC3E}">
        <p14:creationId xmlns:p14="http://schemas.microsoft.com/office/powerpoint/2010/main" val="37430912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Operator Overview</a:t>
            </a:r>
          </a:p>
        </p:txBody>
      </p:sp>
      <p:sp>
        <p:nvSpPr>
          <p:cNvPr id="3" name="Content Placeholder 2"/>
          <p:cNvSpPr>
            <a:spLocks noGrp="1"/>
          </p:cNvSpPr>
          <p:nvPr>
            <p:ph idx="1"/>
          </p:nvPr>
        </p:nvSpPr>
        <p:spPr/>
        <p:txBody>
          <a:bodyPr/>
          <a:lstStyle/>
          <a:p>
            <a:r>
              <a:rPr lang="en-US" dirty="0" smtClean="0"/>
              <a:t>Operators </a:t>
            </a:r>
            <a:r>
              <a:rPr lang="en-US" dirty="0"/>
              <a:t>are used for JavaScript’s arithmetic expressions, comparison expressions, logical expressions, assignment expressions, and more. Table 4-1 summarizes the operators and serves as a convenient reference. Note that most operators are represented by punctuation characters such as + and =. Some, however, are represented by keywords such as delete and instanceof. Keyword operators are regular operators, just like those expressed with punctuation; they simply have a less succinct syntax. Table 4-1 is organized by operator precedence. The operators listed first have higher precedence than those listed last. Operators separated by a horizontal line have different precedence levels. The column labeled A gives the operator associativity, which can be L (left-to-right) or R (right-to-left), and the column N specifies the number of operands. The column labeled Types lists the expected types of the operands and (after the → symbol) the result type for the operator. The subsections that follow the table explain the concepts of precedence, associativity, and operand type. The operators themselves are individually documented following that discussion.</a:t>
            </a:r>
          </a:p>
          <a:p>
            <a:endParaRPr lang="en-US" dirty="0"/>
          </a:p>
          <a:p>
            <a:r>
              <a:rPr lang="en-US" dirty="0"/>
              <a:t>(Page 62).</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134</a:t>
            </a:fld>
            <a:endParaRPr lang="en-US" dirty="0"/>
          </a:p>
        </p:txBody>
      </p:sp>
    </p:spTree>
    <p:extLst>
      <p:ext uri="{BB962C8B-B14F-4D97-AF65-F5344CB8AC3E}">
        <p14:creationId xmlns:p14="http://schemas.microsoft.com/office/powerpoint/2010/main" val="26684767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Number of Operands</a:t>
            </a:r>
          </a:p>
        </p:txBody>
      </p:sp>
      <p:sp>
        <p:nvSpPr>
          <p:cNvPr id="7" name="Content Placeholder 6"/>
          <p:cNvSpPr>
            <a:spLocks noGrp="1"/>
          </p:cNvSpPr>
          <p:nvPr>
            <p:ph idx="1"/>
          </p:nvPr>
        </p:nvSpPr>
        <p:spPr/>
        <p:txBody>
          <a:bodyPr/>
          <a:lstStyle/>
          <a:p>
            <a:r>
              <a:rPr lang="en-US" dirty="0" smtClean="0"/>
              <a:t>Operators </a:t>
            </a:r>
            <a:r>
              <a:rPr lang="en-US" dirty="0"/>
              <a:t>can be categorized based on the number of operands they expect (their arity). Most JavaScript operators, like the * multiplication operator, are binary operators that combine two expressions into a single, more complex expression. That is, they expect two operands. JavaScript also supports a number of unary operators, which convert a single expression into a single, more complex expression. The − operator in</a:t>
            </a:r>
          </a:p>
          <a:p>
            <a:endParaRPr lang="en-US" dirty="0"/>
          </a:p>
          <a:p>
            <a:r>
              <a:rPr lang="en-US" dirty="0"/>
              <a:t>(Page 63).</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135</a:t>
            </a:fld>
            <a:endParaRPr lang="en-US" dirty="0"/>
          </a:p>
        </p:txBody>
      </p:sp>
    </p:spTree>
    <p:extLst>
      <p:ext uri="{BB962C8B-B14F-4D97-AF65-F5344CB8AC3E}">
        <p14:creationId xmlns:p14="http://schemas.microsoft.com/office/powerpoint/2010/main" val="33493076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Operand and Result Type</a:t>
            </a:r>
          </a:p>
        </p:txBody>
      </p:sp>
      <p:sp>
        <p:nvSpPr>
          <p:cNvPr id="3" name="Content Placeholder 2"/>
          <p:cNvSpPr>
            <a:spLocks noGrp="1"/>
          </p:cNvSpPr>
          <p:nvPr>
            <p:ph idx="1"/>
          </p:nvPr>
        </p:nvSpPr>
        <p:spPr/>
        <p:txBody>
          <a:bodyPr/>
          <a:lstStyle/>
          <a:p>
            <a:r>
              <a:rPr lang="en-US" dirty="0" smtClean="0"/>
              <a:t>Some </a:t>
            </a:r>
            <a:r>
              <a:rPr lang="en-US" dirty="0"/>
              <a:t>operators work on values of any type, but most expect their operands to be of a specific type, and most operators return (or evaluate to) a value of a specific type. The Types column in Table 4-1 specifies operand types (before the arrow) and result type (after the arrow) for the operators. JavaScript operators usually convert the type (see §3.8) of their operands as needed. The multiplication operator * expects numeric operands, but the expression "3" * "5" is legal because JavaScript can convert the operands to numbers. The value of this expression is the number 15, not the string “15”, of course. Remember also that every JavaScript value is either “truthy” or “falsy,” so operators that expect boolean operands will work with an operand of any type. Some operators behave differently depending on the type of the operands used with them. Most notably, the + operator adds numeric operands but concatenates string operands. Similarly, the comparison operators such as &lt; perform comparison in numerical or alphabetical order depending on the type of the operands. The descriptions of individual operators explain their type-dependencies and specify what type conversions they perform.</a:t>
            </a:r>
          </a:p>
          <a:p>
            <a:endParaRPr lang="en-US" dirty="0"/>
          </a:p>
          <a:p>
            <a:r>
              <a:rPr lang="en-US" dirty="0"/>
              <a:t>(Page 64).</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136</a:t>
            </a:fld>
            <a:endParaRPr lang="en-US" dirty="0"/>
          </a:p>
        </p:txBody>
      </p:sp>
    </p:spTree>
    <p:extLst>
      <p:ext uri="{BB962C8B-B14F-4D97-AF65-F5344CB8AC3E}">
        <p14:creationId xmlns:p14="http://schemas.microsoft.com/office/powerpoint/2010/main" val="12068696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Lvalues</a:t>
            </a:r>
          </a:p>
        </p:txBody>
      </p:sp>
      <p:sp>
        <p:nvSpPr>
          <p:cNvPr id="3" name="Content Placeholder 2"/>
          <p:cNvSpPr>
            <a:spLocks noGrp="1"/>
          </p:cNvSpPr>
          <p:nvPr>
            <p:ph idx="1"/>
          </p:nvPr>
        </p:nvSpPr>
        <p:spPr/>
        <p:txBody>
          <a:bodyPr/>
          <a:lstStyle/>
          <a:p>
            <a:r>
              <a:rPr lang="en-US" dirty="0" smtClean="0"/>
              <a:t>Notice </a:t>
            </a:r>
            <a:r>
              <a:rPr lang="en-US" dirty="0"/>
              <a:t>that the assignment operators and a few of the other operators listed in Table 4-1 expect an operand of type </a:t>
            </a:r>
            <a:r>
              <a:rPr lang="en-US" dirty="0" err="1" smtClean="0"/>
              <a:t>lval</a:t>
            </a:r>
            <a:r>
              <a:rPr lang="en-US" dirty="0" smtClean="0"/>
              <a:t>.</a:t>
            </a:r>
          </a:p>
          <a:p>
            <a:pPr lvl="1"/>
            <a:r>
              <a:rPr lang="en-US" dirty="0" smtClean="0"/>
              <a:t>lvalue </a:t>
            </a:r>
            <a:r>
              <a:rPr lang="en-US" dirty="0"/>
              <a:t>is a historical term that means “an expression that can legally appear on the left side of an assignment expression.” In JavaScript, variables, properties of objects, and elements of arrays are </a:t>
            </a:r>
            <a:r>
              <a:rPr lang="en-US" dirty="0" err="1"/>
              <a:t>lvalues</a:t>
            </a:r>
            <a:r>
              <a:rPr lang="en-US" dirty="0"/>
              <a:t>. The ECMAScript specification allows built-in functions to return </a:t>
            </a:r>
            <a:r>
              <a:rPr lang="en-US" dirty="0" err="1"/>
              <a:t>lvalues</a:t>
            </a:r>
            <a:r>
              <a:rPr lang="en-US" dirty="0"/>
              <a:t> but does not define any functions that behave that way.</a:t>
            </a:r>
          </a:p>
          <a:p>
            <a:endParaRPr lang="en-US" dirty="0"/>
          </a:p>
          <a:p>
            <a:r>
              <a:rPr lang="en-US" dirty="0"/>
              <a:t>(Page 64).</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137</a:t>
            </a:fld>
            <a:endParaRPr lang="en-US" dirty="0"/>
          </a:p>
        </p:txBody>
      </p:sp>
    </p:spTree>
    <p:extLst>
      <p:ext uri="{BB962C8B-B14F-4D97-AF65-F5344CB8AC3E}">
        <p14:creationId xmlns:p14="http://schemas.microsoft.com/office/powerpoint/2010/main" val="9385512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Operator Side Effects</a:t>
            </a:r>
          </a:p>
        </p:txBody>
      </p:sp>
      <p:sp>
        <p:nvSpPr>
          <p:cNvPr id="3" name="Content Placeholder 2"/>
          <p:cNvSpPr>
            <a:spLocks noGrp="1"/>
          </p:cNvSpPr>
          <p:nvPr>
            <p:ph idx="1"/>
          </p:nvPr>
        </p:nvSpPr>
        <p:spPr/>
        <p:txBody>
          <a:bodyPr/>
          <a:lstStyle/>
          <a:p>
            <a:r>
              <a:rPr lang="en-US" dirty="0" smtClean="0"/>
              <a:t>Evaluating </a:t>
            </a:r>
            <a:r>
              <a:rPr lang="en-US" dirty="0"/>
              <a:t>a simple expression like 2 * 3 never affects the state of your program, and any future computation your program performs will be unaffected by that evaluation. Some expressions, however, have side effects, and their evaluation may affect the result of future evaluations. The assignment operators are the most obvious example: if you assign a value to a variable or property, that changes the value of any expression that uses that variable or property. The ++ and -- increment and decrement operators are similar, since they perform an implicit assignment. The delete operator also has side effects: deleting a property is like (but not the same as) assigning undefined to the property.</a:t>
            </a:r>
          </a:p>
          <a:p>
            <a:endParaRPr lang="en-US" dirty="0"/>
          </a:p>
          <a:p>
            <a:r>
              <a:rPr lang="en-US" dirty="0"/>
              <a:t>(Page 64).</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138</a:t>
            </a:fld>
            <a:endParaRPr lang="en-US" dirty="0"/>
          </a:p>
        </p:txBody>
      </p:sp>
    </p:spTree>
    <p:extLst>
      <p:ext uri="{BB962C8B-B14F-4D97-AF65-F5344CB8AC3E}">
        <p14:creationId xmlns:p14="http://schemas.microsoft.com/office/powerpoint/2010/main" val="28503208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Operator Precedence</a:t>
            </a:r>
          </a:p>
        </p:txBody>
      </p:sp>
      <p:sp>
        <p:nvSpPr>
          <p:cNvPr id="3" name="Content Placeholder 2"/>
          <p:cNvSpPr>
            <a:spLocks noGrp="1"/>
          </p:cNvSpPr>
          <p:nvPr>
            <p:ph idx="1"/>
          </p:nvPr>
        </p:nvSpPr>
        <p:spPr/>
        <p:txBody>
          <a:bodyPr/>
          <a:lstStyle/>
          <a:p>
            <a:r>
              <a:rPr lang="en-US" dirty="0" smtClean="0"/>
              <a:t>The </a:t>
            </a:r>
            <a:r>
              <a:rPr lang="en-US" dirty="0"/>
              <a:t>operators listed in Table 4-1 are arranged in order from high precedence to low precedence, with horizontal lines separating groups of operators at the same precedence level. Operator precedence controls the order in which operations are performed. Operators with higher precedence (nearer the top of the table) are performed before those with lower precedence (nearer to the bottom). Consider the following expression:</a:t>
            </a:r>
          </a:p>
          <a:p>
            <a:endParaRPr lang="en-US" dirty="0"/>
          </a:p>
          <a:p>
            <a:r>
              <a:rPr lang="en-US" dirty="0"/>
              <a:t>(Page 65).</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139</a:t>
            </a:fld>
            <a:endParaRPr lang="en-US" dirty="0"/>
          </a:p>
        </p:txBody>
      </p:sp>
    </p:spTree>
    <p:extLst>
      <p:ext uri="{BB962C8B-B14F-4D97-AF65-F5344CB8AC3E}">
        <p14:creationId xmlns:p14="http://schemas.microsoft.com/office/powerpoint/2010/main" val="1144734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JavaScript</a:t>
            </a:r>
            <a:endParaRPr lang="en-US" dirty="0"/>
          </a:p>
        </p:txBody>
      </p:sp>
      <p:sp>
        <p:nvSpPr>
          <p:cNvPr id="3" name="Content Placeholder 2"/>
          <p:cNvSpPr>
            <a:spLocks noGrp="1"/>
          </p:cNvSpPr>
          <p:nvPr>
            <p:ph idx="1"/>
          </p:nvPr>
        </p:nvSpPr>
        <p:spPr/>
        <p:txBody>
          <a:bodyPr/>
          <a:lstStyle/>
          <a:p>
            <a:r>
              <a:rPr lang="en-US" dirty="0"/>
              <a:t>This section is a tour of the </a:t>
            </a:r>
            <a:r>
              <a:rPr lang="en-US" dirty="0">
                <a:solidFill>
                  <a:srgbClr val="FF0000"/>
                </a:solidFill>
              </a:rPr>
              <a:t>JavaScript language</a:t>
            </a:r>
            <a:r>
              <a:rPr lang="en-US" dirty="0"/>
              <a:t>, and also a tour of Part I of this </a:t>
            </a:r>
            <a:r>
              <a:rPr lang="en-US" dirty="0" smtClean="0"/>
              <a:t>book.</a:t>
            </a:r>
          </a:p>
          <a:p>
            <a:pPr lvl="1"/>
            <a:r>
              <a:rPr lang="en-US" dirty="0" smtClean="0"/>
              <a:t>After </a:t>
            </a:r>
            <a:r>
              <a:rPr lang="en-US" dirty="0"/>
              <a:t>this introductory chapter, we dive into JavaScript at the lowest level: </a:t>
            </a:r>
            <a:r>
              <a:rPr lang="en-US" dirty="0">
                <a:solidFill>
                  <a:srgbClr val="FF0000"/>
                </a:solidFill>
              </a:rPr>
              <a:t>Chapter</a:t>
            </a:r>
            <a:r>
              <a:rPr lang="en-US" dirty="0"/>
              <a:t> </a:t>
            </a:r>
            <a:r>
              <a:rPr lang="en-US" dirty="0">
                <a:solidFill>
                  <a:srgbClr val="FF0000"/>
                </a:solidFill>
              </a:rPr>
              <a:t>2</a:t>
            </a:r>
            <a:r>
              <a:rPr lang="en-US" dirty="0"/>
              <a:t>, Lexical Structure, explains things like JavaScript comments, semicolons, and the Unicode character </a:t>
            </a:r>
            <a:r>
              <a:rPr lang="en-US" dirty="0" smtClean="0"/>
              <a:t>set.</a:t>
            </a:r>
          </a:p>
          <a:p>
            <a:pPr lvl="1"/>
            <a:r>
              <a:rPr lang="en-US" dirty="0" smtClean="0">
                <a:solidFill>
                  <a:srgbClr val="FF0000"/>
                </a:solidFill>
              </a:rPr>
              <a:t>Chapter </a:t>
            </a:r>
            <a:r>
              <a:rPr lang="en-US" dirty="0">
                <a:solidFill>
                  <a:srgbClr val="FF0000"/>
                </a:solidFill>
              </a:rPr>
              <a:t>3</a:t>
            </a:r>
            <a:r>
              <a:rPr lang="en-US" dirty="0"/>
              <a:t>, Types, Values, and Variables, starts to get more interesting: it explains JavaScript variables and the values you can assign to those </a:t>
            </a:r>
            <a:r>
              <a:rPr lang="en-US" dirty="0" smtClean="0"/>
              <a:t>variables.</a:t>
            </a:r>
          </a:p>
          <a:p>
            <a:pPr lvl="1"/>
            <a:r>
              <a:rPr lang="en-US" dirty="0" smtClean="0"/>
              <a:t>Here’s </a:t>
            </a:r>
            <a:r>
              <a:rPr lang="en-US" dirty="0"/>
              <a:t>some sample code to illustrate the highlights of those two chapters</a:t>
            </a:r>
            <a:r>
              <a:rPr lang="en-US" dirty="0" smtClean="0"/>
              <a:t>: </a:t>
            </a:r>
            <a:r>
              <a:rPr lang="en-US" dirty="0" smtClean="0">
                <a:solidFill>
                  <a:srgbClr val="FF0000"/>
                </a:solidFill>
              </a:rPr>
              <a:t>Code 1-1</a:t>
            </a:r>
            <a:r>
              <a:rPr lang="en-US" dirty="0" smtClean="0"/>
              <a:t>.</a:t>
            </a:r>
          </a:p>
          <a:p>
            <a:pPr lvl="1"/>
            <a:r>
              <a:rPr lang="en-US" dirty="0"/>
              <a:t>Two other very important types that JavaScript programs can manipulate are </a:t>
            </a:r>
            <a:r>
              <a:rPr lang="en-US" dirty="0">
                <a:solidFill>
                  <a:srgbClr val="FF0000"/>
                </a:solidFill>
              </a:rPr>
              <a:t>objects</a:t>
            </a:r>
            <a:r>
              <a:rPr lang="en-US" dirty="0"/>
              <a:t> and </a:t>
            </a:r>
            <a:r>
              <a:rPr lang="en-US" dirty="0" smtClean="0">
                <a:solidFill>
                  <a:srgbClr val="FF0000"/>
                </a:solidFill>
              </a:rPr>
              <a:t>arrays</a:t>
            </a:r>
            <a:r>
              <a:rPr lang="en-US" dirty="0" smtClean="0"/>
              <a:t>.</a:t>
            </a:r>
          </a:p>
          <a:p>
            <a:pPr lvl="2"/>
            <a:r>
              <a:rPr lang="en-US" dirty="0" smtClean="0"/>
              <a:t>These </a:t>
            </a:r>
            <a:r>
              <a:rPr lang="en-US" dirty="0"/>
              <a:t>are the subject of </a:t>
            </a:r>
            <a:r>
              <a:rPr lang="en-US" dirty="0">
                <a:solidFill>
                  <a:srgbClr val="FF0000"/>
                </a:solidFill>
              </a:rPr>
              <a:t>Chapter 6</a:t>
            </a:r>
            <a:r>
              <a:rPr lang="en-US" dirty="0"/>
              <a:t>, Objects, and </a:t>
            </a:r>
            <a:r>
              <a:rPr lang="en-US" dirty="0">
                <a:solidFill>
                  <a:srgbClr val="FF0000"/>
                </a:solidFill>
              </a:rPr>
              <a:t>Chapter 7</a:t>
            </a:r>
            <a:r>
              <a:rPr lang="en-US" dirty="0"/>
              <a:t>, Arrays, but they are so important that you’ll see them many times before you reach those </a:t>
            </a:r>
            <a:r>
              <a:rPr lang="en-US" dirty="0" smtClean="0"/>
              <a:t>chapters: </a:t>
            </a:r>
            <a:r>
              <a:rPr lang="en-US" dirty="0">
                <a:solidFill>
                  <a:srgbClr val="FF0000"/>
                </a:solidFill>
              </a:rPr>
              <a:t>Code </a:t>
            </a:r>
            <a:r>
              <a:rPr lang="en-US" dirty="0" smtClean="0">
                <a:solidFill>
                  <a:srgbClr val="FF0000"/>
                </a:solidFill>
              </a:rPr>
              <a:t>1-2</a:t>
            </a:r>
            <a:r>
              <a:rPr lang="en-US" dirty="0" smtClean="0"/>
              <a:t>.</a:t>
            </a:r>
            <a:endParaRPr lang="en-US" dirty="0"/>
          </a:p>
          <a:p>
            <a:pPr lvl="1"/>
            <a:r>
              <a:rPr lang="en-US" dirty="0"/>
              <a:t>The syntax illustrated above for listing array elements within square braces or mapping object property names to property values inside curly braces is known as an </a:t>
            </a:r>
            <a:r>
              <a:rPr lang="en-US" dirty="0">
                <a:solidFill>
                  <a:srgbClr val="FF0000"/>
                </a:solidFill>
              </a:rPr>
              <a:t>initializer expression</a:t>
            </a:r>
            <a:r>
              <a:rPr lang="en-US" dirty="0"/>
              <a:t>, and it is just one of the topics of </a:t>
            </a:r>
            <a:r>
              <a:rPr lang="en-US" dirty="0">
                <a:solidFill>
                  <a:srgbClr val="FF0000"/>
                </a:solidFill>
              </a:rPr>
              <a:t>Chapter 4</a:t>
            </a:r>
            <a:r>
              <a:rPr lang="en-US" dirty="0"/>
              <a:t>, Expressions and </a:t>
            </a:r>
            <a:r>
              <a:rPr lang="en-US" dirty="0" smtClean="0"/>
              <a:t>Operators: </a:t>
            </a:r>
            <a:r>
              <a:rPr lang="en-US" dirty="0">
                <a:solidFill>
                  <a:srgbClr val="FF0000"/>
                </a:solidFill>
              </a:rPr>
              <a:t>Code </a:t>
            </a:r>
            <a:r>
              <a:rPr lang="en-US" dirty="0" smtClean="0">
                <a:solidFill>
                  <a:srgbClr val="FF0000"/>
                </a:solidFill>
              </a:rPr>
              <a:t>1-3</a:t>
            </a:r>
            <a:r>
              <a:rPr lang="en-US" dirty="0" smtClean="0"/>
              <a:t>.</a:t>
            </a:r>
          </a:p>
          <a:p>
            <a:pPr lvl="2"/>
            <a:r>
              <a:rPr lang="en-US" dirty="0" smtClean="0"/>
              <a:t>An </a:t>
            </a:r>
            <a:r>
              <a:rPr lang="en-US" dirty="0"/>
              <a:t>expression is a phrase of JavaScript that can be evaluated to produce a </a:t>
            </a:r>
            <a:r>
              <a:rPr lang="en-US" dirty="0" smtClean="0"/>
              <a:t>value.</a:t>
            </a:r>
          </a:p>
          <a:p>
            <a:pPr lvl="2"/>
            <a:r>
              <a:rPr lang="en-US" dirty="0" smtClean="0">
                <a:solidFill>
                  <a:srgbClr val="FF0000"/>
                </a:solidFill>
              </a:rPr>
              <a:t>Ex: </a:t>
            </a:r>
            <a:r>
              <a:rPr lang="en-US" dirty="0" smtClean="0"/>
              <a:t>The </a:t>
            </a:r>
            <a:r>
              <a:rPr lang="en-US" dirty="0"/>
              <a:t>use of </a:t>
            </a:r>
            <a:r>
              <a:rPr lang="en-US" dirty="0">
                <a:solidFill>
                  <a:srgbClr val="FF0000"/>
                </a:solidFill>
              </a:rPr>
              <a:t>. </a:t>
            </a:r>
            <a:r>
              <a:rPr lang="en-US" dirty="0">
                <a:solidFill>
                  <a:srgbClr val="0070C0"/>
                </a:solidFill>
              </a:rPr>
              <a:t>and</a:t>
            </a:r>
            <a:r>
              <a:rPr lang="en-US" dirty="0">
                <a:solidFill>
                  <a:srgbClr val="FF0000"/>
                </a:solidFill>
              </a:rPr>
              <a:t> </a:t>
            </a:r>
            <a:r>
              <a:rPr lang="en-US" dirty="0" smtClean="0">
                <a:solidFill>
                  <a:srgbClr val="FF0000"/>
                </a:solidFill>
              </a:rPr>
              <a:t>[ ] </a:t>
            </a:r>
            <a:r>
              <a:rPr lang="en-US" dirty="0"/>
              <a:t>to refer to the value of an object property or array element is an </a:t>
            </a:r>
            <a:r>
              <a:rPr lang="en-US" dirty="0" smtClean="0">
                <a:solidFill>
                  <a:srgbClr val="FF0000"/>
                </a:solidFill>
              </a:rPr>
              <a:t>expression</a:t>
            </a:r>
            <a:r>
              <a:rPr lang="en-US" dirty="0"/>
              <a:t>.</a:t>
            </a:r>
            <a:r>
              <a:rPr lang="en-US" dirty="0" smtClean="0"/>
              <a:t> </a:t>
            </a:r>
          </a:p>
          <a:p>
            <a:pPr lvl="2"/>
            <a:r>
              <a:rPr lang="en-US" dirty="0" smtClean="0"/>
              <a:t>You </a:t>
            </a:r>
            <a:r>
              <a:rPr lang="en-US" dirty="0"/>
              <a:t>may have noticed in the code above that when an expression stands alone on a line, the comment that follows it begins with an arrow (=&gt;) and the value of the expression. </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14</a:t>
            </a:fld>
            <a:endParaRPr lang="en-US" dirty="0"/>
          </a:p>
        </p:txBody>
      </p:sp>
    </p:spTree>
    <p:extLst>
      <p:ext uri="{BB962C8B-B14F-4D97-AF65-F5344CB8AC3E}">
        <p14:creationId xmlns:p14="http://schemas.microsoft.com/office/powerpoint/2010/main" val="6864749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Operator Associativity</a:t>
            </a:r>
          </a:p>
        </p:txBody>
      </p:sp>
      <p:sp>
        <p:nvSpPr>
          <p:cNvPr id="3" name="Content Placeholder 2"/>
          <p:cNvSpPr>
            <a:spLocks noGrp="1"/>
          </p:cNvSpPr>
          <p:nvPr>
            <p:ph idx="1"/>
          </p:nvPr>
        </p:nvSpPr>
        <p:spPr/>
        <p:txBody>
          <a:bodyPr/>
          <a:lstStyle/>
          <a:p>
            <a:r>
              <a:rPr lang="en-US" dirty="0" smtClean="0"/>
              <a:t>In </a:t>
            </a:r>
            <a:r>
              <a:rPr lang="en-US" dirty="0"/>
              <a:t>Table 4-1, the column labeled A specifies the associativity of the operator. A value of L specifies left-to-right associativity, and a value of R specifies right-to-left associativity. The associativity of an operator specifies the order in which operations of the same precedence are performed. Left-to-right associativity means that operations are performed from left to right. For example, the subtraction operator has left-to-right associativity, so:</a:t>
            </a:r>
          </a:p>
          <a:p>
            <a:endParaRPr lang="en-US" dirty="0"/>
          </a:p>
          <a:p>
            <a:r>
              <a:rPr lang="en-US" dirty="0"/>
              <a:t>(Page 65).</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140</a:t>
            </a:fld>
            <a:endParaRPr lang="en-US" dirty="0"/>
          </a:p>
        </p:txBody>
      </p:sp>
    </p:spTree>
    <p:extLst>
      <p:ext uri="{BB962C8B-B14F-4D97-AF65-F5344CB8AC3E}">
        <p14:creationId xmlns:p14="http://schemas.microsoft.com/office/powerpoint/2010/main" val="29743019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Order of Evaluation</a:t>
            </a:r>
          </a:p>
        </p:txBody>
      </p:sp>
      <p:sp>
        <p:nvSpPr>
          <p:cNvPr id="3" name="Content Placeholder 2"/>
          <p:cNvSpPr>
            <a:spLocks noGrp="1"/>
          </p:cNvSpPr>
          <p:nvPr>
            <p:ph idx="1"/>
          </p:nvPr>
        </p:nvSpPr>
        <p:spPr/>
        <p:txBody>
          <a:bodyPr/>
          <a:lstStyle/>
          <a:p>
            <a:r>
              <a:rPr lang="en-US" dirty="0" smtClean="0"/>
              <a:t>Operator </a:t>
            </a:r>
            <a:r>
              <a:rPr lang="en-US" dirty="0"/>
              <a:t>precedence and associativity specify the order in which operations are performed in a complex expression, but they do not specify the order in which the subexpressions are evaluated. JavaScript always evaluates expressions in strictly </a:t>
            </a:r>
            <a:r>
              <a:rPr lang="en-US" dirty="0" err="1"/>
              <a:t>leftto</a:t>
            </a:r>
            <a:r>
              <a:rPr lang="en-US" dirty="0"/>
              <a:t>-right order. In the expression w=</a:t>
            </a:r>
            <a:r>
              <a:rPr lang="en-US" dirty="0" err="1"/>
              <a:t>x+y</a:t>
            </a:r>
            <a:r>
              <a:rPr lang="en-US" dirty="0"/>
              <a:t>*z, for example, the subexpression w is evaluated first, followed by x, y, and z. Then the values of y and z are multiplied, added to the value of x, and assigned to the variable or property specified by expression w. Adding parentheses to the expressions can change the relative order of the multiplication, addition, and assignment, but not the left-to-right order of evaluation. Order of evaluation only makes a difference if any of the expressions being evaluated has side effects that affect the value of another expression. If expression x increments a variable that is used by expression z, then the fact that x is evaluated before z is important.</a:t>
            </a:r>
          </a:p>
          <a:p>
            <a:endParaRPr lang="en-US" dirty="0"/>
          </a:p>
          <a:p>
            <a:r>
              <a:rPr lang="en-US" dirty="0"/>
              <a:t>(Page 66).</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141</a:t>
            </a:fld>
            <a:endParaRPr lang="en-US" dirty="0"/>
          </a:p>
        </p:txBody>
      </p:sp>
    </p:spTree>
    <p:extLst>
      <p:ext uri="{BB962C8B-B14F-4D97-AF65-F5344CB8AC3E}">
        <p14:creationId xmlns:p14="http://schemas.microsoft.com/office/powerpoint/2010/main" val="6193260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Arithmetic Expressions</a:t>
            </a:r>
          </a:p>
        </p:txBody>
      </p:sp>
      <p:sp>
        <p:nvSpPr>
          <p:cNvPr id="3" name="Content Placeholder 2"/>
          <p:cNvSpPr>
            <a:spLocks noGrp="1"/>
          </p:cNvSpPr>
          <p:nvPr>
            <p:ph idx="1"/>
          </p:nvPr>
        </p:nvSpPr>
        <p:spPr/>
        <p:txBody>
          <a:bodyPr/>
          <a:lstStyle/>
          <a:p>
            <a:r>
              <a:rPr lang="en-US" dirty="0" smtClean="0"/>
              <a:t>This </a:t>
            </a:r>
            <a:r>
              <a:rPr lang="en-US" dirty="0"/>
              <a:t>section covers the operators that perform arithmetic or other numerical manipulations on their operands. The multiplication, division, and subtraction operators are straightforward and are covered first. The addition operator gets a subsection of its own because it can also perform string concatenation and has some unusual type conversion rules. The unary operators and the bitwise operators are also covered in subsections of their own. The basic arithmetic operators are * (multiplication), / (division), % (modulo: remainder after division), + (addition), and - (subtraction). As noted, we’ll discuss the + operator in a section of its own. The other basic four operators simply evaluate their operands, convert the values to numbers if necessary, and then compute the product, quotient, remainder, or difference between the values. Non-numeric operands that cannot convert to numbers convert to the NaN value. If either operand is (or converts to) NaN, the result of the operation is also NaN.</a:t>
            </a:r>
          </a:p>
          <a:p>
            <a:endParaRPr lang="en-US" dirty="0"/>
          </a:p>
          <a:p>
            <a:r>
              <a:rPr lang="en-US" dirty="0"/>
              <a:t>(Page 66).</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142</a:t>
            </a:fld>
            <a:endParaRPr lang="en-US" dirty="0"/>
          </a:p>
        </p:txBody>
      </p:sp>
    </p:spTree>
    <p:extLst>
      <p:ext uri="{BB962C8B-B14F-4D97-AF65-F5344CB8AC3E}">
        <p14:creationId xmlns:p14="http://schemas.microsoft.com/office/powerpoint/2010/main" val="5748078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 Operator</a:t>
            </a:r>
          </a:p>
        </p:txBody>
      </p:sp>
      <p:sp>
        <p:nvSpPr>
          <p:cNvPr id="3" name="Content Placeholder 2"/>
          <p:cNvSpPr>
            <a:spLocks noGrp="1"/>
          </p:cNvSpPr>
          <p:nvPr>
            <p:ph idx="1"/>
          </p:nvPr>
        </p:nvSpPr>
        <p:spPr/>
        <p:txBody>
          <a:bodyPr/>
          <a:lstStyle/>
          <a:p>
            <a:r>
              <a:rPr lang="en-US" dirty="0" smtClean="0"/>
              <a:t>The </a:t>
            </a:r>
            <a:r>
              <a:rPr lang="en-US" dirty="0"/>
              <a:t>binary + operator adds numeric operands or concatenates string operands:</a:t>
            </a:r>
          </a:p>
          <a:p>
            <a:endParaRPr lang="en-US" dirty="0"/>
          </a:p>
          <a:p>
            <a:r>
              <a:rPr lang="en-US" dirty="0"/>
              <a:t>(Page 67).</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143</a:t>
            </a:fld>
            <a:endParaRPr lang="en-US" dirty="0"/>
          </a:p>
        </p:txBody>
      </p:sp>
    </p:spTree>
    <p:extLst>
      <p:ext uri="{BB962C8B-B14F-4D97-AF65-F5344CB8AC3E}">
        <p14:creationId xmlns:p14="http://schemas.microsoft.com/office/powerpoint/2010/main" val="2171639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Unary Arithmetic Operators</a:t>
            </a:r>
          </a:p>
        </p:txBody>
      </p:sp>
      <p:sp>
        <p:nvSpPr>
          <p:cNvPr id="3" name="Content Placeholder 2"/>
          <p:cNvSpPr>
            <a:spLocks noGrp="1"/>
          </p:cNvSpPr>
          <p:nvPr>
            <p:ph idx="1"/>
          </p:nvPr>
        </p:nvSpPr>
        <p:spPr/>
        <p:txBody>
          <a:bodyPr/>
          <a:lstStyle/>
          <a:p>
            <a:r>
              <a:rPr lang="en-US" dirty="0" smtClean="0"/>
              <a:t>Unary </a:t>
            </a:r>
            <a:r>
              <a:rPr lang="en-US" dirty="0"/>
              <a:t>operators modify the value of a single operand to produce a new value. In JavaScript, the unary operators all have high precedence and are all right-associative. The arithmetic unary operators described in this section (+, -, ++, and --) all convert their single operand to a number, if necessary. Note that the punctuation characters + and - are used as both unary and binary operators. The unary arithmetic operators are the following:</a:t>
            </a:r>
          </a:p>
          <a:p>
            <a:endParaRPr lang="en-US" dirty="0"/>
          </a:p>
          <a:p>
            <a:r>
              <a:rPr lang="en-US" dirty="0"/>
              <a:t>(Page 68).</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144</a:t>
            </a:fld>
            <a:endParaRPr lang="en-US" dirty="0"/>
          </a:p>
        </p:txBody>
      </p:sp>
    </p:spTree>
    <p:extLst>
      <p:ext uri="{BB962C8B-B14F-4D97-AF65-F5344CB8AC3E}">
        <p14:creationId xmlns:p14="http://schemas.microsoft.com/office/powerpoint/2010/main" val="6229770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Bitwise Operators</a:t>
            </a:r>
          </a:p>
        </p:txBody>
      </p:sp>
      <p:sp>
        <p:nvSpPr>
          <p:cNvPr id="3" name="Content Placeholder 2"/>
          <p:cNvSpPr>
            <a:spLocks noGrp="1"/>
          </p:cNvSpPr>
          <p:nvPr>
            <p:ph idx="1"/>
          </p:nvPr>
        </p:nvSpPr>
        <p:spPr/>
        <p:txBody>
          <a:bodyPr/>
          <a:lstStyle/>
          <a:p>
            <a:r>
              <a:rPr lang="en-US" dirty="0" smtClean="0"/>
              <a:t>The </a:t>
            </a:r>
            <a:r>
              <a:rPr lang="en-US" dirty="0"/>
              <a:t>bitwise operators perform low-level manipulation of the bits in the binary representation of numbers. Although they do not perform traditional arithmetic operations, they are categorized as arithmetic operators here because they operate on numeric operands and return a numeric value. These operators are not commonly used in JavaScript programming, and if you are not familiar with the binary representation of decimal integers, you can probably skip this section. Four of these operators perform Boolean algebra on the individual bits of the operands, behaving as if each bit in each operand were a boolean value (1=true, 0=false). The other three bitwise operators are used to shift bits left and right. The bitwise operators expect integer operands and behave as if those values were represented as 32-bit integers rather than 64-bit floating-point values. These operators convert their operands to numbers, if necessary, and then coerce the numeric values to 32-bit integers by dropping any fractional part and any bits beyond the 32nd. The shift operators require a right-side operand between 0 and 31. After converting this operand to an unsigned 32-bit integer, they drop any bits beyond the 5th, which yields a number in the appropriate range. Surprisingly, NaN, Infinity, and -Infinity all convert to 0 when used as operands of these bitwise operators.</a:t>
            </a:r>
          </a:p>
          <a:p>
            <a:endParaRPr lang="en-US" dirty="0"/>
          </a:p>
          <a:p>
            <a:r>
              <a:rPr lang="en-US" dirty="0"/>
              <a:t>(Page 69).</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145</a:t>
            </a:fld>
            <a:endParaRPr lang="en-US" dirty="0"/>
          </a:p>
        </p:txBody>
      </p:sp>
    </p:spTree>
    <p:extLst>
      <p:ext uri="{BB962C8B-B14F-4D97-AF65-F5344CB8AC3E}">
        <p14:creationId xmlns:p14="http://schemas.microsoft.com/office/powerpoint/2010/main" val="7916333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Relational Expressions</a:t>
            </a:r>
          </a:p>
        </p:txBody>
      </p:sp>
      <p:sp>
        <p:nvSpPr>
          <p:cNvPr id="3" name="Content Placeholder 2"/>
          <p:cNvSpPr>
            <a:spLocks noGrp="1"/>
          </p:cNvSpPr>
          <p:nvPr>
            <p:ph idx="1"/>
          </p:nvPr>
        </p:nvSpPr>
        <p:spPr/>
        <p:txBody>
          <a:bodyPr/>
          <a:lstStyle/>
          <a:p>
            <a:r>
              <a:rPr lang="en-US" dirty="0" smtClean="0"/>
              <a:t>This </a:t>
            </a:r>
            <a:r>
              <a:rPr lang="en-US" dirty="0"/>
              <a:t>section describes JavaScript’s relational operators. These operators test for a relationship (such as “equals,” “less than,” or “property of”) between two values and return true or false depending on whether that relationship exists. Relational expressions always evaluate to a boolean value, and that value is often used to control the flow of program execution in if, while, and for statements (see Chapter 5). The subsections that follow document the equality and inequality operators, the comparison operators, and JavaScript’s other two relational operators, in and instanceof.</a:t>
            </a:r>
          </a:p>
          <a:p>
            <a:endParaRPr lang="en-US" dirty="0"/>
          </a:p>
          <a:p>
            <a:r>
              <a:rPr lang="en-US" dirty="0"/>
              <a:t>(Page 71).</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146</a:t>
            </a:fld>
            <a:endParaRPr lang="en-US" dirty="0"/>
          </a:p>
        </p:txBody>
      </p:sp>
    </p:spTree>
    <p:extLst>
      <p:ext uri="{BB962C8B-B14F-4D97-AF65-F5344CB8AC3E}">
        <p14:creationId xmlns:p14="http://schemas.microsoft.com/office/powerpoint/2010/main" val="24553051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147</a:t>
            </a:fld>
            <a:endParaRPr lang="en-US" dirty="0"/>
          </a:p>
        </p:txBody>
      </p:sp>
    </p:spTree>
    <p:extLst>
      <p:ext uri="{BB962C8B-B14F-4D97-AF65-F5344CB8AC3E}">
        <p14:creationId xmlns:p14="http://schemas.microsoft.com/office/powerpoint/2010/main" val="39603614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148</a:t>
            </a:fld>
            <a:endParaRPr lang="en-US" dirty="0"/>
          </a:p>
        </p:txBody>
      </p:sp>
    </p:spTree>
    <p:extLst>
      <p:ext uri="{BB962C8B-B14F-4D97-AF65-F5344CB8AC3E}">
        <p14:creationId xmlns:p14="http://schemas.microsoft.com/office/powerpoint/2010/main" val="9702170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149</a:t>
            </a:fld>
            <a:endParaRPr lang="en-US" dirty="0"/>
          </a:p>
        </p:txBody>
      </p:sp>
    </p:spTree>
    <p:extLst>
      <p:ext uri="{BB962C8B-B14F-4D97-AF65-F5344CB8AC3E}">
        <p14:creationId xmlns:p14="http://schemas.microsoft.com/office/powerpoint/2010/main" val="2390993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JavaScript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This </a:t>
            </a:r>
            <a:r>
              <a:rPr lang="en-US" dirty="0"/>
              <a:t>is a convention that you’ll see throughout this book. One of the most common ways to form expressions in JavaScript is to use operators like these:</a:t>
            </a:r>
          </a:p>
          <a:p>
            <a:pPr lvl="1"/>
            <a:r>
              <a:rPr lang="en-US" dirty="0"/>
              <a:t>If the </a:t>
            </a:r>
            <a:r>
              <a:rPr lang="en-US" dirty="0">
                <a:solidFill>
                  <a:srgbClr val="FF0000"/>
                </a:solidFill>
              </a:rPr>
              <a:t>phrases</a:t>
            </a:r>
            <a:r>
              <a:rPr lang="en-US" dirty="0"/>
              <a:t> of </a:t>
            </a:r>
            <a:r>
              <a:rPr lang="en-US" dirty="0">
                <a:solidFill>
                  <a:srgbClr val="0070C0"/>
                </a:solidFill>
              </a:rPr>
              <a:t>JavaScript</a:t>
            </a:r>
            <a:r>
              <a:rPr lang="en-US" dirty="0"/>
              <a:t> are </a:t>
            </a:r>
            <a:r>
              <a:rPr lang="en-US" dirty="0">
                <a:solidFill>
                  <a:srgbClr val="FF0000"/>
                </a:solidFill>
              </a:rPr>
              <a:t>expressions</a:t>
            </a:r>
            <a:r>
              <a:rPr lang="en-US" dirty="0"/>
              <a:t>, then the </a:t>
            </a:r>
            <a:r>
              <a:rPr lang="en-US" dirty="0">
                <a:solidFill>
                  <a:srgbClr val="FF0000"/>
                </a:solidFill>
              </a:rPr>
              <a:t>full sentences</a:t>
            </a:r>
            <a:r>
              <a:rPr lang="en-US" dirty="0"/>
              <a:t> are </a:t>
            </a:r>
            <a:r>
              <a:rPr lang="en-US" dirty="0">
                <a:solidFill>
                  <a:srgbClr val="FF0000"/>
                </a:solidFill>
              </a:rPr>
              <a:t>statements</a:t>
            </a:r>
            <a:r>
              <a:rPr lang="en-US" dirty="0"/>
              <a:t>, which are the topic of </a:t>
            </a:r>
            <a:r>
              <a:rPr lang="en-US" dirty="0">
                <a:solidFill>
                  <a:srgbClr val="FF0000"/>
                </a:solidFill>
              </a:rPr>
              <a:t>Chapter 5</a:t>
            </a:r>
            <a:r>
              <a:rPr lang="en-US" dirty="0"/>
              <a:t>, </a:t>
            </a:r>
            <a:r>
              <a:rPr lang="en-US" dirty="0" smtClean="0"/>
              <a:t>Statements: </a:t>
            </a:r>
            <a:r>
              <a:rPr lang="en-US" dirty="0" smtClean="0">
                <a:solidFill>
                  <a:srgbClr val="FF0000"/>
                </a:solidFill>
              </a:rPr>
              <a:t>Code 1-4</a:t>
            </a:r>
            <a:r>
              <a:rPr lang="en-US" dirty="0" smtClean="0"/>
              <a:t>.</a:t>
            </a:r>
          </a:p>
          <a:p>
            <a:pPr lvl="2"/>
            <a:r>
              <a:rPr lang="en-US" dirty="0" smtClean="0"/>
              <a:t>In </a:t>
            </a:r>
            <a:r>
              <a:rPr lang="en-US" dirty="0"/>
              <a:t>the code above, the lines that end with semicolons are statements. (In the code below, you’ll see multiline statements that do not end with semicolons</a:t>
            </a:r>
            <a:r>
              <a:rPr lang="en-US" dirty="0" smtClean="0"/>
              <a:t>.)</a:t>
            </a:r>
          </a:p>
          <a:p>
            <a:pPr lvl="2"/>
            <a:r>
              <a:rPr lang="en-US" dirty="0" smtClean="0"/>
              <a:t>There </a:t>
            </a:r>
            <a:r>
              <a:rPr lang="en-US" dirty="0"/>
              <a:t>is actually a lot of overlap between statements and </a:t>
            </a:r>
            <a:r>
              <a:rPr lang="en-US" dirty="0" smtClean="0"/>
              <a:t>expressions.</a:t>
            </a:r>
          </a:p>
          <a:p>
            <a:pPr lvl="2"/>
            <a:r>
              <a:rPr lang="en-US" dirty="0" smtClean="0"/>
              <a:t>Roughly</a:t>
            </a:r>
            <a:r>
              <a:rPr lang="en-US" dirty="0"/>
              <a:t>, an expression is something that computes a value but doesn’t do anything: it doesn’t alter the program state in any </a:t>
            </a:r>
            <a:r>
              <a:rPr lang="en-US" dirty="0" smtClean="0"/>
              <a:t>way.</a:t>
            </a:r>
          </a:p>
          <a:p>
            <a:pPr lvl="2"/>
            <a:r>
              <a:rPr lang="en-US" dirty="0" smtClean="0"/>
              <a:t>Statements</a:t>
            </a:r>
            <a:r>
              <a:rPr lang="en-US" dirty="0"/>
              <a:t>, on the other hand, don’t have a value (or don’t have a value that we care about), but they do </a:t>
            </a:r>
            <a:r>
              <a:rPr lang="en-US" dirty="0">
                <a:solidFill>
                  <a:srgbClr val="FF0000"/>
                </a:solidFill>
              </a:rPr>
              <a:t>alter the </a:t>
            </a:r>
            <a:r>
              <a:rPr lang="en-US" dirty="0" smtClean="0">
                <a:solidFill>
                  <a:srgbClr val="FF0000"/>
                </a:solidFill>
              </a:rPr>
              <a:t>state</a:t>
            </a:r>
            <a:r>
              <a:rPr lang="en-US" dirty="0" smtClean="0"/>
              <a:t>.</a:t>
            </a:r>
          </a:p>
          <a:p>
            <a:pPr lvl="2"/>
            <a:r>
              <a:rPr lang="en-US" dirty="0" smtClean="0"/>
              <a:t>You’ve </a:t>
            </a:r>
            <a:r>
              <a:rPr lang="en-US" dirty="0"/>
              <a:t>seen variable declarations and assignment statements </a:t>
            </a:r>
            <a:r>
              <a:rPr lang="en-US" dirty="0" smtClean="0"/>
              <a:t>above.</a:t>
            </a:r>
          </a:p>
          <a:p>
            <a:pPr lvl="2"/>
            <a:r>
              <a:rPr lang="en-US" dirty="0" smtClean="0"/>
              <a:t>The </a:t>
            </a:r>
            <a:r>
              <a:rPr lang="en-US" dirty="0"/>
              <a:t>other broad category of statement is control structures, such as conditionals and </a:t>
            </a:r>
            <a:r>
              <a:rPr lang="en-US" dirty="0" smtClean="0"/>
              <a:t>loops.</a:t>
            </a:r>
          </a:p>
          <a:p>
            <a:pPr lvl="2"/>
            <a:r>
              <a:rPr lang="en-US" dirty="0" smtClean="0"/>
              <a:t>Examples </a:t>
            </a:r>
            <a:r>
              <a:rPr lang="en-US" dirty="0"/>
              <a:t>are below, after we cover </a:t>
            </a:r>
            <a:r>
              <a:rPr lang="en-US" dirty="0" smtClean="0"/>
              <a:t>functions.</a:t>
            </a:r>
          </a:p>
          <a:p>
            <a:pPr lvl="1"/>
            <a:r>
              <a:rPr lang="en-US" dirty="0" smtClean="0"/>
              <a:t>A </a:t>
            </a:r>
            <a:r>
              <a:rPr lang="en-US" dirty="0"/>
              <a:t>function is a named and parametrized block of JavaScript code that you define once, and can then invoke over and over again</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15</a:t>
            </a:fld>
            <a:endParaRPr lang="en-US" dirty="0"/>
          </a:p>
        </p:txBody>
      </p:sp>
    </p:spTree>
    <p:extLst>
      <p:ext uri="{BB962C8B-B14F-4D97-AF65-F5344CB8AC3E}">
        <p14:creationId xmlns:p14="http://schemas.microsoft.com/office/powerpoint/2010/main" val="41419261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150</a:t>
            </a:fld>
            <a:endParaRPr lang="en-US" dirty="0"/>
          </a:p>
        </p:txBody>
      </p:sp>
    </p:spTree>
    <p:extLst>
      <p:ext uri="{BB962C8B-B14F-4D97-AF65-F5344CB8AC3E}">
        <p14:creationId xmlns:p14="http://schemas.microsoft.com/office/powerpoint/2010/main" val="25449463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151</a:t>
            </a:fld>
            <a:endParaRPr lang="en-US" dirty="0"/>
          </a:p>
        </p:txBody>
      </p:sp>
    </p:spTree>
    <p:extLst>
      <p:ext uri="{BB962C8B-B14F-4D97-AF65-F5344CB8AC3E}">
        <p14:creationId xmlns:p14="http://schemas.microsoft.com/office/powerpoint/2010/main" val="38510555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Statements</a:t>
            </a:r>
            <a:endParaRPr lang="en-US" dirty="0"/>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152</a:t>
            </a:fld>
            <a:endParaRPr lang="en-US" dirty="0"/>
          </a:p>
        </p:txBody>
      </p:sp>
      <p:sp>
        <p:nvSpPr>
          <p:cNvPr id="6" name="Text Placeholder 5"/>
          <p:cNvSpPr>
            <a:spLocks noGrp="1"/>
          </p:cNvSpPr>
          <p:nvPr>
            <p:ph type="body" sz="quarter" idx="16"/>
          </p:nvPr>
        </p:nvSpPr>
        <p:spPr/>
        <p:txBody>
          <a:bodyPr/>
          <a:lstStyle/>
          <a:p>
            <a:r>
              <a:rPr lang="en-US" dirty="0" smtClean="0"/>
              <a:t>5</a:t>
            </a:r>
            <a:endParaRPr lang="en-US" dirty="0"/>
          </a:p>
        </p:txBody>
      </p:sp>
      <p:pic>
        <p:nvPicPr>
          <p:cNvPr id="7" name="Picture 6"/>
          <p:cNvPicPr>
            <a:picLocks noChangeAspect="1"/>
          </p:cNvPicPr>
          <p:nvPr/>
        </p:nvPicPr>
        <p:blipFill>
          <a:blip r:embed="rId2"/>
          <a:stretch>
            <a:fillRect/>
          </a:stretch>
        </p:blipFill>
        <p:spPr>
          <a:xfrm>
            <a:off x="8915923" y="4001991"/>
            <a:ext cx="2942702" cy="2505755"/>
          </a:xfrm>
          <a:prstGeom prst="rect">
            <a:avLst/>
          </a:prstGeom>
          <a:ln>
            <a:solidFill>
              <a:schemeClr val="accent1"/>
            </a:solidFill>
          </a:ln>
        </p:spPr>
      </p:pic>
    </p:spTree>
    <p:extLst>
      <p:ext uri="{BB962C8B-B14F-4D97-AF65-F5344CB8AC3E}">
        <p14:creationId xmlns:p14="http://schemas.microsoft.com/office/powerpoint/2010/main" val="40214001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a:t>Chapter 4 described </a:t>
            </a:r>
            <a:r>
              <a:rPr lang="en-US" dirty="0">
                <a:solidFill>
                  <a:srgbClr val="FF0000"/>
                </a:solidFill>
              </a:rPr>
              <a:t>expressions</a:t>
            </a:r>
            <a:r>
              <a:rPr lang="en-US" dirty="0"/>
              <a:t> as </a:t>
            </a:r>
            <a:r>
              <a:rPr lang="en-US" dirty="0">
                <a:solidFill>
                  <a:srgbClr val="FF0000"/>
                </a:solidFill>
              </a:rPr>
              <a:t>JavaScript </a:t>
            </a:r>
            <a:r>
              <a:rPr lang="en-US" dirty="0" smtClean="0">
                <a:solidFill>
                  <a:srgbClr val="FF0000"/>
                </a:solidFill>
              </a:rPr>
              <a:t>phrases</a:t>
            </a:r>
            <a:r>
              <a:rPr lang="en-US" dirty="0" smtClean="0"/>
              <a:t>.</a:t>
            </a:r>
          </a:p>
          <a:p>
            <a:pPr lvl="1"/>
            <a:r>
              <a:rPr lang="en-US" dirty="0" smtClean="0"/>
              <a:t>By </a:t>
            </a:r>
            <a:r>
              <a:rPr lang="en-US" dirty="0"/>
              <a:t>that analogy, </a:t>
            </a:r>
            <a:r>
              <a:rPr lang="en-US" dirty="0">
                <a:solidFill>
                  <a:srgbClr val="FF0000"/>
                </a:solidFill>
              </a:rPr>
              <a:t>statements</a:t>
            </a:r>
            <a:r>
              <a:rPr lang="en-US" dirty="0"/>
              <a:t> are JavaScript </a:t>
            </a:r>
            <a:r>
              <a:rPr lang="en-US" dirty="0">
                <a:solidFill>
                  <a:srgbClr val="FF0000"/>
                </a:solidFill>
              </a:rPr>
              <a:t>sentences</a:t>
            </a:r>
            <a:r>
              <a:rPr lang="en-US" dirty="0"/>
              <a:t> or </a:t>
            </a:r>
            <a:r>
              <a:rPr lang="en-US" dirty="0" smtClean="0">
                <a:solidFill>
                  <a:srgbClr val="FF0000"/>
                </a:solidFill>
              </a:rPr>
              <a:t>commands</a:t>
            </a:r>
            <a:endParaRPr lang="en-US" dirty="0"/>
          </a:p>
          <a:p>
            <a:pPr lvl="1"/>
            <a:r>
              <a:rPr lang="en-US" dirty="0" smtClean="0"/>
              <a:t>Just </a:t>
            </a:r>
            <a:r>
              <a:rPr lang="en-US" dirty="0"/>
              <a:t>as </a:t>
            </a:r>
            <a:r>
              <a:rPr lang="en-US" dirty="0">
                <a:solidFill>
                  <a:srgbClr val="FF0000"/>
                </a:solidFill>
              </a:rPr>
              <a:t>English sentences</a:t>
            </a:r>
            <a:r>
              <a:rPr lang="en-US" dirty="0"/>
              <a:t> are terminated and separated from each other with </a:t>
            </a:r>
            <a:r>
              <a:rPr lang="en-US" dirty="0">
                <a:solidFill>
                  <a:srgbClr val="FF0000"/>
                </a:solidFill>
              </a:rPr>
              <a:t>periods</a:t>
            </a:r>
            <a:r>
              <a:rPr lang="en-US" dirty="0"/>
              <a:t>, JavaScript statements are terminated with </a:t>
            </a:r>
            <a:r>
              <a:rPr lang="en-US" dirty="0">
                <a:solidFill>
                  <a:srgbClr val="FF0000"/>
                </a:solidFill>
              </a:rPr>
              <a:t>semicolons</a:t>
            </a:r>
            <a:r>
              <a:rPr lang="en-US" dirty="0"/>
              <a:t> (§2.5</a:t>
            </a:r>
            <a:r>
              <a:rPr lang="en-US" dirty="0" smtClean="0"/>
              <a:t>).</a:t>
            </a:r>
          </a:p>
          <a:p>
            <a:pPr lvl="1"/>
            <a:r>
              <a:rPr lang="en-US" dirty="0" smtClean="0">
                <a:solidFill>
                  <a:srgbClr val="FF0000"/>
                </a:solidFill>
              </a:rPr>
              <a:t>Expressions</a:t>
            </a:r>
            <a:r>
              <a:rPr lang="en-US" dirty="0" smtClean="0"/>
              <a:t> </a:t>
            </a:r>
            <a:r>
              <a:rPr lang="en-US" dirty="0"/>
              <a:t>are </a:t>
            </a:r>
            <a:r>
              <a:rPr lang="en-US" dirty="0">
                <a:solidFill>
                  <a:srgbClr val="FF0000"/>
                </a:solidFill>
              </a:rPr>
              <a:t>evaluated</a:t>
            </a:r>
            <a:r>
              <a:rPr lang="en-US" dirty="0"/>
              <a:t> to </a:t>
            </a:r>
            <a:r>
              <a:rPr lang="en-US" dirty="0">
                <a:solidFill>
                  <a:srgbClr val="0070C0"/>
                </a:solidFill>
              </a:rPr>
              <a:t>produce</a:t>
            </a:r>
            <a:r>
              <a:rPr lang="en-US" dirty="0"/>
              <a:t> a </a:t>
            </a:r>
            <a:r>
              <a:rPr lang="en-US" dirty="0">
                <a:solidFill>
                  <a:srgbClr val="FF0000"/>
                </a:solidFill>
              </a:rPr>
              <a:t>value</a:t>
            </a:r>
            <a:r>
              <a:rPr lang="en-US" dirty="0"/>
              <a:t>, but </a:t>
            </a:r>
            <a:r>
              <a:rPr lang="en-US" dirty="0">
                <a:solidFill>
                  <a:srgbClr val="FF0000"/>
                </a:solidFill>
              </a:rPr>
              <a:t>statements</a:t>
            </a:r>
            <a:r>
              <a:rPr lang="en-US" dirty="0"/>
              <a:t> are </a:t>
            </a:r>
            <a:r>
              <a:rPr lang="en-US" dirty="0">
                <a:solidFill>
                  <a:srgbClr val="FF0000"/>
                </a:solidFill>
              </a:rPr>
              <a:t>executed</a:t>
            </a:r>
            <a:r>
              <a:rPr lang="en-US" dirty="0"/>
              <a:t> to </a:t>
            </a:r>
            <a:r>
              <a:rPr lang="en-US" dirty="0">
                <a:solidFill>
                  <a:srgbClr val="FF0000"/>
                </a:solidFill>
              </a:rPr>
              <a:t>make</a:t>
            </a:r>
            <a:r>
              <a:rPr lang="en-US" dirty="0"/>
              <a:t> </a:t>
            </a:r>
            <a:r>
              <a:rPr lang="en-US" dirty="0">
                <a:solidFill>
                  <a:srgbClr val="FF0000"/>
                </a:solidFill>
              </a:rPr>
              <a:t>something </a:t>
            </a:r>
            <a:r>
              <a:rPr lang="en-US" dirty="0" smtClean="0">
                <a:solidFill>
                  <a:srgbClr val="FF0000"/>
                </a:solidFill>
              </a:rPr>
              <a:t>happen</a:t>
            </a:r>
            <a:r>
              <a:rPr lang="en-US" dirty="0" smtClean="0"/>
              <a:t>.</a:t>
            </a:r>
          </a:p>
          <a:p>
            <a:pPr lvl="1"/>
            <a:r>
              <a:rPr lang="en-US" dirty="0" smtClean="0"/>
              <a:t>One </a:t>
            </a:r>
            <a:r>
              <a:rPr lang="en-US" dirty="0"/>
              <a:t>way to “make something happen” is to </a:t>
            </a:r>
            <a:r>
              <a:rPr lang="en-US" dirty="0">
                <a:solidFill>
                  <a:srgbClr val="FF0000"/>
                </a:solidFill>
              </a:rPr>
              <a:t>evaluate</a:t>
            </a:r>
            <a:r>
              <a:rPr lang="en-US" dirty="0"/>
              <a:t> an </a:t>
            </a:r>
            <a:r>
              <a:rPr lang="en-US" dirty="0">
                <a:solidFill>
                  <a:srgbClr val="FF0000"/>
                </a:solidFill>
              </a:rPr>
              <a:t>expression</a:t>
            </a:r>
            <a:r>
              <a:rPr lang="en-US" dirty="0"/>
              <a:t> that has </a:t>
            </a:r>
            <a:r>
              <a:rPr lang="en-US" dirty="0">
                <a:solidFill>
                  <a:srgbClr val="FF0000"/>
                </a:solidFill>
              </a:rPr>
              <a:t>side </a:t>
            </a:r>
            <a:r>
              <a:rPr lang="en-US" dirty="0" smtClean="0">
                <a:solidFill>
                  <a:srgbClr val="FF0000"/>
                </a:solidFill>
              </a:rPr>
              <a:t>effects</a:t>
            </a:r>
            <a:r>
              <a:rPr lang="en-US" dirty="0" smtClean="0"/>
              <a:t>.</a:t>
            </a:r>
          </a:p>
          <a:p>
            <a:pPr lvl="2"/>
            <a:r>
              <a:rPr lang="en-US" dirty="0" smtClean="0"/>
              <a:t>Expressions </a:t>
            </a:r>
            <a:r>
              <a:rPr lang="en-US" dirty="0"/>
              <a:t>with side effects, such as assignments and function invocations, can stand alone as statements, and when used this way they are known as </a:t>
            </a:r>
            <a:r>
              <a:rPr lang="en-US" dirty="0">
                <a:solidFill>
                  <a:srgbClr val="FF0000"/>
                </a:solidFill>
              </a:rPr>
              <a:t>expression </a:t>
            </a:r>
            <a:r>
              <a:rPr lang="en-US" dirty="0" smtClean="0">
                <a:solidFill>
                  <a:srgbClr val="FF0000"/>
                </a:solidFill>
              </a:rPr>
              <a:t>statements</a:t>
            </a:r>
            <a:r>
              <a:rPr lang="en-US" dirty="0" smtClean="0"/>
              <a:t>.</a:t>
            </a:r>
          </a:p>
          <a:p>
            <a:pPr lvl="2"/>
            <a:r>
              <a:rPr lang="en-US" dirty="0" smtClean="0"/>
              <a:t>A </a:t>
            </a:r>
            <a:r>
              <a:rPr lang="en-US" dirty="0"/>
              <a:t>similar category of statements are the </a:t>
            </a:r>
            <a:r>
              <a:rPr lang="en-US" dirty="0">
                <a:solidFill>
                  <a:srgbClr val="FF0000"/>
                </a:solidFill>
              </a:rPr>
              <a:t>declaration statements</a:t>
            </a:r>
            <a:r>
              <a:rPr lang="en-US" dirty="0"/>
              <a:t> that declare new variables and define new </a:t>
            </a:r>
            <a:r>
              <a:rPr lang="en-US" dirty="0" smtClean="0"/>
              <a:t>functions.</a:t>
            </a:r>
          </a:p>
          <a:p>
            <a:pPr lvl="1"/>
            <a:r>
              <a:rPr lang="en-US" dirty="0" smtClean="0"/>
              <a:t>JavaScript </a:t>
            </a:r>
            <a:r>
              <a:rPr lang="en-US" dirty="0"/>
              <a:t>programs are nothing more than a sequence of statements to </a:t>
            </a:r>
            <a:r>
              <a:rPr lang="en-US" dirty="0" smtClean="0"/>
              <a:t>execute.</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153</a:t>
            </a:fld>
            <a:endParaRPr lang="en-US" dirty="0"/>
          </a:p>
        </p:txBody>
      </p:sp>
    </p:spTree>
    <p:extLst>
      <p:ext uri="{BB962C8B-B14F-4D97-AF65-F5344CB8AC3E}">
        <p14:creationId xmlns:p14="http://schemas.microsoft.com/office/powerpoint/2010/main" val="9716836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 Execution Order</a:t>
            </a:r>
            <a:endParaRPr lang="en-US" dirty="0"/>
          </a:p>
        </p:txBody>
      </p:sp>
      <p:sp>
        <p:nvSpPr>
          <p:cNvPr id="3" name="Content Placeholder 2"/>
          <p:cNvSpPr>
            <a:spLocks noGrp="1"/>
          </p:cNvSpPr>
          <p:nvPr>
            <p:ph idx="1"/>
          </p:nvPr>
        </p:nvSpPr>
        <p:spPr/>
        <p:txBody>
          <a:bodyPr/>
          <a:lstStyle/>
          <a:p>
            <a:r>
              <a:rPr lang="en-US" dirty="0" smtClean="0"/>
              <a:t>By </a:t>
            </a:r>
            <a:r>
              <a:rPr lang="en-US" dirty="0"/>
              <a:t>default, the JavaScript interpreter executes these statements one after another in the order they are written. </a:t>
            </a:r>
            <a:endParaRPr lang="en-US" dirty="0" smtClean="0"/>
          </a:p>
          <a:p>
            <a:pPr lvl="1"/>
            <a:r>
              <a:rPr lang="en-US" dirty="0" smtClean="0"/>
              <a:t>Another </a:t>
            </a:r>
            <a:r>
              <a:rPr lang="en-US" dirty="0"/>
              <a:t>way to “</a:t>
            </a:r>
            <a:r>
              <a:rPr lang="en-US" dirty="0">
                <a:solidFill>
                  <a:srgbClr val="FF0000"/>
                </a:solidFill>
              </a:rPr>
              <a:t>make something happen</a:t>
            </a:r>
            <a:r>
              <a:rPr lang="en-US" dirty="0"/>
              <a:t>” is to </a:t>
            </a:r>
            <a:r>
              <a:rPr lang="en-US" dirty="0">
                <a:solidFill>
                  <a:srgbClr val="FF0000"/>
                </a:solidFill>
              </a:rPr>
              <a:t>alter</a:t>
            </a:r>
            <a:r>
              <a:rPr lang="en-US" dirty="0"/>
              <a:t> this default order of execution, and JavaScript has a number of statements or control structures that do just this</a:t>
            </a:r>
            <a:r>
              <a:rPr lang="en-US" dirty="0" smtClean="0"/>
              <a:t>:</a:t>
            </a:r>
            <a:endParaRPr lang="en-US" dirty="0"/>
          </a:p>
          <a:p>
            <a:pPr lvl="2"/>
            <a:r>
              <a:rPr lang="en-US" dirty="0" smtClean="0">
                <a:solidFill>
                  <a:srgbClr val="FF0000"/>
                </a:solidFill>
              </a:rPr>
              <a:t>Conditionals</a:t>
            </a:r>
            <a:r>
              <a:rPr lang="en-US" dirty="0" smtClean="0"/>
              <a:t> </a:t>
            </a:r>
            <a:r>
              <a:rPr lang="en-US" dirty="0"/>
              <a:t>are statements like if and switch that make the JavaScript interpreter execute or skip other statements depending on the value of an </a:t>
            </a:r>
            <a:r>
              <a:rPr lang="en-US" dirty="0" smtClean="0"/>
              <a:t>expression.</a:t>
            </a:r>
          </a:p>
          <a:p>
            <a:pPr lvl="2"/>
            <a:r>
              <a:rPr lang="en-US" dirty="0" smtClean="0">
                <a:solidFill>
                  <a:srgbClr val="FF0000"/>
                </a:solidFill>
              </a:rPr>
              <a:t>Loops</a:t>
            </a:r>
            <a:r>
              <a:rPr lang="en-US" dirty="0" smtClean="0"/>
              <a:t> </a:t>
            </a:r>
            <a:r>
              <a:rPr lang="en-US" dirty="0"/>
              <a:t>are statements like while and for that execute other statements </a:t>
            </a:r>
            <a:r>
              <a:rPr lang="en-US" dirty="0" smtClean="0"/>
              <a:t>repetitively.</a:t>
            </a:r>
          </a:p>
          <a:p>
            <a:pPr lvl="2"/>
            <a:r>
              <a:rPr lang="en-US" dirty="0" smtClean="0">
                <a:solidFill>
                  <a:srgbClr val="FF0000"/>
                </a:solidFill>
              </a:rPr>
              <a:t>Jumps</a:t>
            </a:r>
            <a:r>
              <a:rPr lang="en-US" dirty="0" smtClean="0"/>
              <a:t> </a:t>
            </a:r>
            <a:r>
              <a:rPr lang="en-US" dirty="0"/>
              <a:t>are statements like break, return, and throw that cause the interpreter to jump to another part of the </a:t>
            </a:r>
            <a:r>
              <a:rPr lang="en-US" dirty="0" smtClean="0"/>
              <a:t>program.</a:t>
            </a:r>
          </a:p>
          <a:p>
            <a:pPr lvl="1"/>
            <a:r>
              <a:rPr lang="en-US" dirty="0" smtClean="0"/>
              <a:t>The </a:t>
            </a:r>
            <a:r>
              <a:rPr lang="en-US" dirty="0"/>
              <a:t>sections that follow describe the various statements in JavaScript and explain their </a:t>
            </a:r>
            <a:r>
              <a:rPr lang="en-US" dirty="0" smtClean="0"/>
              <a:t>syntax.</a:t>
            </a:r>
          </a:p>
          <a:p>
            <a:pPr lvl="1"/>
            <a:r>
              <a:rPr lang="en-US" dirty="0" smtClean="0">
                <a:solidFill>
                  <a:srgbClr val="FF0000"/>
                </a:solidFill>
              </a:rPr>
              <a:t>Table </a:t>
            </a:r>
            <a:r>
              <a:rPr lang="en-US" dirty="0">
                <a:solidFill>
                  <a:srgbClr val="FF0000"/>
                </a:solidFill>
              </a:rPr>
              <a:t>5-1</a:t>
            </a:r>
            <a:r>
              <a:rPr lang="en-US" dirty="0"/>
              <a:t>, at the end of the chapter, summarizes the </a:t>
            </a:r>
            <a:r>
              <a:rPr lang="en-US" dirty="0" smtClean="0"/>
              <a:t>syntax.</a:t>
            </a:r>
          </a:p>
          <a:p>
            <a:pPr lvl="1"/>
            <a:r>
              <a:rPr lang="en-US" dirty="0" smtClean="0"/>
              <a:t>A </a:t>
            </a:r>
            <a:r>
              <a:rPr lang="en-US" dirty="0">
                <a:solidFill>
                  <a:srgbClr val="FF0000"/>
                </a:solidFill>
              </a:rPr>
              <a:t>JavaScript</a:t>
            </a:r>
            <a:r>
              <a:rPr lang="en-US" dirty="0"/>
              <a:t> </a:t>
            </a:r>
            <a:r>
              <a:rPr lang="en-US" dirty="0">
                <a:solidFill>
                  <a:srgbClr val="FF0000"/>
                </a:solidFill>
              </a:rPr>
              <a:t>program</a:t>
            </a:r>
            <a:r>
              <a:rPr lang="en-US" dirty="0"/>
              <a:t> is simply a </a:t>
            </a:r>
            <a:r>
              <a:rPr lang="en-US" dirty="0">
                <a:solidFill>
                  <a:srgbClr val="FF0000"/>
                </a:solidFill>
              </a:rPr>
              <a:t>sequence of statements</a:t>
            </a:r>
            <a:r>
              <a:rPr lang="en-US" dirty="0"/>
              <a:t>, </a:t>
            </a:r>
            <a:r>
              <a:rPr lang="en-US" dirty="0">
                <a:solidFill>
                  <a:srgbClr val="0070C0"/>
                </a:solidFill>
              </a:rPr>
              <a:t>separated</a:t>
            </a:r>
            <a:r>
              <a:rPr lang="en-US" dirty="0"/>
              <a:t> from one another with </a:t>
            </a:r>
            <a:r>
              <a:rPr lang="en-US" dirty="0">
                <a:solidFill>
                  <a:srgbClr val="FF0000"/>
                </a:solidFill>
              </a:rPr>
              <a:t>semicolons</a:t>
            </a:r>
            <a:r>
              <a:rPr lang="en-US" dirty="0"/>
              <a:t>, so once you are familiar with the statements of JavaScript, you can begin writing JavaScript programs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154</a:t>
            </a:fld>
            <a:endParaRPr lang="en-US" dirty="0"/>
          </a:p>
        </p:txBody>
      </p:sp>
    </p:spTree>
    <p:extLst>
      <p:ext uri="{BB962C8B-B14F-4D97-AF65-F5344CB8AC3E}">
        <p14:creationId xmlns:p14="http://schemas.microsoft.com/office/powerpoint/2010/main" val="19542872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Expression Statements</a:t>
            </a:r>
          </a:p>
        </p:txBody>
      </p:sp>
      <p:sp>
        <p:nvSpPr>
          <p:cNvPr id="3" name="Content Placeholder 2"/>
          <p:cNvSpPr>
            <a:spLocks noGrp="1"/>
          </p:cNvSpPr>
          <p:nvPr>
            <p:ph idx="1"/>
          </p:nvPr>
        </p:nvSpPr>
        <p:spPr/>
        <p:txBody>
          <a:bodyPr/>
          <a:lstStyle/>
          <a:p>
            <a:r>
              <a:rPr lang="en-US" dirty="0" smtClean="0"/>
              <a:t>The </a:t>
            </a:r>
            <a:r>
              <a:rPr lang="en-US" dirty="0"/>
              <a:t>simplest kinds of </a:t>
            </a:r>
            <a:r>
              <a:rPr lang="en-US" dirty="0">
                <a:solidFill>
                  <a:srgbClr val="FF0000"/>
                </a:solidFill>
              </a:rPr>
              <a:t>statements</a:t>
            </a:r>
            <a:r>
              <a:rPr lang="en-US" dirty="0"/>
              <a:t> in JavaScript are expressions that have </a:t>
            </a:r>
            <a:r>
              <a:rPr lang="en-US" dirty="0">
                <a:solidFill>
                  <a:srgbClr val="FF0000"/>
                </a:solidFill>
              </a:rPr>
              <a:t>side effects</a:t>
            </a:r>
            <a:r>
              <a:rPr lang="en-US" dirty="0"/>
              <a:t>. (But see §5.7.3 for an important expression statement without side effects</a:t>
            </a:r>
            <a:r>
              <a:rPr lang="en-US" dirty="0" smtClean="0"/>
              <a:t>.)</a:t>
            </a:r>
          </a:p>
          <a:p>
            <a:pPr lvl="1"/>
            <a:r>
              <a:rPr lang="en-US" dirty="0" smtClean="0"/>
              <a:t>This </a:t>
            </a:r>
            <a:r>
              <a:rPr lang="en-US" dirty="0"/>
              <a:t>sort of statement was shown in Chapter </a:t>
            </a:r>
            <a:r>
              <a:rPr lang="en-US" dirty="0" smtClean="0"/>
              <a:t>4.</a:t>
            </a:r>
          </a:p>
          <a:p>
            <a:pPr lvl="1"/>
            <a:r>
              <a:rPr lang="en-US" dirty="0" smtClean="0"/>
              <a:t>Assignment </a:t>
            </a:r>
            <a:r>
              <a:rPr lang="en-US" dirty="0"/>
              <a:t>statements are one major category of expression </a:t>
            </a:r>
            <a:r>
              <a:rPr lang="en-US" dirty="0" smtClean="0"/>
              <a:t>statements.</a:t>
            </a:r>
          </a:p>
          <a:p>
            <a:pPr lvl="1"/>
            <a:r>
              <a:rPr lang="en-US" dirty="0" smtClean="0"/>
              <a:t>For </a:t>
            </a:r>
            <a:r>
              <a:rPr lang="en-US" dirty="0"/>
              <a:t>example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155</a:t>
            </a:fld>
            <a:endParaRPr lang="en-US" dirty="0"/>
          </a:p>
        </p:txBody>
      </p:sp>
    </p:spTree>
    <p:extLst>
      <p:ext uri="{BB962C8B-B14F-4D97-AF65-F5344CB8AC3E}">
        <p14:creationId xmlns:p14="http://schemas.microsoft.com/office/powerpoint/2010/main" val="9431915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Compound and Empty Statements</a:t>
            </a:r>
          </a:p>
        </p:txBody>
      </p:sp>
      <p:sp>
        <p:nvSpPr>
          <p:cNvPr id="3" name="Content Placeholder 2"/>
          <p:cNvSpPr>
            <a:spLocks noGrp="1"/>
          </p:cNvSpPr>
          <p:nvPr>
            <p:ph idx="1"/>
          </p:nvPr>
        </p:nvSpPr>
        <p:spPr/>
        <p:txBody>
          <a:bodyPr/>
          <a:lstStyle/>
          <a:p>
            <a:r>
              <a:rPr lang="en-US" dirty="0" smtClean="0"/>
              <a:t>Just </a:t>
            </a:r>
            <a:r>
              <a:rPr lang="en-US" dirty="0"/>
              <a:t>as the comma operator (§4.13.5) combines multiple expressions into a single expression, a statement block combines multiple statements into a single compound </a:t>
            </a:r>
            <a:r>
              <a:rPr lang="en-US" dirty="0" smtClean="0"/>
              <a:t>statement.</a:t>
            </a:r>
          </a:p>
          <a:p>
            <a:pPr lvl="1"/>
            <a:r>
              <a:rPr lang="en-US" dirty="0" smtClean="0"/>
              <a:t>A </a:t>
            </a:r>
            <a:r>
              <a:rPr lang="en-US" dirty="0"/>
              <a:t>statement block is simply a sequence of statements enclosed within curly braces. Thus, the following lines act as a single statement and can be used anywhere that JavaScript expects a single statement:</a:t>
            </a:r>
          </a:p>
          <a:p>
            <a:endParaRPr lang="en-US" dirty="0"/>
          </a:p>
          <a:p>
            <a:r>
              <a:rPr lang="en-US" dirty="0"/>
              <a:t>(Page 88).</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156</a:t>
            </a:fld>
            <a:endParaRPr lang="en-US" dirty="0"/>
          </a:p>
        </p:txBody>
      </p:sp>
    </p:spTree>
    <p:extLst>
      <p:ext uri="{BB962C8B-B14F-4D97-AF65-F5344CB8AC3E}">
        <p14:creationId xmlns:p14="http://schemas.microsoft.com/office/powerpoint/2010/main" val="57943271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Declaration Statements</a:t>
            </a:r>
          </a:p>
        </p:txBody>
      </p:sp>
      <p:sp>
        <p:nvSpPr>
          <p:cNvPr id="3" name="Content Placeholder 2"/>
          <p:cNvSpPr>
            <a:spLocks noGrp="1"/>
          </p:cNvSpPr>
          <p:nvPr>
            <p:ph idx="1"/>
          </p:nvPr>
        </p:nvSpPr>
        <p:spPr/>
        <p:txBody>
          <a:bodyPr/>
          <a:lstStyle/>
          <a:p>
            <a:r>
              <a:rPr lang="en-US" dirty="0" smtClean="0"/>
              <a:t>The </a:t>
            </a:r>
            <a:r>
              <a:rPr lang="en-US" dirty="0"/>
              <a:t>var and function are declaration statements—they declare or define variables and functions. These statements define identifiers (variable and function names) that can be used elsewhere in your program and assign values to those identifiers. Declaration statements don’t do much themselves, but by creating variables and functions they, in an important sense, define the meaning of the other statements in your program.</a:t>
            </a:r>
          </a:p>
          <a:p>
            <a:endParaRPr lang="en-US" dirty="0"/>
          </a:p>
          <a:p>
            <a:r>
              <a:rPr lang="en-US" dirty="0"/>
              <a:t>(Page 89).</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157</a:t>
            </a:fld>
            <a:endParaRPr lang="en-US" dirty="0"/>
          </a:p>
        </p:txBody>
      </p:sp>
    </p:spTree>
    <p:extLst>
      <p:ext uri="{BB962C8B-B14F-4D97-AF65-F5344CB8AC3E}">
        <p14:creationId xmlns:p14="http://schemas.microsoft.com/office/powerpoint/2010/main" val="4262445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a:t>
            </a:r>
          </a:p>
        </p:txBody>
      </p:sp>
      <p:sp>
        <p:nvSpPr>
          <p:cNvPr id="3" name="Content Placeholder 2"/>
          <p:cNvSpPr>
            <a:spLocks noGrp="1"/>
          </p:cNvSpPr>
          <p:nvPr>
            <p:ph idx="1"/>
          </p:nvPr>
        </p:nvSpPr>
        <p:spPr/>
        <p:txBody>
          <a:bodyPr/>
          <a:lstStyle/>
          <a:p>
            <a:r>
              <a:rPr lang="en-US" dirty="0" smtClean="0"/>
              <a:t>The </a:t>
            </a:r>
            <a:r>
              <a:rPr lang="en-US" dirty="0"/>
              <a:t>var statement declares a variable or variables. Here’s the syntax:</a:t>
            </a:r>
          </a:p>
          <a:p>
            <a:endParaRPr lang="en-US" dirty="0"/>
          </a:p>
          <a:p>
            <a:r>
              <a:rPr lang="en-US" dirty="0"/>
              <a:t>(Page 90).</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158</a:t>
            </a:fld>
            <a:endParaRPr lang="en-US" dirty="0"/>
          </a:p>
        </p:txBody>
      </p:sp>
    </p:spTree>
    <p:extLst>
      <p:ext uri="{BB962C8B-B14F-4D97-AF65-F5344CB8AC3E}">
        <p14:creationId xmlns:p14="http://schemas.microsoft.com/office/powerpoint/2010/main" val="7502358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a:t>
            </a:r>
          </a:p>
        </p:txBody>
      </p:sp>
      <p:sp>
        <p:nvSpPr>
          <p:cNvPr id="3" name="Content Placeholder 2"/>
          <p:cNvSpPr>
            <a:spLocks noGrp="1"/>
          </p:cNvSpPr>
          <p:nvPr>
            <p:ph idx="1"/>
          </p:nvPr>
        </p:nvSpPr>
        <p:spPr/>
        <p:txBody>
          <a:bodyPr/>
          <a:lstStyle/>
          <a:p>
            <a:r>
              <a:rPr lang="en-US" dirty="0" smtClean="0"/>
              <a:t>The </a:t>
            </a:r>
            <a:r>
              <a:rPr lang="en-US" dirty="0"/>
              <a:t>function keyword is used to define functions. We saw it in function definition expressions in §4.3. It can also be used in statement form. Consider the following two functions:</a:t>
            </a:r>
          </a:p>
          <a:p>
            <a:endParaRPr lang="en-US" dirty="0"/>
          </a:p>
          <a:p>
            <a:r>
              <a:rPr lang="en-US" dirty="0"/>
              <a:t>(Page 91).</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159</a:t>
            </a:fld>
            <a:endParaRPr lang="en-US" dirty="0"/>
          </a:p>
        </p:txBody>
      </p:sp>
    </p:spTree>
    <p:extLst>
      <p:ext uri="{BB962C8B-B14F-4D97-AF65-F5344CB8AC3E}">
        <p14:creationId xmlns:p14="http://schemas.microsoft.com/office/powerpoint/2010/main" val="2156287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JavaScript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Functions </a:t>
            </a:r>
            <a:r>
              <a:rPr lang="en-US" dirty="0"/>
              <a:t>aren’t covered formally until </a:t>
            </a:r>
            <a:r>
              <a:rPr lang="en-US" dirty="0">
                <a:solidFill>
                  <a:srgbClr val="FF0000"/>
                </a:solidFill>
              </a:rPr>
              <a:t>Chapter 8</a:t>
            </a:r>
            <a:r>
              <a:rPr lang="en-US" dirty="0"/>
              <a:t>, Functions, but like objects and arrays, you’ll see them many times before you get to that </a:t>
            </a:r>
            <a:r>
              <a:rPr lang="en-US" dirty="0" smtClean="0"/>
              <a:t>chapter.</a:t>
            </a:r>
          </a:p>
          <a:p>
            <a:pPr lvl="2"/>
            <a:r>
              <a:rPr lang="en-US" dirty="0" smtClean="0"/>
              <a:t>Here </a:t>
            </a:r>
            <a:r>
              <a:rPr lang="en-US" dirty="0"/>
              <a:t>are some simple examples</a:t>
            </a:r>
            <a:r>
              <a:rPr lang="en-US" dirty="0" smtClean="0"/>
              <a:t>: </a:t>
            </a:r>
            <a:r>
              <a:rPr lang="en-US" dirty="0" smtClean="0">
                <a:solidFill>
                  <a:srgbClr val="FF0000"/>
                </a:solidFill>
              </a:rPr>
              <a:t>Code 1-4</a:t>
            </a:r>
            <a:r>
              <a:rPr lang="en-US" dirty="0" smtClean="0"/>
              <a:t>.</a:t>
            </a:r>
          </a:p>
          <a:p>
            <a:pPr lvl="2"/>
            <a:r>
              <a:rPr lang="en-US" dirty="0"/>
              <a:t>When we </a:t>
            </a:r>
            <a:r>
              <a:rPr lang="en-US" dirty="0">
                <a:solidFill>
                  <a:srgbClr val="0070C0"/>
                </a:solidFill>
              </a:rPr>
              <a:t>combine</a:t>
            </a:r>
            <a:r>
              <a:rPr lang="en-US" dirty="0"/>
              <a:t> </a:t>
            </a:r>
            <a:r>
              <a:rPr lang="en-US" dirty="0">
                <a:solidFill>
                  <a:srgbClr val="FF0000"/>
                </a:solidFill>
              </a:rPr>
              <a:t>functions</a:t>
            </a:r>
            <a:r>
              <a:rPr lang="en-US" dirty="0"/>
              <a:t> with </a:t>
            </a:r>
            <a:r>
              <a:rPr lang="en-US" dirty="0">
                <a:solidFill>
                  <a:srgbClr val="FF0000"/>
                </a:solidFill>
              </a:rPr>
              <a:t>objects</a:t>
            </a:r>
            <a:r>
              <a:rPr lang="en-US" dirty="0"/>
              <a:t>, we get </a:t>
            </a:r>
            <a:r>
              <a:rPr lang="en-US" dirty="0">
                <a:solidFill>
                  <a:srgbClr val="FF0000"/>
                </a:solidFill>
              </a:rPr>
              <a:t>methods</a:t>
            </a:r>
            <a:r>
              <a:rPr lang="en-US" dirty="0" smtClean="0"/>
              <a:t>: </a:t>
            </a:r>
            <a:r>
              <a:rPr lang="en-US" dirty="0" smtClean="0">
                <a:solidFill>
                  <a:srgbClr val="FF0000"/>
                </a:solidFill>
              </a:rPr>
              <a:t>Code 1-5</a:t>
            </a:r>
            <a:r>
              <a:rPr lang="en-US" dirty="0" smtClean="0"/>
              <a:t>.</a:t>
            </a:r>
            <a:endParaRPr lang="en-US" dirty="0"/>
          </a:p>
          <a:p>
            <a:pPr lvl="2"/>
            <a:r>
              <a:rPr lang="en-US" dirty="0"/>
              <a:t>Now, as promised, here are some functions whose bodies demonstrate common JavaScript control structure statements</a:t>
            </a:r>
            <a:r>
              <a:rPr lang="en-US" dirty="0" smtClean="0"/>
              <a:t>: </a:t>
            </a:r>
            <a:r>
              <a:rPr lang="en-US" dirty="0">
                <a:solidFill>
                  <a:srgbClr val="FF0000"/>
                </a:solidFill>
              </a:rPr>
              <a:t>Code </a:t>
            </a:r>
            <a:r>
              <a:rPr lang="en-US" dirty="0" smtClean="0">
                <a:solidFill>
                  <a:srgbClr val="FF0000"/>
                </a:solidFill>
              </a:rPr>
              <a:t>1-6</a:t>
            </a:r>
            <a:r>
              <a:rPr lang="en-US" dirty="0" smtClean="0"/>
              <a:t>.</a:t>
            </a:r>
            <a:endParaRPr lang="en-US" dirty="0"/>
          </a:p>
          <a:p>
            <a:pPr lvl="1"/>
            <a:r>
              <a:rPr lang="en-US" dirty="0"/>
              <a:t>JavaScript is an object-oriented language, but it is quite different than </a:t>
            </a:r>
            <a:r>
              <a:rPr lang="en-US" dirty="0" smtClean="0"/>
              <a:t>most.</a:t>
            </a:r>
          </a:p>
          <a:p>
            <a:pPr lvl="1"/>
            <a:r>
              <a:rPr lang="en-US" dirty="0" smtClean="0">
                <a:solidFill>
                  <a:srgbClr val="FF0000"/>
                </a:solidFill>
              </a:rPr>
              <a:t>Chapter </a:t>
            </a:r>
            <a:r>
              <a:rPr lang="en-US" dirty="0">
                <a:solidFill>
                  <a:srgbClr val="FF0000"/>
                </a:solidFill>
              </a:rPr>
              <a:t>9</a:t>
            </a:r>
            <a:r>
              <a:rPr lang="en-US" dirty="0"/>
              <a:t>, Classes and Modules, covers object-oriented programming in JavaScript in detail, with lots of examples, and is one of the longest chapters in the </a:t>
            </a:r>
            <a:r>
              <a:rPr lang="en-US" dirty="0" smtClean="0"/>
              <a:t>book.</a:t>
            </a:r>
          </a:p>
          <a:p>
            <a:pPr lvl="2"/>
            <a:r>
              <a:rPr lang="en-US" dirty="0" smtClean="0"/>
              <a:t>Here </a:t>
            </a:r>
            <a:r>
              <a:rPr lang="en-US" dirty="0"/>
              <a:t>is a very simple example that demonstrates how to define a JavaScript class to represent 2D geometric </a:t>
            </a:r>
            <a:r>
              <a:rPr lang="en-US" dirty="0" smtClean="0"/>
              <a:t>points: </a:t>
            </a:r>
            <a:r>
              <a:rPr lang="en-US" dirty="0" smtClean="0">
                <a:solidFill>
                  <a:srgbClr val="FF0000"/>
                </a:solidFill>
              </a:rPr>
              <a:t>Code 1-7</a:t>
            </a:r>
            <a:r>
              <a:rPr lang="en-US" dirty="0" smtClean="0"/>
              <a:t>.</a:t>
            </a:r>
          </a:p>
          <a:p>
            <a:pPr lvl="2"/>
            <a:r>
              <a:rPr lang="en-US" dirty="0" smtClean="0"/>
              <a:t>Objects </a:t>
            </a:r>
            <a:r>
              <a:rPr lang="en-US" dirty="0"/>
              <a:t>that are instances of this class have a single method named r</a:t>
            </a:r>
            <a:r>
              <a:rPr lang="en-US" dirty="0" smtClean="0"/>
              <a:t>( ) </a:t>
            </a:r>
            <a:r>
              <a:rPr lang="en-US" dirty="0"/>
              <a:t>that computes the distance of the point from the </a:t>
            </a:r>
            <a:r>
              <a:rPr lang="en-US" dirty="0" smtClean="0"/>
              <a:t>origin.</a:t>
            </a:r>
          </a:p>
          <a:p>
            <a:pPr lvl="2"/>
            <a:r>
              <a:rPr lang="en-US" dirty="0">
                <a:solidFill>
                  <a:srgbClr val="FF0000"/>
                </a:solidFill>
              </a:rPr>
              <a:t>Chapter 9</a:t>
            </a:r>
            <a:r>
              <a:rPr lang="en-US" dirty="0"/>
              <a:t> is really the climax of Part I, and the chapters that follow wrap up some loose ends and bring our exploration of the core language to a close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16</a:t>
            </a:fld>
            <a:endParaRPr lang="en-US" dirty="0"/>
          </a:p>
        </p:txBody>
      </p:sp>
    </p:spTree>
    <p:extLst>
      <p:ext uri="{BB962C8B-B14F-4D97-AF65-F5344CB8AC3E}">
        <p14:creationId xmlns:p14="http://schemas.microsoft.com/office/powerpoint/2010/main" val="9348264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Conditionals</a:t>
            </a:r>
          </a:p>
        </p:txBody>
      </p:sp>
      <p:sp>
        <p:nvSpPr>
          <p:cNvPr id="3" name="Content Placeholder 2"/>
          <p:cNvSpPr>
            <a:spLocks noGrp="1"/>
          </p:cNvSpPr>
          <p:nvPr>
            <p:ph idx="1"/>
          </p:nvPr>
        </p:nvSpPr>
        <p:spPr/>
        <p:txBody>
          <a:bodyPr/>
          <a:lstStyle/>
          <a:p>
            <a:r>
              <a:rPr lang="en-US" dirty="0" smtClean="0"/>
              <a:t>Conditional </a:t>
            </a:r>
            <a:r>
              <a:rPr lang="en-US" dirty="0"/>
              <a:t>statements execute or skip other statements depending on the value of a specified expression. These statements are the decision points of your code, and they are also sometimes known as “branches.” If you imagine a JavaScript interpreter following a path through your code, the conditional statements are the places where the code branches into two or more paths and the interpreter must choose which path to follow. The subsections below explain JavaScript’s basic conditional, the if/else statement, and also cover switch, a more complicated multiway branch statement.</a:t>
            </a:r>
          </a:p>
          <a:p>
            <a:endParaRPr lang="en-US" dirty="0"/>
          </a:p>
          <a:p>
            <a:r>
              <a:rPr lang="en-US" dirty="0"/>
              <a:t>(Page 92).</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160</a:t>
            </a:fld>
            <a:endParaRPr lang="en-US" dirty="0"/>
          </a:p>
        </p:txBody>
      </p:sp>
    </p:spTree>
    <p:extLst>
      <p:ext uri="{BB962C8B-B14F-4D97-AF65-F5344CB8AC3E}">
        <p14:creationId xmlns:p14="http://schemas.microsoft.com/office/powerpoint/2010/main" val="29800503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if</a:t>
            </a:r>
          </a:p>
        </p:txBody>
      </p:sp>
      <p:sp>
        <p:nvSpPr>
          <p:cNvPr id="3" name="Content Placeholder 2"/>
          <p:cNvSpPr>
            <a:spLocks noGrp="1"/>
          </p:cNvSpPr>
          <p:nvPr>
            <p:ph idx="1"/>
          </p:nvPr>
        </p:nvSpPr>
        <p:spPr/>
        <p:txBody>
          <a:bodyPr/>
          <a:lstStyle/>
          <a:p>
            <a:r>
              <a:rPr lang="en-US" dirty="0" smtClean="0"/>
              <a:t>The </a:t>
            </a:r>
            <a:r>
              <a:rPr lang="en-US" dirty="0"/>
              <a:t>if statement is the fundamental control statement that allows JavaScript to make decisions, or, more precisely, to execute statements conditionally. This statement has two forms. The first is:</a:t>
            </a:r>
          </a:p>
          <a:p>
            <a:endParaRPr lang="en-US" dirty="0"/>
          </a:p>
          <a:p>
            <a:r>
              <a:rPr lang="en-US" dirty="0"/>
              <a:t>(Page 92).</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161</a:t>
            </a:fld>
            <a:endParaRPr lang="en-US" dirty="0"/>
          </a:p>
        </p:txBody>
      </p:sp>
    </p:spTree>
    <p:extLst>
      <p:ext uri="{BB962C8B-B14F-4D97-AF65-F5344CB8AC3E}">
        <p14:creationId xmlns:p14="http://schemas.microsoft.com/office/powerpoint/2010/main" val="1017861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else if</a:t>
            </a:r>
          </a:p>
        </p:txBody>
      </p:sp>
      <p:sp>
        <p:nvSpPr>
          <p:cNvPr id="3" name="Content Placeholder 2"/>
          <p:cNvSpPr>
            <a:spLocks noGrp="1"/>
          </p:cNvSpPr>
          <p:nvPr>
            <p:ph idx="1"/>
          </p:nvPr>
        </p:nvSpPr>
        <p:spPr/>
        <p:txBody>
          <a:bodyPr/>
          <a:lstStyle/>
          <a:p>
            <a:r>
              <a:rPr lang="en-US" dirty="0" smtClean="0"/>
              <a:t>The </a:t>
            </a:r>
            <a:r>
              <a:rPr lang="en-US" dirty="0"/>
              <a:t>if/else statement evaluates an expression and executes one of two pieces of code, depending on the outcome. But what about when you need to execute one of many pieces of code? One way to do this is with an else if statement. else if is not really a JavaScript statement, but simply a frequently used programming idiom that results when repeated if/else statements are used:</a:t>
            </a:r>
          </a:p>
          <a:p>
            <a:endParaRPr lang="en-US" dirty="0"/>
          </a:p>
          <a:p>
            <a:r>
              <a:rPr lang="en-US" dirty="0"/>
              <a:t>(Page 94).</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162</a:t>
            </a:fld>
            <a:endParaRPr lang="en-US" dirty="0"/>
          </a:p>
        </p:txBody>
      </p:sp>
    </p:spTree>
    <p:extLst>
      <p:ext uri="{BB962C8B-B14F-4D97-AF65-F5344CB8AC3E}">
        <p14:creationId xmlns:p14="http://schemas.microsoft.com/office/powerpoint/2010/main" val="36959926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switch</a:t>
            </a:r>
          </a:p>
        </p:txBody>
      </p:sp>
      <p:sp>
        <p:nvSpPr>
          <p:cNvPr id="3" name="Content Placeholder 2"/>
          <p:cNvSpPr>
            <a:spLocks noGrp="1"/>
          </p:cNvSpPr>
          <p:nvPr>
            <p:ph idx="1"/>
          </p:nvPr>
        </p:nvSpPr>
        <p:spPr/>
        <p:txBody>
          <a:bodyPr/>
          <a:lstStyle/>
          <a:p>
            <a:r>
              <a:rPr lang="en-US" dirty="0" smtClean="0"/>
              <a:t>An </a:t>
            </a:r>
            <a:r>
              <a:rPr lang="en-US" dirty="0"/>
              <a:t>if statement causes a branch in the flow of a program’s execution, and you can use the else if idiom to perform a multiway branch. This is not the best solution, however, when all of the branches depend on the value of the same expression. In this case, it is wasteful to repeatedly evaluate that expression in multiple if statements. The switch statement handles exactly this situation. The switch keyword is followed by an expression in parentheses and a block of code in curly braces:</a:t>
            </a:r>
          </a:p>
          <a:p>
            <a:endParaRPr lang="en-US" dirty="0"/>
          </a:p>
          <a:p>
            <a:r>
              <a:rPr lang="en-US" dirty="0"/>
              <a:t>(Page 95).</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163</a:t>
            </a:fld>
            <a:endParaRPr lang="en-US" dirty="0"/>
          </a:p>
        </p:txBody>
      </p:sp>
    </p:spTree>
    <p:extLst>
      <p:ext uri="{BB962C8B-B14F-4D97-AF65-F5344CB8AC3E}">
        <p14:creationId xmlns:p14="http://schemas.microsoft.com/office/powerpoint/2010/main" val="24493275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Loops</a:t>
            </a:r>
          </a:p>
        </p:txBody>
      </p:sp>
      <p:sp>
        <p:nvSpPr>
          <p:cNvPr id="3" name="Content Placeholder 2"/>
          <p:cNvSpPr>
            <a:spLocks noGrp="1"/>
          </p:cNvSpPr>
          <p:nvPr>
            <p:ph idx="1"/>
          </p:nvPr>
        </p:nvSpPr>
        <p:spPr/>
        <p:txBody>
          <a:bodyPr/>
          <a:lstStyle/>
          <a:p>
            <a:r>
              <a:rPr lang="en-US" dirty="0" smtClean="0"/>
              <a:t>To </a:t>
            </a:r>
            <a:r>
              <a:rPr lang="en-US" dirty="0"/>
              <a:t>understand conditional statements, we imagined the JavaScript interpreter following a branching path through your source code. The looping statements are those that bend that path back upon itself to repeat portions of your code. JavaScript has four looping statements: while, do/while, for, and for/in. The subsections below explain each in turn. One common use for loops is to iterate over the elements of an array. §7.6 discusses this kind of loop in detail and covers special looping methods defined by the Array class.</a:t>
            </a:r>
          </a:p>
          <a:p>
            <a:endParaRPr lang="en-US" dirty="0"/>
          </a:p>
          <a:p>
            <a:r>
              <a:rPr lang="en-US" dirty="0"/>
              <a:t>(Page 97).</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164</a:t>
            </a:fld>
            <a:endParaRPr lang="en-US" dirty="0"/>
          </a:p>
        </p:txBody>
      </p:sp>
    </p:spTree>
    <p:extLst>
      <p:ext uri="{BB962C8B-B14F-4D97-AF65-F5344CB8AC3E}">
        <p14:creationId xmlns:p14="http://schemas.microsoft.com/office/powerpoint/2010/main" val="90179399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while</a:t>
            </a:r>
          </a:p>
        </p:txBody>
      </p:sp>
      <p:sp>
        <p:nvSpPr>
          <p:cNvPr id="3" name="Content Placeholder 2"/>
          <p:cNvSpPr>
            <a:spLocks noGrp="1"/>
          </p:cNvSpPr>
          <p:nvPr>
            <p:ph idx="1"/>
          </p:nvPr>
        </p:nvSpPr>
        <p:spPr/>
        <p:txBody>
          <a:bodyPr/>
          <a:lstStyle/>
          <a:p>
            <a:r>
              <a:rPr lang="en-US" dirty="0" smtClean="0"/>
              <a:t>Just </a:t>
            </a:r>
            <a:r>
              <a:rPr lang="en-US" dirty="0"/>
              <a:t>as the if statement is JavaScript’s basic conditional, the while statement is JavaScript’s basic loop. It has the following syntax:</a:t>
            </a:r>
          </a:p>
          <a:p>
            <a:endParaRPr lang="en-US" dirty="0"/>
          </a:p>
          <a:p>
            <a:r>
              <a:rPr lang="en-US" dirty="0"/>
              <a:t>(Page 97).</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165</a:t>
            </a:fld>
            <a:endParaRPr lang="en-US" dirty="0"/>
          </a:p>
        </p:txBody>
      </p:sp>
    </p:spTree>
    <p:extLst>
      <p:ext uri="{BB962C8B-B14F-4D97-AF65-F5344CB8AC3E}">
        <p14:creationId xmlns:p14="http://schemas.microsoft.com/office/powerpoint/2010/main" val="196236986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do/while</a:t>
            </a:r>
          </a:p>
        </p:txBody>
      </p:sp>
      <p:sp>
        <p:nvSpPr>
          <p:cNvPr id="3" name="Content Placeholder 2"/>
          <p:cNvSpPr>
            <a:spLocks noGrp="1"/>
          </p:cNvSpPr>
          <p:nvPr>
            <p:ph idx="1"/>
          </p:nvPr>
        </p:nvSpPr>
        <p:spPr/>
        <p:txBody>
          <a:bodyPr/>
          <a:lstStyle/>
          <a:p>
            <a:r>
              <a:rPr lang="en-US" dirty="0" smtClean="0"/>
              <a:t>The </a:t>
            </a:r>
            <a:r>
              <a:rPr lang="en-US" dirty="0"/>
              <a:t>do/while loop is like a while loop, except that the loop expression is tested at the bottom of the loop rather than at the top. This means that the body of the loop is always executed at least once. The syntax is:</a:t>
            </a:r>
          </a:p>
          <a:p>
            <a:endParaRPr lang="en-US" dirty="0"/>
          </a:p>
          <a:p>
            <a:r>
              <a:rPr lang="en-US" dirty="0"/>
              <a:t>(Page 98).</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166</a:t>
            </a:fld>
            <a:endParaRPr lang="en-US" dirty="0"/>
          </a:p>
        </p:txBody>
      </p:sp>
    </p:spTree>
    <p:extLst>
      <p:ext uri="{BB962C8B-B14F-4D97-AF65-F5344CB8AC3E}">
        <p14:creationId xmlns:p14="http://schemas.microsoft.com/office/powerpoint/2010/main" val="17691104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a:t>
            </a:r>
          </a:p>
        </p:txBody>
      </p:sp>
      <p:sp>
        <p:nvSpPr>
          <p:cNvPr id="3" name="Content Placeholder 2"/>
          <p:cNvSpPr>
            <a:spLocks noGrp="1"/>
          </p:cNvSpPr>
          <p:nvPr>
            <p:ph idx="1"/>
          </p:nvPr>
        </p:nvSpPr>
        <p:spPr/>
        <p:txBody>
          <a:bodyPr/>
          <a:lstStyle/>
          <a:p>
            <a:r>
              <a:rPr lang="en-US" dirty="0" smtClean="0"/>
              <a:t>The </a:t>
            </a:r>
            <a:r>
              <a:rPr lang="en-US" dirty="0"/>
              <a:t>for statement provides a looping construct that is often more convenient than the while statement. The for statement simplifies loops that follow a common pattern. Most loops have a counter variable of some kind. This variable is initialized before the loop starts and is tested before each iteration of the loop. Finally, the counter variable is incremented or otherwise updated at the end of the loop body, just before the variable is tested again. In this kind of loop, the initialization, the test, and the update are the three crucial manipulations of a loop variable. The for statement encodes each of these three manipulations as an expression and makes those expressions an explicit part of the loop syntax:</a:t>
            </a:r>
          </a:p>
          <a:p>
            <a:endParaRPr lang="en-US" dirty="0"/>
          </a:p>
          <a:p>
            <a:r>
              <a:rPr lang="en-US" dirty="0"/>
              <a:t>(Page 98). </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167</a:t>
            </a:fld>
            <a:endParaRPr lang="en-US" dirty="0"/>
          </a:p>
        </p:txBody>
      </p:sp>
    </p:spTree>
    <p:extLst>
      <p:ext uri="{BB962C8B-B14F-4D97-AF65-F5344CB8AC3E}">
        <p14:creationId xmlns:p14="http://schemas.microsoft.com/office/powerpoint/2010/main" val="37704613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for/in</a:t>
            </a:r>
          </a:p>
        </p:txBody>
      </p:sp>
      <p:sp>
        <p:nvSpPr>
          <p:cNvPr id="3" name="Content Placeholder 2"/>
          <p:cNvSpPr>
            <a:spLocks noGrp="1"/>
          </p:cNvSpPr>
          <p:nvPr>
            <p:ph idx="1"/>
          </p:nvPr>
        </p:nvSpPr>
        <p:spPr/>
        <p:txBody>
          <a:bodyPr/>
          <a:lstStyle/>
          <a:p>
            <a:r>
              <a:rPr lang="en-US" dirty="0"/>
              <a:t>The for/in statement uses the for keyword, but it is a completely different kind of loop than the regular for loop. A for/in loop looks like this:</a:t>
            </a:r>
          </a:p>
          <a:p>
            <a:endParaRPr lang="en-US" dirty="0"/>
          </a:p>
          <a:p>
            <a:r>
              <a:rPr lang="en-US" dirty="0"/>
              <a:t>(Page 100).</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168</a:t>
            </a:fld>
            <a:endParaRPr lang="en-US" dirty="0"/>
          </a:p>
        </p:txBody>
      </p:sp>
    </p:spTree>
    <p:extLst>
      <p:ext uri="{BB962C8B-B14F-4D97-AF65-F5344CB8AC3E}">
        <p14:creationId xmlns:p14="http://schemas.microsoft.com/office/powerpoint/2010/main" val="267864071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Jumps</a:t>
            </a:r>
          </a:p>
        </p:txBody>
      </p:sp>
      <p:sp>
        <p:nvSpPr>
          <p:cNvPr id="3" name="Content Placeholder 2"/>
          <p:cNvSpPr>
            <a:spLocks noGrp="1"/>
          </p:cNvSpPr>
          <p:nvPr>
            <p:ph idx="1"/>
          </p:nvPr>
        </p:nvSpPr>
        <p:spPr/>
        <p:txBody>
          <a:bodyPr/>
          <a:lstStyle/>
          <a:p>
            <a:r>
              <a:rPr lang="en-US" dirty="0" smtClean="0"/>
              <a:t>Another </a:t>
            </a:r>
            <a:r>
              <a:rPr lang="en-US" dirty="0"/>
              <a:t>category of JavaScript statements are jump statements. As the name implies, these cause the JavaScript interpreter to jump to a new location in the source code. The break statement makes the interpreter jump to the end of a loop or other statement. continue makes the interpreter skip the rest of the body of a loop and jump back to the top of a loop to begin a new iteration. JavaScript allows statements to be named, or labeled, and the break and continue can identify the target loop or other statement label. The return statement makes the interpreter jump from a function invocation back to the code that invoked it and also supplies the value for the invocation. The throw statement raises, or “throws,” an exception and is designed to work with the try/catch/ finally statement, which establishes a block of exception handling code. This is a complicated kind of jump statement: when an exception is thrown, the interpreter jumps to the nearest enclosing exception handler, which may be in the same function or up the call stack in an invoking function. Details of each of these jump statements are in the sections that follow.</a:t>
            </a:r>
          </a:p>
          <a:p>
            <a:endParaRPr lang="en-US" dirty="0"/>
          </a:p>
          <a:p>
            <a:r>
              <a:rPr lang="en-US" dirty="0"/>
              <a:t>(Page 102).</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169</a:t>
            </a:fld>
            <a:endParaRPr lang="en-US" dirty="0"/>
          </a:p>
        </p:txBody>
      </p:sp>
    </p:spTree>
    <p:extLst>
      <p:ext uri="{BB962C8B-B14F-4D97-AF65-F5344CB8AC3E}">
        <p14:creationId xmlns:p14="http://schemas.microsoft.com/office/powerpoint/2010/main" val="3651388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JavaScript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solidFill>
                  <a:srgbClr val="FF0000"/>
                </a:solidFill>
              </a:rPr>
              <a:t>Chapter </a:t>
            </a:r>
            <a:r>
              <a:rPr lang="en-US" dirty="0">
                <a:solidFill>
                  <a:srgbClr val="FF0000"/>
                </a:solidFill>
              </a:rPr>
              <a:t>10</a:t>
            </a:r>
            <a:r>
              <a:rPr lang="en-US" dirty="0"/>
              <a:t>, Pattern Matching with Regular Expressions, explains the regular expression grammar and demonstrates how to use these “regexps” for textual pattern </a:t>
            </a:r>
            <a:r>
              <a:rPr lang="en-US" dirty="0" smtClean="0"/>
              <a:t>matching.</a:t>
            </a:r>
          </a:p>
          <a:p>
            <a:pPr lvl="1"/>
            <a:r>
              <a:rPr lang="en-US" dirty="0" smtClean="0">
                <a:solidFill>
                  <a:srgbClr val="FF0000"/>
                </a:solidFill>
              </a:rPr>
              <a:t>Chapter </a:t>
            </a:r>
            <a:r>
              <a:rPr lang="en-US" dirty="0">
                <a:solidFill>
                  <a:srgbClr val="FF0000"/>
                </a:solidFill>
              </a:rPr>
              <a:t>11</a:t>
            </a:r>
            <a:r>
              <a:rPr lang="en-US" dirty="0"/>
              <a:t>, JavaScript Subsets and Extensions, covers subsets and extensions of core </a:t>
            </a:r>
            <a:r>
              <a:rPr lang="en-US" dirty="0" smtClean="0"/>
              <a:t>JavaScript.</a:t>
            </a:r>
          </a:p>
          <a:p>
            <a:pPr lvl="1"/>
            <a:r>
              <a:rPr lang="en-US" dirty="0" smtClean="0"/>
              <a:t>Finally</a:t>
            </a:r>
            <a:r>
              <a:rPr lang="en-US" dirty="0"/>
              <a:t>, before we plunge into client-side JavaScript in web browsers, </a:t>
            </a:r>
            <a:r>
              <a:rPr lang="en-US" dirty="0">
                <a:solidFill>
                  <a:srgbClr val="FF0000"/>
                </a:solidFill>
              </a:rPr>
              <a:t>Chapter 12</a:t>
            </a:r>
            <a:r>
              <a:rPr lang="en-US" dirty="0"/>
              <a:t>, Server-Side JavaScript, introduces two ways to use JavaScript outside of web browsers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17</a:t>
            </a:fld>
            <a:endParaRPr lang="en-US" dirty="0"/>
          </a:p>
        </p:txBody>
      </p:sp>
    </p:spTree>
    <p:extLst>
      <p:ext uri="{BB962C8B-B14F-4D97-AF65-F5344CB8AC3E}">
        <p14:creationId xmlns:p14="http://schemas.microsoft.com/office/powerpoint/2010/main" val="306359610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Labeled Statements</a:t>
            </a:r>
          </a:p>
        </p:txBody>
      </p:sp>
      <p:sp>
        <p:nvSpPr>
          <p:cNvPr id="3" name="Content Placeholder 2"/>
          <p:cNvSpPr>
            <a:spLocks noGrp="1"/>
          </p:cNvSpPr>
          <p:nvPr>
            <p:ph idx="1"/>
          </p:nvPr>
        </p:nvSpPr>
        <p:spPr/>
        <p:txBody>
          <a:bodyPr/>
          <a:lstStyle/>
          <a:p>
            <a:r>
              <a:rPr lang="en-US" dirty="0" smtClean="0"/>
              <a:t>Any </a:t>
            </a:r>
            <a:r>
              <a:rPr lang="en-US" dirty="0"/>
              <a:t>statement may be labeled by preceding it with an identifier and a colon:</a:t>
            </a:r>
          </a:p>
          <a:p>
            <a:endParaRPr lang="en-US" dirty="0"/>
          </a:p>
          <a:p>
            <a:r>
              <a:rPr lang="en-US" dirty="0"/>
              <a:t>(Page 102).</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170</a:t>
            </a:fld>
            <a:endParaRPr lang="en-US" dirty="0"/>
          </a:p>
        </p:txBody>
      </p:sp>
    </p:spTree>
    <p:extLst>
      <p:ext uri="{BB962C8B-B14F-4D97-AF65-F5344CB8AC3E}">
        <p14:creationId xmlns:p14="http://schemas.microsoft.com/office/powerpoint/2010/main" val="197297454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break</a:t>
            </a:r>
          </a:p>
        </p:txBody>
      </p:sp>
      <p:sp>
        <p:nvSpPr>
          <p:cNvPr id="3" name="Content Placeholder 2"/>
          <p:cNvSpPr>
            <a:spLocks noGrp="1"/>
          </p:cNvSpPr>
          <p:nvPr>
            <p:ph idx="1"/>
          </p:nvPr>
        </p:nvSpPr>
        <p:spPr/>
        <p:txBody>
          <a:bodyPr/>
          <a:lstStyle/>
          <a:p>
            <a:r>
              <a:rPr lang="en-US" dirty="0" smtClean="0"/>
              <a:t>The </a:t>
            </a:r>
            <a:r>
              <a:rPr lang="en-US" dirty="0"/>
              <a:t>break statement, used alone, causes the innermost enclosing loop or switch statement to exit immediately. Its syntax is simple:</a:t>
            </a:r>
          </a:p>
          <a:p>
            <a:endParaRPr lang="en-US" dirty="0"/>
          </a:p>
          <a:p>
            <a:r>
              <a:rPr lang="en-US" dirty="0"/>
              <a:t>(Page 103).</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171</a:t>
            </a:fld>
            <a:endParaRPr lang="en-US" dirty="0"/>
          </a:p>
        </p:txBody>
      </p:sp>
    </p:spTree>
    <p:extLst>
      <p:ext uri="{BB962C8B-B14F-4D97-AF65-F5344CB8AC3E}">
        <p14:creationId xmlns:p14="http://schemas.microsoft.com/office/powerpoint/2010/main" val="17738294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continue</a:t>
            </a:r>
          </a:p>
        </p:txBody>
      </p:sp>
      <p:sp>
        <p:nvSpPr>
          <p:cNvPr id="3" name="Content Placeholder 2"/>
          <p:cNvSpPr>
            <a:spLocks noGrp="1"/>
          </p:cNvSpPr>
          <p:nvPr>
            <p:ph idx="1"/>
          </p:nvPr>
        </p:nvSpPr>
        <p:spPr/>
        <p:txBody>
          <a:bodyPr/>
          <a:lstStyle/>
          <a:p>
            <a:r>
              <a:rPr lang="en-US" dirty="0" smtClean="0"/>
              <a:t>The </a:t>
            </a:r>
            <a:r>
              <a:rPr lang="en-US" dirty="0"/>
              <a:t>continue statement is similar to the break statement. Instead of exiting a loop, however, continue restarts a loop at the next iteration. The continue statement’s syntax is just as simple as the break statement’s:</a:t>
            </a:r>
          </a:p>
          <a:p>
            <a:endParaRPr lang="en-US" dirty="0"/>
          </a:p>
          <a:p>
            <a:r>
              <a:rPr lang="en-US" dirty="0"/>
              <a:t>(Page 104).</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172</a:t>
            </a:fld>
            <a:endParaRPr lang="en-US" dirty="0"/>
          </a:p>
        </p:txBody>
      </p:sp>
    </p:spTree>
    <p:extLst>
      <p:ext uri="{BB962C8B-B14F-4D97-AF65-F5344CB8AC3E}">
        <p14:creationId xmlns:p14="http://schemas.microsoft.com/office/powerpoint/2010/main" val="307859119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return</a:t>
            </a:r>
          </a:p>
        </p:txBody>
      </p:sp>
      <p:sp>
        <p:nvSpPr>
          <p:cNvPr id="3" name="Content Placeholder 2"/>
          <p:cNvSpPr>
            <a:spLocks noGrp="1"/>
          </p:cNvSpPr>
          <p:nvPr>
            <p:ph idx="1"/>
          </p:nvPr>
        </p:nvSpPr>
        <p:spPr/>
        <p:txBody>
          <a:bodyPr/>
          <a:lstStyle/>
          <a:p>
            <a:r>
              <a:rPr lang="en-US" dirty="0" smtClean="0"/>
              <a:t>Recall </a:t>
            </a:r>
            <a:r>
              <a:rPr lang="en-US" dirty="0"/>
              <a:t>that function invocations are expressions and that all expressions have values. A return statement within a function specifies the value of invocations of that function. Here’s the syntax of the return statement:</a:t>
            </a:r>
          </a:p>
          <a:p>
            <a:endParaRPr lang="en-US" dirty="0"/>
          </a:p>
          <a:p>
            <a:r>
              <a:rPr lang="en-US" dirty="0"/>
              <a:t>(Page 105).</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173</a:t>
            </a:fld>
            <a:endParaRPr lang="en-US" dirty="0"/>
          </a:p>
        </p:txBody>
      </p:sp>
    </p:spTree>
    <p:extLst>
      <p:ext uri="{BB962C8B-B14F-4D97-AF65-F5344CB8AC3E}">
        <p14:creationId xmlns:p14="http://schemas.microsoft.com/office/powerpoint/2010/main" val="332627539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throw</a:t>
            </a:r>
          </a:p>
        </p:txBody>
      </p:sp>
      <p:sp>
        <p:nvSpPr>
          <p:cNvPr id="3" name="Content Placeholder 2"/>
          <p:cNvSpPr>
            <a:spLocks noGrp="1"/>
          </p:cNvSpPr>
          <p:nvPr>
            <p:ph idx="1"/>
          </p:nvPr>
        </p:nvSpPr>
        <p:spPr/>
        <p:txBody>
          <a:bodyPr/>
          <a:lstStyle/>
          <a:p>
            <a:r>
              <a:rPr lang="en-US" dirty="0" smtClean="0"/>
              <a:t>An </a:t>
            </a:r>
            <a:r>
              <a:rPr lang="en-US" dirty="0"/>
              <a:t>exception is a signal that indicates that some sort of exceptional condition or error has occurred. To throw an exception is to signal such an error or exceptional condition. To catch an exception is to handle it—to take whatever actions are necessary or</a:t>
            </a:r>
          </a:p>
          <a:p>
            <a:endParaRPr lang="en-US" dirty="0"/>
          </a:p>
          <a:p>
            <a:r>
              <a:rPr lang="en-US" dirty="0"/>
              <a:t>(Page 105).</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174</a:t>
            </a:fld>
            <a:endParaRPr lang="en-US" dirty="0"/>
          </a:p>
        </p:txBody>
      </p:sp>
    </p:spTree>
    <p:extLst>
      <p:ext uri="{BB962C8B-B14F-4D97-AF65-F5344CB8AC3E}">
        <p14:creationId xmlns:p14="http://schemas.microsoft.com/office/powerpoint/2010/main" val="75107597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try/catch/finally</a:t>
            </a:r>
          </a:p>
        </p:txBody>
      </p:sp>
      <p:sp>
        <p:nvSpPr>
          <p:cNvPr id="3" name="Content Placeholder 2"/>
          <p:cNvSpPr>
            <a:spLocks noGrp="1"/>
          </p:cNvSpPr>
          <p:nvPr>
            <p:ph idx="1"/>
          </p:nvPr>
        </p:nvSpPr>
        <p:spPr/>
        <p:txBody>
          <a:bodyPr/>
          <a:lstStyle/>
          <a:p>
            <a:r>
              <a:rPr lang="en-US" dirty="0" smtClean="0"/>
              <a:t>The </a:t>
            </a:r>
            <a:r>
              <a:rPr lang="en-US" dirty="0"/>
              <a:t>try/catch/finally statement is JavaScript’s exception handling mechanism. The try clause of this statement simply defines the block of code whose exceptions are to be handled. The try block is followed by a catch clause, which is a block of statements that are invoked when an exception occurs anywhere within the try block. The catch clause is followed by a finally block containing cleanup code that is guaranteed to be executed, regardless of what happens in the try block. Both the catch and finally blocks are optional, but a try block must be accompanied by at least one of these blocks. The try, catch, and finally blocks all begin and end with curly braces. These braces are a required part of the syntax and cannot be omitted, even if a clause contains only a single statement.</a:t>
            </a:r>
          </a:p>
          <a:p>
            <a:endParaRPr lang="en-US" dirty="0"/>
          </a:p>
          <a:p>
            <a:r>
              <a:rPr lang="en-US" dirty="0"/>
              <a:t>(Page 106).</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175</a:t>
            </a:fld>
            <a:endParaRPr lang="en-US" dirty="0"/>
          </a:p>
        </p:txBody>
      </p:sp>
    </p:spTree>
    <p:extLst>
      <p:ext uri="{BB962C8B-B14F-4D97-AF65-F5344CB8AC3E}">
        <p14:creationId xmlns:p14="http://schemas.microsoft.com/office/powerpoint/2010/main" val="16136133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Miscellaneous Statements</a:t>
            </a:r>
          </a:p>
        </p:txBody>
      </p:sp>
      <p:sp>
        <p:nvSpPr>
          <p:cNvPr id="3" name="Content Placeholder 2"/>
          <p:cNvSpPr>
            <a:spLocks noGrp="1"/>
          </p:cNvSpPr>
          <p:nvPr>
            <p:ph idx="1"/>
          </p:nvPr>
        </p:nvSpPr>
        <p:spPr/>
        <p:txBody>
          <a:bodyPr/>
          <a:lstStyle/>
          <a:p>
            <a:r>
              <a:rPr lang="en-US" dirty="0" smtClean="0"/>
              <a:t>This </a:t>
            </a:r>
            <a:r>
              <a:rPr lang="en-US" dirty="0"/>
              <a:t>section describes the remaining three JavaScript statements—with, debugger, and use strict.</a:t>
            </a:r>
          </a:p>
          <a:p>
            <a:endParaRPr lang="en-US" dirty="0"/>
          </a:p>
          <a:p>
            <a:r>
              <a:rPr lang="en-US" dirty="0"/>
              <a:t>(Page 108).</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176</a:t>
            </a:fld>
            <a:endParaRPr lang="en-US" dirty="0"/>
          </a:p>
        </p:txBody>
      </p:sp>
    </p:spTree>
    <p:extLst>
      <p:ext uri="{BB962C8B-B14F-4D97-AF65-F5344CB8AC3E}">
        <p14:creationId xmlns:p14="http://schemas.microsoft.com/office/powerpoint/2010/main" val="347529885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with</a:t>
            </a:r>
          </a:p>
        </p:txBody>
      </p:sp>
      <p:sp>
        <p:nvSpPr>
          <p:cNvPr id="3" name="Content Placeholder 2"/>
          <p:cNvSpPr>
            <a:spLocks noGrp="1"/>
          </p:cNvSpPr>
          <p:nvPr>
            <p:ph idx="1"/>
          </p:nvPr>
        </p:nvSpPr>
        <p:spPr/>
        <p:txBody>
          <a:bodyPr/>
          <a:lstStyle/>
          <a:p>
            <a:r>
              <a:rPr lang="en-US" dirty="0" smtClean="0"/>
              <a:t>In </a:t>
            </a:r>
            <a:r>
              <a:rPr lang="en-US" dirty="0"/>
              <a:t>§3.10.3, we discussed the scope chain—a list of objects that are searched, in order, to perform variable name resolution. The with statement is used to temporarily extend the scope chain. It has the following syntax:</a:t>
            </a:r>
          </a:p>
          <a:p>
            <a:endParaRPr lang="en-US" dirty="0"/>
          </a:p>
          <a:p>
            <a:r>
              <a:rPr lang="en-US" dirty="0"/>
              <a:t>(Page 108).</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177</a:t>
            </a:fld>
            <a:endParaRPr lang="en-US" dirty="0"/>
          </a:p>
        </p:txBody>
      </p:sp>
    </p:spTree>
    <p:extLst>
      <p:ext uri="{BB962C8B-B14F-4D97-AF65-F5344CB8AC3E}">
        <p14:creationId xmlns:p14="http://schemas.microsoft.com/office/powerpoint/2010/main" val="119915418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debugger</a:t>
            </a:r>
          </a:p>
        </p:txBody>
      </p:sp>
      <p:sp>
        <p:nvSpPr>
          <p:cNvPr id="3" name="Content Placeholder 2"/>
          <p:cNvSpPr>
            <a:spLocks noGrp="1"/>
          </p:cNvSpPr>
          <p:nvPr>
            <p:ph idx="1"/>
          </p:nvPr>
        </p:nvSpPr>
        <p:spPr/>
        <p:txBody>
          <a:bodyPr/>
          <a:lstStyle/>
          <a:p>
            <a:r>
              <a:rPr lang="en-US" dirty="0" smtClean="0"/>
              <a:t>The </a:t>
            </a:r>
            <a:r>
              <a:rPr lang="en-US" dirty="0"/>
              <a:t>debugger statement normally does nothing. If, however, a debugger program is available and is running, then an implementation may (but is not required to) perform some kind of debugging action. In practice, this statement acts like a breakpoint: execution of JavaScript code stops and you can use the debugger to print variables’ values,</a:t>
            </a:r>
          </a:p>
          <a:p>
            <a:endParaRPr lang="en-US" dirty="0"/>
          </a:p>
          <a:p>
            <a:r>
              <a:rPr lang="en-US" dirty="0"/>
              <a:t>(Page 109).</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178</a:t>
            </a:fld>
            <a:endParaRPr lang="en-US" dirty="0"/>
          </a:p>
        </p:txBody>
      </p:sp>
    </p:spTree>
    <p:extLst>
      <p:ext uri="{BB962C8B-B14F-4D97-AF65-F5344CB8AC3E}">
        <p14:creationId xmlns:p14="http://schemas.microsoft.com/office/powerpoint/2010/main" val="26153807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 strict”</a:t>
            </a:r>
          </a:p>
        </p:txBody>
      </p:sp>
      <p:sp>
        <p:nvSpPr>
          <p:cNvPr id="3" name="Content Placeholder 2"/>
          <p:cNvSpPr>
            <a:spLocks noGrp="1"/>
          </p:cNvSpPr>
          <p:nvPr>
            <p:ph idx="1"/>
          </p:nvPr>
        </p:nvSpPr>
        <p:spPr/>
        <p:txBody>
          <a:bodyPr/>
          <a:lstStyle/>
          <a:p>
            <a:r>
              <a:rPr lang="en-US" dirty="0" smtClean="0"/>
              <a:t>"</a:t>
            </a:r>
            <a:r>
              <a:rPr lang="en-US" dirty="0"/>
              <a:t>use strict" is a directive introduced in ECMAScript 5. Directives are not statements (but are close enough that "use strict" is documented here). There are two important differences between the "use strict" directive and regular statements: • It does not include any language keywords: the directive is just an expression statement that consists of a special string literal (in single or double quotes). JavaScript interpreters that do not implement ECMAScript 5 will simply see an expression statement with no side effects and will do nothing. Future versions of the ECMAScript standard are expected to introduce use as a true keyword, allowing the quotation marks to be dropped. • It can appear only at the start of a script or at the start of a function body, before any real statements have appeared. It need not be the very first thing in the script or function, however: a "use strict" directive may be followed or preceded by other string literal expression statements, and JavaScript implementations are allowed to interpret these other string literals as implementation-defined directives. String literal expression statements that follow the first regular statement in a script or function are simply ordinary expression statements; they may not be interpreted as directives and they have no effect. The purpose of a "use strict" directive is to indicate that the code that follows (in the script or function) is strict code. The top-level (</a:t>
            </a:r>
            <a:r>
              <a:rPr lang="en-US" dirty="0" err="1"/>
              <a:t>nonfunction</a:t>
            </a:r>
            <a:r>
              <a:rPr lang="en-US" dirty="0"/>
              <a:t>) code of a script is strict code if the script has a "use strict" directive. A function body is strict code if it is defined within strict code or if it has a "use strict" directive. Code passed to the eval() method is strict code if eval() is called from strict code or if the string of code includes a "use strict" directive.</a:t>
            </a:r>
          </a:p>
          <a:p>
            <a:endParaRPr lang="en-US" dirty="0"/>
          </a:p>
          <a:p>
            <a:r>
              <a:rPr lang="en-US" dirty="0"/>
              <a:t>(Page 110).</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179</a:t>
            </a:fld>
            <a:endParaRPr lang="en-US" dirty="0"/>
          </a:p>
        </p:txBody>
      </p:sp>
    </p:spTree>
    <p:extLst>
      <p:ext uri="{BB962C8B-B14F-4D97-AF65-F5344CB8AC3E}">
        <p14:creationId xmlns:p14="http://schemas.microsoft.com/office/powerpoint/2010/main" val="3212940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Code 1-1</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18</a:t>
            </a:fld>
            <a:endParaRPr lang="en-US" dirty="0"/>
          </a:p>
        </p:txBody>
      </p:sp>
      <p:pic>
        <p:nvPicPr>
          <p:cNvPr id="9" name="Picture 8"/>
          <p:cNvPicPr>
            <a:picLocks noChangeAspect="1"/>
          </p:cNvPicPr>
          <p:nvPr/>
        </p:nvPicPr>
        <p:blipFill>
          <a:blip r:embed="rId2"/>
          <a:stretch>
            <a:fillRect/>
          </a:stretch>
        </p:blipFill>
        <p:spPr>
          <a:xfrm>
            <a:off x="152400" y="1262001"/>
            <a:ext cx="6800441" cy="4326044"/>
          </a:xfrm>
          <a:prstGeom prst="rect">
            <a:avLst/>
          </a:prstGeom>
          <a:ln>
            <a:solidFill>
              <a:schemeClr val="accent1"/>
            </a:solidFill>
          </a:ln>
        </p:spPr>
      </p:pic>
    </p:spTree>
    <p:extLst>
      <p:ext uri="{BB962C8B-B14F-4D97-AF65-F5344CB8AC3E}">
        <p14:creationId xmlns:p14="http://schemas.microsoft.com/office/powerpoint/2010/main" val="410585739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 of JavaScript Statements</a:t>
            </a:r>
          </a:p>
        </p:txBody>
      </p:sp>
      <p:sp>
        <p:nvSpPr>
          <p:cNvPr id="3" name="Content Placeholder 2"/>
          <p:cNvSpPr>
            <a:spLocks noGrp="1"/>
          </p:cNvSpPr>
          <p:nvPr>
            <p:ph idx="1"/>
          </p:nvPr>
        </p:nvSpPr>
        <p:spPr/>
        <p:txBody>
          <a:bodyPr/>
          <a:lstStyle/>
          <a:p>
            <a:r>
              <a:rPr lang="en-US" dirty="0" smtClean="0"/>
              <a:t>This </a:t>
            </a:r>
            <a:r>
              <a:rPr lang="en-US" dirty="0"/>
              <a:t>chapter introduced each of the JavaScript language’s </a:t>
            </a:r>
            <a:r>
              <a:rPr lang="en-US" dirty="0" smtClean="0"/>
              <a:t>statements.</a:t>
            </a:r>
          </a:p>
          <a:p>
            <a:pPr lvl="1"/>
            <a:r>
              <a:rPr lang="en-US" dirty="0" smtClean="0">
                <a:solidFill>
                  <a:srgbClr val="FF0000"/>
                </a:solidFill>
              </a:rPr>
              <a:t>Table </a:t>
            </a:r>
            <a:r>
              <a:rPr lang="en-US" dirty="0">
                <a:solidFill>
                  <a:srgbClr val="FF0000"/>
                </a:solidFill>
              </a:rPr>
              <a:t>5-1</a:t>
            </a:r>
            <a:r>
              <a:rPr lang="en-US" dirty="0"/>
              <a:t> summarizes them, listing the syntax and purpose of each</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180</a:t>
            </a:fld>
            <a:endParaRPr lang="en-US" dirty="0"/>
          </a:p>
        </p:txBody>
      </p:sp>
    </p:spTree>
    <p:extLst>
      <p:ext uri="{BB962C8B-B14F-4D97-AF65-F5344CB8AC3E}">
        <p14:creationId xmlns:p14="http://schemas.microsoft.com/office/powerpoint/2010/main" val="321079364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5-1</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181</a:t>
            </a:fld>
            <a:endParaRPr lang="en-US" dirty="0"/>
          </a:p>
        </p:txBody>
      </p:sp>
      <p:pic>
        <p:nvPicPr>
          <p:cNvPr id="6" name="Picture 5"/>
          <p:cNvPicPr>
            <a:picLocks noChangeAspect="1"/>
          </p:cNvPicPr>
          <p:nvPr/>
        </p:nvPicPr>
        <p:blipFill>
          <a:blip r:embed="rId2"/>
          <a:stretch>
            <a:fillRect/>
          </a:stretch>
        </p:blipFill>
        <p:spPr>
          <a:xfrm>
            <a:off x="152400" y="1272348"/>
            <a:ext cx="7505700" cy="4978113"/>
          </a:xfrm>
          <a:prstGeom prst="rect">
            <a:avLst/>
          </a:prstGeom>
          <a:ln>
            <a:solidFill>
              <a:schemeClr val="accent1"/>
            </a:solidFill>
          </a:ln>
        </p:spPr>
      </p:pic>
    </p:spTree>
    <p:extLst>
      <p:ext uri="{BB962C8B-B14F-4D97-AF65-F5344CB8AC3E}">
        <p14:creationId xmlns:p14="http://schemas.microsoft.com/office/powerpoint/2010/main" val="76273078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5-1										   </a:t>
            </a:r>
            <a:r>
              <a:rPr lang="en-US" dirty="0" smtClean="0">
                <a:solidFill>
                  <a:srgbClr val="C00000"/>
                </a:solidFill>
              </a:rPr>
              <a:t>|</a:t>
            </a:r>
            <a:endParaRPr lang="en-US" dirty="0">
              <a:solidFill>
                <a:srgbClr val="C00000"/>
              </a:solidFill>
            </a:endParaRP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182</a:t>
            </a:fld>
            <a:endParaRPr lang="en-US" dirty="0"/>
          </a:p>
        </p:txBody>
      </p:sp>
      <p:pic>
        <p:nvPicPr>
          <p:cNvPr id="3" name="Picture 2"/>
          <p:cNvPicPr>
            <a:picLocks noChangeAspect="1"/>
          </p:cNvPicPr>
          <p:nvPr/>
        </p:nvPicPr>
        <p:blipFill>
          <a:blip r:embed="rId2"/>
          <a:stretch>
            <a:fillRect/>
          </a:stretch>
        </p:blipFill>
        <p:spPr>
          <a:xfrm>
            <a:off x="152401" y="1278391"/>
            <a:ext cx="7848600" cy="3320562"/>
          </a:xfrm>
          <a:prstGeom prst="rect">
            <a:avLst/>
          </a:prstGeom>
          <a:ln>
            <a:solidFill>
              <a:schemeClr val="accent1"/>
            </a:solidFill>
          </a:ln>
        </p:spPr>
      </p:pic>
    </p:spTree>
    <p:extLst>
      <p:ext uri="{BB962C8B-B14F-4D97-AF65-F5344CB8AC3E}">
        <p14:creationId xmlns:p14="http://schemas.microsoft.com/office/powerpoint/2010/main" val="12703790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Objects</a:t>
            </a:r>
            <a:endParaRPr lang="en-US" dirty="0"/>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183</a:t>
            </a:fld>
            <a:endParaRPr lang="en-US" dirty="0"/>
          </a:p>
        </p:txBody>
      </p:sp>
      <p:sp>
        <p:nvSpPr>
          <p:cNvPr id="6" name="Text Placeholder 5"/>
          <p:cNvSpPr>
            <a:spLocks noGrp="1"/>
          </p:cNvSpPr>
          <p:nvPr>
            <p:ph type="body" sz="quarter" idx="16"/>
          </p:nvPr>
        </p:nvSpPr>
        <p:spPr/>
        <p:txBody>
          <a:bodyPr/>
          <a:lstStyle/>
          <a:p>
            <a:r>
              <a:rPr lang="en-US" dirty="0" smtClean="0"/>
              <a:t>6</a:t>
            </a:r>
            <a:endParaRPr lang="en-US" dirty="0"/>
          </a:p>
        </p:txBody>
      </p:sp>
      <p:pic>
        <p:nvPicPr>
          <p:cNvPr id="4" name="Picture 3"/>
          <p:cNvPicPr>
            <a:picLocks noChangeAspect="1"/>
          </p:cNvPicPr>
          <p:nvPr/>
        </p:nvPicPr>
        <p:blipFill>
          <a:blip r:embed="rId2"/>
          <a:stretch>
            <a:fillRect/>
          </a:stretch>
        </p:blipFill>
        <p:spPr>
          <a:xfrm>
            <a:off x="8943975" y="3212096"/>
            <a:ext cx="2914650" cy="3295650"/>
          </a:xfrm>
          <a:prstGeom prst="rect">
            <a:avLst/>
          </a:prstGeom>
          <a:ln>
            <a:solidFill>
              <a:schemeClr val="accent1"/>
            </a:solidFill>
          </a:ln>
        </p:spPr>
      </p:pic>
    </p:spTree>
    <p:extLst>
      <p:ext uri="{BB962C8B-B14F-4D97-AF65-F5344CB8AC3E}">
        <p14:creationId xmlns:p14="http://schemas.microsoft.com/office/powerpoint/2010/main" val="39481255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a:t>
            </a:r>
            <a:endParaRPr lang="en-US" dirty="0"/>
          </a:p>
        </p:txBody>
      </p:sp>
      <p:sp>
        <p:nvSpPr>
          <p:cNvPr id="7" name="Content Placeholder 6"/>
          <p:cNvSpPr>
            <a:spLocks noGrp="1"/>
          </p:cNvSpPr>
          <p:nvPr>
            <p:ph idx="1"/>
          </p:nvPr>
        </p:nvSpPr>
        <p:spPr/>
        <p:txBody>
          <a:bodyPr/>
          <a:lstStyle/>
          <a:p>
            <a:r>
              <a:rPr lang="en-US" dirty="0"/>
              <a:t>JavaScript’s </a:t>
            </a:r>
            <a:r>
              <a:rPr lang="en-US" dirty="0">
                <a:solidFill>
                  <a:srgbClr val="0070C0"/>
                </a:solidFill>
              </a:rPr>
              <a:t>fundamental</a:t>
            </a:r>
            <a:r>
              <a:rPr lang="en-US" dirty="0">
                <a:solidFill>
                  <a:srgbClr val="FF0000"/>
                </a:solidFill>
              </a:rPr>
              <a:t> datatype</a:t>
            </a:r>
            <a:r>
              <a:rPr lang="en-US" dirty="0"/>
              <a:t> is the </a:t>
            </a:r>
            <a:r>
              <a:rPr lang="en-US" dirty="0" smtClean="0">
                <a:solidFill>
                  <a:srgbClr val="FF0000"/>
                </a:solidFill>
              </a:rPr>
              <a:t>object</a:t>
            </a:r>
            <a:r>
              <a:rPr lang="en-US" dirty="0" smtClean="0"/>
              <a:t>.</a:t>
            </a:r>
          </a:p>
          <a:p>
            <a:pPr lvl="1"/>
            <a:r>
              <a:rPr lang="en-US" dirty="0" smtClean="0"/>
              <a:t>An </a:t>
            </a:r>
            <a:r>
              <a:rPr lang="en-US" dirty="0"/>
              <a:t>object is a </a:t>
            </a:r>
            <a:r>
              <a:rPr lang="en-US" dirty="0">
                <a:solidFill>
                  <a:srgbClr val="FF0000"/>
                </a:solidFill>
              </a:rPr>
              <a:t>composite </a:t>
            </a:r>
            <a:r>
              <a:rPr lang="en-US" dirty="0" smtClean="0">
                <a:solidFill>
                  <a:srgbClr val="FF0000"/>
                </a:solidFill>
              </a:rPr>
              <a:t>value</a:t>
            </a:r>
            <a:r>
              <a:rPr lang="en-US" dirty="0" smtClean="0"/>
              <a:t>:</a:t>
            </a:r>
          </a:p>
          <a:p>
            <a:pPr lvl="2"/>
            <a:r>
              <a:rPr lang="en-US" dirty="0" smtClean="0"/>
              <a:t>it </a:t>
            </a:r>
            <a:r>
              <a:rPr lang="en-US" dirty="0">
                <a:solidFill>
                  <a:srgbClr val="0070C0"/>
                </a:solidFill>
              </a:rPr>
              <a:t>aggregates</a:t>
            </a:r>
            <a:r>
              <a:rPr lang="en-US" dirty="0">
                <a:solidFill>
                  <a:srgbClr val="FF0000"/>
                </a:solidFill>
              </a:rPr>
              <a:t> multiple values</a:t>
            </a:r>
            <a:r>
              <a:rPr lang="en-US" dirty="0"/>
              <a:t> (primitive values or other objects) and allows you to store and retrieve those values by </a:t>
            </a:r>
            <a:r>
              <a:rPr lang="en-US" dirty="0" smtClean="0"/>
              <a:t>name.</a:t>
            </a:r>
          </a:p>
          <a:p>
            <a:pPr lvl="1"/>
            <a:r>
              <a:rPr lang="en-US" dirty="0" smtClean="0"/>
              <a:t>An </a:t>
            </a:r>
            <a:r>
              <a:rPr lang="en-US" dirty="0"/>
              <a:t>object is an </a:t>
            </a:r>
            <a:r>
              <a:rPr lang="en-US" dirty="0">
                <a:solidFill>
                  <a:srgbClr val="FF0000"/>
                </a:solidFill>
              </a:rPr>
              <a:t>unordered collection</a:t>
            </a:r>
            <a:r>
              <a:rPr lang="en-US" dirty="0"/>
              <a:t> of </a:t>
            </a:r>
            <a:r>
              <a:rPr lang="en-US" dirty="0">
                <a:solidFill>
                  <a:srgbClr val="FF0000"/>
                </a:solidFill>
              </a:rPr>
              <a:t>properties</a:t>
            </a:r>
            <a:r>
              <a:rPr lang="en-US" dirty="0"/>
              <a:t>, each of which </a:t>
            </a:r>
            <a:r>
              <a:rPr lang="en-US" dirty="0" smtClean="0"/>
              <a:t>has</a:t>
            </a:r>
          </a:p>
          <a:p>
            <a:pPr lvl="2"/>
            <a:r>
              <a:rPr lang="en-US" dirty="0" smtClean="0"/>
              <a:t>a name</a:t>
            </a:r>
          </a:p>
          <a:p>
            <a:pPr lvl="2"/>
            <a:r>
              <a:rPr lang="en-US" dirty="0" smtClean="0"/>
              <a:t>a value</a:t>
            </a:r>
          </a:p>
          <a:p>
            <a:pPr lvl="1"/>
            <a:r>
              <a:rPr lang="en-US" dirty="0" smtClean="0">
                <a:solidFill>
                  <a:srgbClr val="FF0000"/>
                </a:solidFill>
              </a:rPr>
              <a:t>Property</a:t>
            </a:r>
            <a:r>
              <a:rPr lang="en-US" dirty="0" smtClean="0"/>
              <a:t> </a:t>
            </a:r>
            <a:r>
              <a:rPr lang="en-US" dirty="0"/>
              <a:t>names are </a:t>
            </a:r>
            <a:r>
              <a:rPr lang="en-US" dirty="0">
                <a:solidFill>
                  <a:srgbClr val="FF0000"/>
                </a:solidFill>
              </a:rPr>
              <a:t>strings</a:t>
            </a:r>
            <a:r>
              <a:rPr lang="en-US" dirty="0"/>
              <a:t>, so we can say that </a:t>
            </a:r>
            <a:r>
              <a:rPr lang="en-US" dirty="0">
                <a:solidFill>
                  <a:srgbClr val="FF0000"/>
                </a:solidFill>
              </a:rPr>
              <a:t>objects </a:t>
            </a:r>
            <a:r>
              <a:rPr lang="en-US" dirty="0">
                <a:solidFill>
                  <a:srgbClr val="0070C0"/>
                </a:solidFill>
              </a:rPr>
              <a:t>map</a:t>
            </a:r>
            <a:r>
              <a:rPr lang="en-US" dirty="0"/>
              <a:t> </a:t>
            </a:r>
            <a:r>
              <a:rPr lang="en-US" dirty="0">
                <a:solidFill>
                  <a:srgbClr val="FF0000"/>
                </a:solidFill>
              </a:rPr>
              <a:t>strings</a:t>
            </a:r>
            <a:r>
              <a:rPr lang="en-US" dirty="0"/>
              <a:t> </a:t>
            </a:r>
            <a:r>
              <a:rPr lang="en-US" dirty="0">
                <a:solidFill>
                  <a:srgbClr val="0070C0"/>
                </a:solidFill>
              </a:rPr>
              <a:t>to</a:t>
            </a:r>
            <a:r>
              <a:rPr lang="en-US" dirty="0"/>
              <a:t> </a:t>
            </a:r>
            <a:r>
              <a:rPr lang="en-US" dirty="0" smtClean="0">
                <a:solidFill>
                  <a:srgbClr val="FF0000"/>
                </a:solidFill>
              </a:rPr>
              <a:t>values</a:t>
            </a:r>
            <a:r>
              <a:rPr lang="en-US" dirty="0" smtClean="0"/>
              <a:t>.</a:t>
            </a:r>
          </a:p>
          <a:p>
            <a:pPr lvl="1"/>
            <a:r>
              <a:rPr lang="en-US" dirty="0" smtClean="0"/>
              <a:t>This </a:t>
            </a:r>
            <a:r>
              <a:rPr lang="en-US" dirty="0">
                <a:solidFill>
                  <a:srgbClr val="FF0000"/>
                </a:solidFill>
              </a:rPr>
              <a:t>string-to-value mapping</a:t>
            </a:r>
            <a:r>
              <a:rPr lang="en-US" dirty="0"/>
              <a:t> goes by various names: you are probably already familiar with the fundamental </a:t>
            </a:r>
            <a:r>
              <a:rPr lang="en-US" dirty="0">
                <a:solidFill>
                  <a:srgbClr val="FF0000"/>
                </a:solidFill>
              </a:rPr>
              <a:t>data structure</a:t>
            </a:r>
            <a:r>
              <a:rPr lang="en-US" dirty="0"/>
              <a:t> under the </a:t>
            </a:r>
            <a:r>
              <a:rPr lang="en-US" dirty="0" smtClean="0"/>
              <a:t>name</a:t>
            </a:r>
          </a:p>
          <a:p>
            <a:pPr lvl="2"/>
            <a:r>
              <a:rPr lang="en-US" dirty="0" smtClean="0"/>
              <a:t>“hash,”</a:t>
            </a:r>
          </a:p>
          <a:p>
            <a:pPr lvl="2"/>
            <a:r>
              <a:rPr lang="en-US" dirty="0" smtClean="0"/>
              <a:t>“hashtable”</a:t>
            </a:r>
          </a:p>
          <a:p>
            <a:pPr lvl="2"/>
            <a:r>
              <a:rPr lang="en-US" dirty="0" smtClean="0"/>
              <a:t>“dictionary”</a:t>
            </a:r>
          </a:p>
          <a:p>
            <a:pPr lvl="2"/>
            <a:r>
              <a:rPr lang="en-US" dirty="0" smtClean="0"/>
              <a:t>“</a:t>
            </a:r>
            <a:r>
              <a:rPr lang="en-US" dirty="0"/>
              <a:t>associative </a:t>
            </a:r>
            <a:r>
              <a:rPr lang="en-US" dirty="0" smtClean="0"/>
              <a:t>array”</a:t>
            </a:r>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184</a:t>
            </a:fld>
            <a:endParaRPr lang="en-US" dirty="0"/>
          </a:p>
        </p:txBody>
      </p:sp>
    </p:spTree>
    <p:extLst>
      <p:ext uri="{BB962C8B-B14F-4D97-AF65-F5344CB8AC3E}">
        <p14:creationId xmlns:p14="http://schemas.microsoft.com/office/powerpoint/2010/main" val="418621033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Prototype</a:t>
            </a:r>
            <a:endParaRPr lang="en-US" dirty="0"/>
          </a:p>
        </p:txBody>
      </p:sp>
      <p:sp>
        <p:nvSpPr>
          <p:cNvPr id="7" name="Content Placeholder 6"/>
          <p:cNvSpPr>
            <a:spLocks noGrp="1"/>
          </p:cNvSpPr>
          <p:nvPr>
            <p:ph idx="1"/>
          </p:nvPr>
        </p:nvSpPr>
        <p:spPr/>
        <p:txBody>
          <a:bodyPr/>
          <a:lstStyle/>
          <a:p>
            <a:r>
              <a:rPr lang="en-US" dirty="0"/>
              <a:t>An </a:t>
            </a:r>
            <a:r>
              <a:rPr lang="en-US" dirty="0">
                <a:solidFill>
                  <a:srgbClr val="FF0000"/>
                </a:solidFill>
              </a:rPr>
              <a:t>object</a:t>
            </a:r>
            <a:r>
              <a:rPr lang="en-US" dirty="0"/>
              <a:t> is </a:t>
            </a:r>
            <a:r>
              <a:rPr lang="en-US" dirty="0">
                <a:solidFill>
                  <a:srgbClr val="0070C0"/>
                </a:solidFill>
              </a:rPr>
              <a:t>more than </a:t>
            </a:r>
            <a:r>
              <a:rPr lang="en-US" dirty="0"/>
              <a:t>a simple </a:t>
            </a:r>
            <a:r>
              <a:rPr lang="en-US" dirty="0">
                <a:solidFill>
                  <a:srgbClr val="FF0000"/>
                </a:solidFill>
              </a:rPr>
              <a:t>string-to-value map</a:t>
            </a:r>
            <a:r>
              <a:rPr lang="en-US" dirty="0"/>
              <a:t>, </a:t>
            </a:r>
            <a:r>
              <a:rPr lang="en-US" dirty="0" smtClean="0"/>
              <a:t>however.</a:t>
            </a:r>
          </a:p>
          <a:p>
            <a:pPr lvl="1"/>
            <a:r>
              <a:rPr lang="en-US" dirty="0" smtClean="0"/>
              <a:t>In </a:t>
            </a:r>
            <a:r>
              <a:rPr lang="en-US" dirty="0"/>
              <a:t>addition to maintaining its own set of properties, a JavaScript object also inherits the properties of another object, known as its “</a:t>
            </a:r>
            <a:r>
              <a:rPr lang="en-US" dirty="0">
                <a:solidFill>
                  <a:srgbClr val="FF0000"/>
                </a:solidFill>
              </a:rPr>
              <a:t>prototype</a:t>
            </a:r>
            <a:r>
              <a:rPr lang="en-US" dirty="0"/>
              <a:t>.”</a:t>
            </a:r>
          </a:p>
          <a:p>
            <a:pPr lvl="1"/>
            <a:r>
              <a:rPr lang="en-US" dirty="0"/>
              <a:t>The </a:t>
            </a:r>
            <a:r>
              <a:rPr lang="en-US" dirty="0">
                <a:solidFill>
                  <a:srgbClr val="FF0000"/>
                </a:solidFill>
              </a:rPr>
              <a:t>methods</a:t>
            </a:r>
            <a:r>
              <a:rPr lang="en-US" dirty="0"/>
              <a:t> of an </a:t>
            </a:r>
            <a:r>
              <a:rPr lang="en-US" dirty="0">
                <a:solidFill>
                  <a:srgbClr val="FF0000"/>
                </a:solidFill>
              </a:rPr>
              <a:t>object</a:t>
            </a:r>
            <a:r>
              <a:rPr lang="en-US" dirty="0"/>
              <a:t> are typically </a:t>
            </a:r>
            <a:r>
              <a:rPr lang="en-US" dirty="0">
                <a:solidFill>
                  <a:srgbClr val="FF0000"/>
                </a:solidFill>
              </a:rPr>
              <a:t>inherited </a:t>
            </a:r>
            <a:r>
              <a:rPr lang="en-US" dirty="0">
                <a:solidFill>
                  <a:srgbClr val="0070C0"/>
                </a:solidFill>
              </a:rPr>
              <a:t>properties</a:t>
            </a:r>
            <a:r>
              <a:rPr lang="en-US" dirty="0"/>
              <a:t>, and this “</a:t>
            </a:r>
            <a:r>
              <a:rPr lang="en-US" dirty="0">
                <a:solidFill>
                  <a:srgbClr val="FF0000"/>
                </a:solidFill>
              </a:rPr>
              <a:t>prototypal inheritance</a:t>
            </a:r>
            <a:r>
              <a:rPr lang="en-US" dirty="0"/>
              <a:t>” is a key feature of JavaScript</a:t>
            </a:r>
            <a:r>
              <a:rPr lang="en-US" dirty="0" smtClean="0"/>
              <a:t>.</a:t>
            </a:r>
            <a:endParaRPr lang="en-US" dirty="0"/>
          </a:p>
          <a:p>
            <a:pPr lvl="1"/>
            <a:r>
              <a:rPr lang="en-US" dirty="0" smtClean="0"/>
              <a:t>JavaScript objects </a:t>
            </a:r>
            <a:r>
              <a:rPr lang="en-US" dirty="0"/>
              <a:t>are </a:t>
            </a:r>
            <a:r>
              <a:rPr lang="en-US" dirty="0">
                <a:solidFill>
                  <a:srgbClr val="FF0000"/>
                </a:solidFill>
              </a:rPr>
              <a:t>dynamic</a:t>
            </a:r>
            <a:r>
              <a:rPr lang="en-US" dirty="0"/>
              <a:t>—properties can usually be added and deleted—but they can be used to simulate the static objects and “structs” of </a:t>
            </a:r>
            <a:r>
              <a:rPr lang="en-US" dirty="0">
                <a:solidFill>
                  <a:srgbClr val="FF0000"/>
                </a:solidFill>
              </a:rPr>
              <a:t>statically typed </a:t>
            </a:r>
            <a:r>
              <a:rPr lang="en-US" dirty="0" smtClean="0">
                <a:solidFill>
                  <a:srgbClr val="0070C0"/>
                </a:solidFill>
              </a:rPr>
              <a:t>languages</a:t>
            </a:r>
            <a:r>
              <a:rPr lang="en-US" dirty="0" smtClean="0"/>
              <a:t>.</a:t>
            </a:r>
          </a:p>
          <a:p>
            <a:pPr lvl="1"/>
            <a:r>
              <a:rPr lang="en-US" dirty="0" smtClean="0"/>
              <a:t>They </a:t>
            </a:r>
            <a:r>
              <a:rPr lang="en-US" dirty="0"/>
              <a:t>can also be used (by ignoring the value part of the string-to-value mapping) to represent </a:t>
            </a:r>
            <a:r>
              <a:rPr lang="en-US" dirty="0">
                <a:solidFill>
                  <a:srgbClr val="FF0000"/>
                </a:solidFill>
              </a:rPr>
              <a:t>sets of strings</a:t>
            </a:r>
            <a:r>
              <a:rPr lang="en-US" dirty="0"/>
              <a:t>. </a:t>
            </a:r>
            <a:endParaRPr lang="en-US" dirty="0" smtClean="0"/>
          </a:p>
          <a:p>
            <a:pPr lvl="1"/>
            <a:r>
              <a:rPr lang="en-US" dirty="0" smtClean="0">
                <a:solidFill>
                  <a:srgbClr val="FF0000"/>
                </a:solidFill>
              </a:rPr>
              <a:t>Any </a:t>
            </a:r>
            <a:r>
              <a:rPr lang="en-US" dirty="0">
                <a:solidFill>
                  <a:srgbClr val="FF0000"/>
                </a:solidFill>
              </a:rPr>
              <a:t>value </a:t>
            </a:r>
            <a:r>
              <a:rPr lang="en-US" dirty="0"/>
              <a:t>in JavaScript that is </a:t>
            </a:r>
            <a:r>
              <a:rPr lang="en-US" dirty="0" smtClean="0">
                <a:solidFill>
                  <a:srgbClr val="FF0000"/>
                </a:solidFill>
              </a:rPr>
              <a:t>not</a:t>
            </a:r>
          </a:p>
          <a:p>
            <a:pPr lvl="2"/>
            <a:r>
              <a:rPr lang="en-US" dirty="0"/>
              <a:t>a string</a:t>
            </a:r>
          </a:p>
          <a:p>
            <a:pPr lvl="2"/>
            <a:r>
              <a:rPr lang="en-US" dirty="0"/>
              <a:t>a number</a:t>
            </a:r>
          </a:p>
          <a:p>
            <a:pPr lvl="2"/>
            <a:r>
              <a:rPr lang="en-US" dirty="0"/>
              <a:t>True</a:t>
            </a:r>
          </a:p>
          <a:p>
            <a:pPr lvl="2"/>
            <a:r>
              <a:rPr lang="en-US" dirty="0"/>
              <a:t>False</a:t>
            </a:r>
          </a:p>
          <a:p>
            <a:pPr lvl="2"/>
            <a:r>
              <a:rPr lang="en-US" dirty="0"/>
              <a:t>Null</a:t>
            </a:r>
          </a:p>
          <a:p>
            <a:pPr lvl="2"/>
            <a:r>
              <a:rPr lang="en-US" dirty="0"/>
              <a:t>Undefined</a:t>
            </a:r>
          </a:p>
          <a:p>
            <a:pPr marL="460375" lvl="2" indent="0">
              <a:buNone/>
            </a:pPr>
            <a:r>
              <a:rPr lang="en-US" dirty="0" smtClean="0"/>
              <a:t>is </a:t>
            </a:r>
            <a:r>
              <a:rPr lang="en-US" dirty="0"/>
              <a:t>an </a:t>
            </a:r>
            <a:r>
              <a:rPr lang="en-US" dirty="0" smtClean="0">
                <a:solidFill>
                  <a:srgbClr val="FF0000"/>
                </a:solidFill>
              </a:rPr>
              <a:t>object</a:t>
            </a:r>
            <a:r>
              <a:rPr lang="en-US" dirty="0" smtClean="0"/>
              <a:t>.</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185</a:t>
            </a:fld>
            <a:endParaRPr lang="en-US" dirty="0"/>
          </a:p>
        </p:txBody>
      </p:sp>
    </p:spTree>
    <p:extLst>
      <p:ext uri="{BB962C8B-B14F-4D97-AF65-F5344CB8AC3E}">
        <p14:creationId xmlns:p14="http://schemas.microsoft.com/office/powerpoint/2010/main" val="17820564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Prototype										   </a:t>
            </a:r>
            <a:r>
              <a:rPr lang="en-US" dirty="0" smtClean="0">
                <a:solidFill>
                  <a:srgbClr val="C00000"/>
                </a:solidFill>
              </a:rPr>
              <a:t>|</a:t>
            </a:r>
            <a:endParaRPr lang="en-US" dirty="0">
              <a:solidFill>
                <a:srgbClr val="C00000"/>
              </a:solidFill>
            </a:endParaRPr>
          </a:p>
        </p:txBody>
      </p:sp>
      <p:sp>
        <p:nvSpPr>
          <p:cNvPr id="7" name="Content Placeholder 6"/>
          <p:cNvSpPr>
            <a:spLocks noGrp="1"/>
          </p:cNvSpPr>
          <p:nvPr>
            <p:ph idx="1"/>
          </p:nvPr>
        </p:nvSpPr>
        <p:spPr/>
        <p:txBody>
          <a:bodyPr/>
          <a:lstStyle/>
          <a:p>
            <a:pPr lvl="1"/>
            <a:r>
              <a:rPr lang="en-US" dirty="0"/>
              <a:t>And even though strings, numbers, and booleans are not objects, they behave like </a:t>
            </a:r>
            <a:r>
              <a:rPr lang="en-US" dirty="0">
                <a:solidFill>
                  <a:srgbClr val="FF0000"/>
                </a:solidFill>
              </a:rPr>
              <a:t>immutable objects</a:t>
            </a:r>
            <a:r>
              <a:rPr lang="en-US" dirty="0"/>
              <a:t> (see §3.6).</a:t>
            </a:r>
          </a:p>
          <a:p>
            <a:pPr lvl="1"/>
            <a:r>
              <a:rPr lang="en-US" dirty="0"/>
              <a:t>Recall from §3.7 that objects are mutable and are </a:t>
            </a:r>
            <a:r>
              <a:rPr lang="en-US" dirty="0">
                <a:solidFill>
                  <a:srgbClr val="0070C0"/>
                </a:solidFill>
              </a:rPr>
              <a:t>manipulated</a:t>
            </a:r>
            <a:r>
              <a:rPr lang="en-US" dirty="0"/>
              <a:t> </a:t>
            </a:r>
            <a:r>
              <a:rPr lang="en-US" dirty="0">
                <a:solidFill>
                  <a:srgbClr val="FF0000"/>
                </a:solidFill>
              </a:rPr>
              <a:t>by</a:t>
            </a:r>
            <a:r>
              <a:rPr lang="en-US" dirty="0"/>
              <a:t> </a:t>
            </a:r>
            <a:r>
              <a:rPr lang="en-US" dirty="0">
                <a:solidFill>
                  <a:srgbClr val="FF0000"/>
                </a:solidFill>
              </a:rPr>
              <a:t>reference</a:t>
            </a:r>
            <a:r>
              <a:rPr lang="en-US" dirty="0"/>
              <a:t> rather than </a:t>
            </a:r>
            <a:r>
              <a:rPr lang="en-US" dirty="0">
                <a:solidFill>
                  <a:srgbClr val="FF0000"/>
                </a:solidFill>
              </a:rPr>
              <a:t>by value</a:t>
            </a:r>
            <a:r>
              <a:rPr lang="en-US" dirty="0"/>
              <a:t>.</a:t>
            </a:r>
          </a:p>
          <a:p>
            <a:pPr lvl="2"/>
            <a:r>
              <a:rPr lang="en-US" dirty="0"/>
              <a:t>If the variable x refers to an object, and the code var y = x; is executed, the variable y holds a reference to the same object, not a copy of that object.</a:t>
            </a:r>
          </a:p>
          <a:p>
            <a:pPr lvl="2"/>
            <a:r>
              <a:rPr lang="en-US" dirty="0"/>
              <a:t>Any modifications made to the object through the variable y are also visible through the variable x.</a:t>
            </a:r>
          </a:p>
          <a:p>
            <a:pPr lvl="1"/>
            <a:r>
              <a:rPr lang="en-US" dirty="0" smtClean="0"/>
              <a:t>The </a:t>
            </a:r>
            <a:r>
              <a:rPr lang="en-US" dirty="0"/>
              <a:t>most </a:t>
            </a:r>
            <a:r>
              <a:rPr lang="en-US" dirty="0">
                <a:solidFill>
                  <a:srgbClr val="FF0000"/>
                </a:solidFill>
              </a:rPr>
              <a:t>common things</a:t>
            </a:r>
            <a:r>
              <a:rPr lang="en-US" dirty="0"/>
              <a:t> to do with </a:t>
            </a:r>
            <a:r>
              <a:rPr lang="en-US" dirty="0">
                <a:solidFill>
                  <a:srgbClr val="FF0000"/>
                </a:solidFill>
              </a:rPr>
              <a:t>objects</a:t>
            </a:r>
            <a:r>
              <a:rPr lang="en-US" dirty="0"/>
              <a:t> </a:t>
            </a:r>
            <a:r>
              <a:rPr lang="en-US" dirty="0" smtClean="0"/>
              <a:t>are</a:t>
            </a:r>
          </a:p>
          <a:p>
            <a:pPr lvl="2"/>
            <a:r>
              <a:rPr lang="en-US" dirty="0" smtClean="0"/>
              <a:t>create them</a:t>
            </a:r>
          </a:p>
          <a:p>
            <a:pPr lvl="2"/>
            <a:r>
              <a:rPr lang="en-US" dirty="0" smtClean="0"/>
              <a:t>set</a:t>
            </a:r>
            <a:r>
              <a:rPr lang="en-US" dirty="0"/>
              <a:t>, query, delete, </a:t>
            </a:r>
            <a:r>
              <a:rPr lang="en-US" dirty="0" smtClean="0"/>
              <a:t>test</a:t>
            </a:r>
          </a:p>
          <a:p>
            <a:pPr lvl="2"/>
            <a:r>
              <a:rPr lang="en-US" dirty="0" smtClean="0"/>
              <a:t>enumerate </a:t>
            </a:r>
            <a:r>
              <a:rPr lang="en-US" dirty="0"/>
              <a:t>their </a:t>
            </a:r>
            <a:r>
              <a:rPr lang="en-US" dirty="0" smtClean="0"/>
              <a:t>properties</a:t>
            </a:r>
            <a:endParaRPr lang="en-US" dirty="0"/>
          </a:p>
          <a:p>
            <a:pPr lvl="1"/>
            <a:r>
              <a:rPr lang="en-US" dirty="0" smtClean="0"/>
              <a:t>These </a:t>
            </a:r>
            <a:r>
              <a:rPr lang="en-US" dirty="0"/>
              <a:t>fundamental operations are described in the opening sections of this </a:t>
            </a:r>
            <a:r>
              <a:rPr lang="en-US" dirty="0" smtClean="0"/>
              <a:t>chapter.</a:t>
            </a:r>
          </a:p>
          <a:p>
            <a:pPr lvl="1"/>
            <a:r>
              <a:rPr lang="en-US" dirty="0" smtClean="0"/>
              <a:t>The </a:t>
            </a:r>
            <a:r>
              <a:rPr lang="en-US" dirty="0"/>
              <a:t>sections that follow cover more advanced topics, many of which are specific to ECMAScript 5</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186</a:t>
            </a:fld>
            <a:endParaRPr lang="en-US" dirty="0"/>
          </a:p>
        </p:txBody>
      </p:sp>
    </p:spTree>
    <p:extLst>
      <p:ext uri="{BB962C8B-B14F-4D97-AF65-F5344CB8AC3E}">
        <p14:creationId xmlns:p14="http://schemas.microsoft.com/office/powerpoint/2010/main" val="24003208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Property</a:t>
            </a:r>
            <a:endParaRPr lang="en-US" dirty="0"/>
          </a:p>
        </p:txBody>
      </p:sp>
      <p:sp>
        <p:nvSpPr>
          <p:cNvPr id="3" name="Content Placeholder 2"/>
          <p:cNvSpPr>
            <a:spLocks noGrp="1"/>
          </p:cNvSpPr>
          <p:nvPr>
            <p:ph idx="1"/>
          </p:nvPr>
        </p:nvSpPr>
        <p:spPr/>
        <p:txBody>
          <a:bodyPr/>
          <a:lstStyle/>
          <a:p>
            <a:r>
              <a:rPr lang="en-US" dirty="0"/>
              <a:t>A property has a </a:t>
            </a:r>
            <a:r>
              <a:rPr lang="en-US" dirty="0">
                <a:solidFill>
                  <a:srgbClr val="FF0000"/>
                </a:solidFill>
              </a:rPr>
              <a:t>name</a:t>
            </a:r>
            <a:r>
              <a:rPr lang="en-US" dirty="0"/>
              <a:t> and a </a:t>
            </a:r>
            <a:r>
              <a:rPr lang="en-US" dirty="0" smtClean="0">
                <a:solidFill>
                  <a:srgbClr val="FF0000"/>
                </a:solidFill>
              </a:rPr>
              <a:t>value</a:t>
            </a:r>
            <a:r>
              <a:rPr lang="en-US" dirty="0" smtClean="0"/>
              <a:t>.</a:t>
            </a:r>
          </a:p>
          <a:p>
            <a:pPr lvl="1"/>
            <a:r>
              <a:rPr lang="en-US" dirty="0" smtClean="0"/>
              <a:t>A </a:t>
            </a:r>
            <a:r>
              <a:rPr lang="en-US" dirty="0">
                <a:solidFill>
                  <a:srgbClr val="FF0000"/>
                </a:solidFill>
              </a:rPr>
              <a:t>property name</a:t>
            </a:r>
            <a:r>
              <a:rPr lang="en-US" dirty="0"/>
              <a:t> may </a:t>
            </a:r>
            <a:r>
              <a:rPr lang="en-US" dirty="0" smtClean="0"/>
              <a:t>be</a:t>
            </a:r>
          </a:p>
          <a:p>
            <a:pPr lvl="2"/>
            <a:r>
              <a:rPr lang="en-US" dirty="0" smtClean="0"/>
              <a:t>any </a:t>
            </a:r>
            <a:r>
              <a:rPr lang="en-US" dirty="0">
                <a:solidFill>
                  <a:srgbClr val="FF0000"/>
                </a:solidFill>
              </a:rPr>
              <a:t>string</a:t>
            </a:r>
            <a:r>
              <a:rPr lang="en-US" dirty="0"/>
              <a:t>, including the </a:t>
            </a:r>
            <a:r>
              <a:rPr lang="en-US" dirty="0">
                <a:solidFill>
                  <a:srgbClr val="FF0000"/>
                </a:solidFill>
              </a:rPr>
              <a:t>empty </a:t>
            </a:r>
            <a:r>
              <a:rPr lang="en-US" dirty="0" smtClean="0">
                <a:solidFill>
                  <a:srgbClr val="FF0000"/>
                </a:solidFill>
              </a:rPr>
              <a:t>string</a:t>
            </a:r>
            <a:endParaRPr lang="en-US" dirty="0"/>
          </a:p>
          <a:p>
            <a:pPr lvl="2"/>
            <a:r>
              <a:rPr lang="en-US" dirty="0" smtClean="0"/>
              <a:t>but </a:t>
            </a:r>
            <a:r>
              <a:rPr lang="en-US" dirty="0"/>
              <a:t>no object may have two properties with the same </a:t>
            </a:r>
            <a:r>
              <a:rPr lang="en-US" dirty="0" smtClean="0"/>
              <a:t>name.</a:t>
            </a:r>
          </a:p>
          <a:p>
            <a:pPr lvl="1"/>
            <a:r>
              <a:rPr lang="en-US" dirty="0"/>
              <a:t>The value may be any JavaScript value, or (in ECMAScript 5) it may be a </a:t>
            </a:r>
            <a:r>
              <a:rPr lang="en-US" dirty="0">
                <a:solidFill>
                  <a:srgbClr val="FF0000"/>
                </a:solidFill>
              </a:rPr>
              <a:t>getter</a:t>
            </a:r>
            <a:r>
              <a:rPr lang="en-US" dirty="0"/>
              <a:t> or a </a:t>
            </a:r>
            <a:r>
              <a:rPr lang="en-US" dirty="0">
                <a:solidFill>
                  <a:srgbClr val="FF0000"/>
                </a:solidFill>
              </a:rPr>
              <a:t>setter</a:t>
            </a:r>
            <a:r>
              <a:rPr lang="en-US" dirty="0"/>
              <a:t> function (or both). </a:t>
            </a:r>
            <a:endParaRPr lang="en-US" dirty="0" smtClean="0"/>
          </a:p>
          <a:p>
            <a:pPr lvl="1"/>
            <a:r>
              <a:rPr lang="en-US" dirty="0" smtClean="0"/>
              <a:t>We’ll </a:t>
            </a:r>
            <a:r>
              <a:rPr lang="en-US" dirty="0"/>
              <a:t>learn about getter and setter functions in §</a:t>
            </a:r>
            <a:r>
              <a:rPr lang="en-US" dirty="0" smtClean="0"/>
              <a:t>6.6.</a:t>
            </a:r>
          </a:p>
          <a:p>
            <a:pPr lvl="1"/>
            <a:r>
              <a:rPr lang="en-US" dirty="0" smtClean="0"/>
              <a:t>In </a:t>
            </a:r>
            <a:r>
              <a:rPr lang="en-US" dirty="0"/>
              <a:t>addition to its name and value, each property has </a:t>
            </a:r>
            <a:r>
              <a:rPr lang="en-US" dirty="0">
                <a:solidFill>
                  <a:srgbClr val="FF0000"/>
                </a:solidFill>
              </a:rPr>
              <a:t>associated values</a:t>
            </a:r>
            <a:r>
              <a:rPr lang="en-US" dirty="0"/>
              <a:t> that we’ll call </a:t>
            </a:r>
            <a:r>
              <a:rPr lang="en-US" dirty="0">
                <a:solidFill>
                  <a:srgbClr val="FF0000"/>
                </a:solidFill>
              </a:rPr>
              <a:t>property attributes</a:t>
            </a:r>
            <a:r>
              <a:rPr lang="en-US" dirty="0"/>
              <a:t>: </a:t>
            </a:r>
          </a:p>
          <a:p>
            <a:pPr lvl="2"/>
            <a:r>
              <a:rPr lang="en-US" dirty="0" smtClean="0"/>
              <a:t>The </a:t>
            </a:r>
            <a:r>
              <a:rPr lang="en-US" dirty="0">
                <a:solidFill>
                  <a:srgbClr val="FF0000"/>
                </a:solidFill>
              </a:rPr>
              <a:t>writable</a:t>
            </a:r>
            <a:r>
              <a:rPr lang="en-US" dirty="0"/>
              <a:t> attribute specifies whether the value of the property can be </a:t>
            </a:r>
            <a:r>
              <a:rPr lang="en-US" dirty="0" smtClean="0"/>
              <a:t>set.</a:t>
            </a:r>
          </a:p>
          <a:p>
            <a:pPr lvl="2"/>
            <a:r>
              <a:rPr lang="en-US" dirty="0" smtClean="0"/>
              <a:t>The </a:t>
            </a:r>
            <a:r>
              <a:rPr lang="en-US" dirty="0">
                <a:solidFill>
                  <a:srgbClr val="FF0000"/>
                </a:solidFill>
              </a:rPr>
              <a:t>enumerable</a:t>
            </a:r>
            <a:r>
              <a:rPr lang="en-US" dirty="0"/>
              <a:t> attribute specifies whether the property name is returned by a for/in </a:t>
            </a:r>
            <a:r>
              <a:rPr lang="en-US" dirty="0" smtClean="0"/>
              <a:t>loop.</a:t>
            </a:r>
          </a:p>
          <a:p>
            <a:pPr lvl="2"/>
            <a:r>
              <a:rPr lang="en-US" dirty="0" smtClean="0"/>
              <a:t>The </a:t>
            </a:r>
            <a:r>
              <a:rPr lang="en-US" dirty="0">
                <a:solidFill>
                  <a:srgbClr val="FF0000"/>
                </a:solidFill>
              </a:rPr>
              <a:t>configurable</a:t>
            </a:r>
            <a:r>
              <a:rPr lang="en-US" dirty="0"/>
              <a:t> attribute specifies whether the property can be deleted and whether its attributes can be altered</a:t>
            </a:r>
            <a:r>
              <a:rPr lang="en-US" dirty="0" smtClean="0"/>
              <a:t>.</a:t>
            </a:r>
          </a:p>
          <a:p>
            <a:pPr lvl="1"/>
            <a:r>
              <a:rPr lang="en-US" dirty="0"/>
              <a:t>Prior to ECMAScript 5, all properties in objects created by your code are writable, enumerable, and </a:t>
            </a:r>
            <a:r>
              <a:rPr lang="en-US" dirty="0" smtClean="0"/>
              <a:t>configurable.</a:t>
            </a:r>
          </a:p>
          <a:p>
            <a:pPr lvl="1"/>
            <a:r>
              <a:rPr lang="en-US" dirty="0" smtClean="0">
                <a:solidFill>
                  <a:srgbClr val="FF0000"/>
                </a:solidFill>
              </a:rPr>
              <a:t>In </a:t>
            </a:r>
            <a:r>
              <a:rPr lang="en-US" dirty="0">
                <a:solidFill>
                  <a:srgbClr val="FF0000"/>
                </a:solidFill>
              </a:rPr>
              <a:t>ECMAScript 5</a:t>
            </a:r>
            <a:r>
              <a:rPr lang="en-US" dirty="0"/>
              <a:t>, you can </a:t>
            </a:r>
            <a:r>
              <a:rPr lang="en-US" dirty="0">
                <a:solidFill>
                  <a:srgbClr val="FF0000"/>
                </a:solidFill>
              </a:rPr>
              <a:t>configure</a:t>
            </a:r>
            <a:r>
              <a:rPr lang="en-US" dirty="0"/>
              <a:t> the </a:t>
            </a:r>
            <a:r>
              <a:rPr lang="en-US" dirty="0">
                <a:solidFill>
                  <a:srgbClr val="FF0000"/>
                </a:solidFill>
              </a:rPr>
              <a:t>attributes</a:t>
            </a:r>
            <a:r>
              <a:rPr lang="en-US" dirty="0"/>
              <a:t> of your </a:t>
            </a:r>
            <a:r>
              <a:rPr lang="en-US" dirty="0">
                <a:solidFill>
                  <a:srgbClr val="FF0000"/>
                </a:solidFill>
              </a:rPr>
              <a:t>properties</a:t>
            </a:r>
            <a:r>
              <a:rPr lang="en-US" dirty="0"/>
              <a:t>. §6.7 explains how to do this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187</a:t>
            </a:fld>
            <a:endParaRPr lang="en-US" dirty="0"/>
          </a:p>
        </p:txBody>
      </p:sp>
    </p:spTree>
    <p:extLst>
      <p:ext uri="{BB962C8B-B14F-4D97-AF65-F5344CB8AC3E}">
        <p14:creationId xmlns:p14="http://schemas.microsoft.com/office/powerpoint/2010/main" val="120196026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Attributes</a:t>
            </a:r>
            <a:endParaRPr lang="en-US" dirty="0"/>
          </a:p>
        </p:txBody>
      </p:sp>
      <p:sp>
        <p:nvSpPr>
          <p:cNvPr id="3" name="Content Placeholder 2"/>
          <p:cNvSpPr>
            <a:spLocks noGrp="1"/>
          </p:cNvSpPr>
          <p:nvPr>
            <p:ph idx="1"/>
          </p:nvPr>
        </p:nvSpPr>
        <p:spPr/>
        <p:txBody>
          <a:bodyPr/>
          <a:lstStyle/>
          <a:p>
            <a:r>
              <a:rPr lang="en-US" dirty="0"/>
              <a:t>In </a:t>
            </a:r>
            <a:r>
              <a:rPr lang="en-US" dirty="0">
                <a:solidFill>
                  <a:srgbClr val="FF0000"/>
                </a:solidFill>
              </a:rPr>
              <a:t>addition</a:t>
            </a:r>
            <a:r>
              <a:rPr lang="en-US" dirty="0"/>
              <a:t> to its </a:t>
            </a:r>
            <a:r>
              <a:rPr lang="en-US" dirty="0">
                <a:solidFill>
                  <a:srgbClr val="FF0000"/>
                </a:solidFill>
              </a:rPr>
              <a:t>properties</a:t>
            </a:r>
            <a:r>
              <a:rPr lang="en-US" dirty="0"/>
              <a:t>, every object has three associated </a:t>
            </a:r>
            <a:r>
              <a:rPr lang="en-US" dirty="0">
                <a:solidFill>
                  <a:srgbClr val="FF0000"/>
                </a:solidFill>
              </a:rPr>
              <a:t>object attributes</a:t>
            </a:r>
            <a:r>
              <a:rPr lang="en-US" dirty="0"/>
              <a:t>: </a:t>
            </a:r>
          </a:p>
          <a:p>
            <a:pPr lvl="2"/>
            <a:r>
              <a:rPr lang="en-US" dirty="0" smtClean="0"/>
              <a:t>An </a:t>
            </a:r>
            <a:r>
              <a:rPr lang="en-US" dirty="0"/>
              <a:t>object’s </a:t>
            </a:r>
            <a:r>
              <a:rPr lang="en-US" dirty="0">
                <a:solidFill>
                  <a:srgbClr val="FF0000"/>
                </a:solidFill>
              </a:rPr>
              <a:t>prototype</a:t>
            </a:r>
            <a:r>
              <a:rPr lang="en-US" dirty="0"/>
              <a:t> is a reference to another object from which properties are inherited. </a:t>
            </a:r>
          </a:p>
          <a:p>
            <a:pPr lvl="2"/>
            <a:r>
              <a:rPr lang="en-US" dirty="0" smtClean="0"/>
              <a:t>An </a:t>
            </a:r>
            <a:r>
              <a:rPr lang="en-US" dirty="0"/>
              <a:t>object’s </a:t>
            </a:r>
            <a:r>
              <a:rPr lang="en-US" dirty="0">
                <a:solidFill>
                  <a:srgbClr val="FF0000"/>
                </a:solidFill>
              </a:rPr>
              <a:t>class</a:t>
            </a:r>
            <a:r>
              <a:rPr lang="en-US" dirty="0"/>
              <a:t> is a string that categorizes the type of an object. </a:t>
            </a:r>
          </a:p>
          <a:p>
            <a:pPr lvl="2"/>
            <a:r>
              <a:rPr lang="en-US" dirty="0" smtClean="0"/>
              <a:t>An </a:t>
            </a:r>
            <a:r>
              <a:rPr lang="en-US" dirty="0"/>
              <a:t>object’s </a:t>
            </a:r>
            <a:r>
              <a:rPr lang="en-US" dirty="0">
                <a:solidFill>
                  <a:srgbClr val="FF0000"/>
                </a:solidFill>
              </a:rPr>
              <a:t>extensible flag</a:t>
            </a:r>
            <a:r>
              <a:rPr lang="en-US" dirty="0"/>
              <a:t> specifies (in ECMAScript 5) whether new properties may be added to the object. </a:t>
            </a:r>
            <a:endParaRPr lang="en-US" dirty="0" smtClean="0"/>
          </a:p>
          <a:p>
            <a:pPr lvl="1"/>
            <a:r>
              <a:rPr lang="en-US" dirty="0" smtClean="0"/>
              <a:t>We’ll </a:t>
            </a:r>
            <a:r>
              <a:rPr lang="en-US" dirty="0"/>
              <a:t>learn more about prototypes and </a:t>
            </a:r>
            <a:r>
              <a:rPr lang="en-US" dirty="0">
                <a:solidFill>
                  <a:srgbClr val="FF0000"/>
                </a:solidFill>
              </a:rPr>
              <a:t>property inheritance</a:t>
            </a:r>
            <a:r>
              <a:rPr lang="en-US" dirty="0"/>
              <a:t> in §6.1.3 and §6.2.2, and we will cover all three attributes in more detail in §6.8</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188</a:t>
            </a:fld>
            <a:endParaRPr lang="en-US" dirty="0"/>
          </a:p>
        </p:txBody>
      </p:sp>
    </p:spTree>
    <p:extLst>
      <p:ext uri="{BB962C8B-B14F-4D97-AF65-F5344CB8AC3E}">
        <p14:creationId xmlns:p14="http://schemas.microsoft.com/office/powerpoint/2010/main" val="24307150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 Objects &amp; Properties</a:t>
            </a:r>
            <a:endParaRPr lang="en-US" dirty="0"/>
          </a:p>
        </p:txBody>
      </p:sp>
      <p:sp>
        <p:nvSpPr>
          <p:cNvPr id="3" name="Content Placeholder 2"/>
          <p:cNvSpPr>
            <a:spLocks noGrp="1"/>
          </p:cNvSpPr>
          <p:nvPr>
            <p:ph idx="1"/>
          </p:nvPr>
        </p:nvSpPr>
        <p:spPr/>
        <p:txBody>
          <a:bodyPr/>
          <a:lstStyle/>
          <a:p>
            <a:r>
              <a:rPr lang="en-US" dirty="0"/>
              <a:t>Finally, here are some terms we’ll use to distinguish among </a:t>
            </a:r>
            <a:r>
              <a:rPr lang="en-US" dirty="0">
                <a:solidFill>
                  <a:srgbClr val="FF0000"/>
                </a:solidFill>
              </a:rPr>
              <a:t>three </a:t>
            </a:r>
            <a:r>
              <a:rPr lang="en-US" dirty="0">
                <a:solidFill>
                  <a:srgbClr val="0070C0"/>
                </a:solidFill>
              </a:rPr>
              <a:t>broad</a:t>
            </a:r>
            <a:r>
              <a:rPr lang="en-US" dirty="0">
                <a:solidFill>
                  <a:srgbClr val="FF0000"/>
                </a:solidFill>
              </a:rPr>
              <a:t> categories</a:t>
            </a:r>
            <a:r>
              <a:rPr lang="en-US" dirty="0"/>
              <a:t> of </a:t>
            </a:r>
            <a:r>
              <a:rPr lang="en-US" dirty="0">
                <a:solidFill>
                  <a:srgbClr val="FF0000"/>
                </a:solidFill>
              </a:rPr>
              <a:t>JavaScript objects</a:t>
            </a:r>
            <a:r>
              <a:rPr lang="en-US" dirty="0"/>
              <a:t> and </a:t>
            </a:r>
            <a:r>
              <a:rPr lang="en-US" dirty="0">
                <a:solidFill>
                  <a:srgbClr val="FF0000"/>
                </a:solidFill>
              </a:rPr>
              <a:t>two </a:t>
            </a:r>
            <a:r>
              <a:rPr lang="en-US" dirty="0">
                <a:solidFill>
                  <a:srgbClr val="0070C0"/>
                </a:solidFill>
              </a:rPr>
              <a:t>types of </a:t>
            </a:r>
            <a:r>
              <a:rPr lang="en-US" dirty="0">
                <a:solidFill>
                  <a:srgbClr val="FF0000"/>
                </a:solidFill>
              </a:rPr>
              <a:t>properties</a:t>
            </a:r>
            <a:r>
              <a:rPr lang="en-US" dirty="0"/>
              <a:t>: </a:t>
            </a:r>
            <a:endParaRPr lang="en-US" dirty="0" smtClean="0"/>
          </a:p>
          <a:p>
            <a:pPr lvl="1"/>
            <a:r>
              <a:rPr lang="en-US" dirty="0" smtClean="0">
                <a:solidFill>
                  <a:srgbClr val="0070C0"/>
                </a:solidFill>
              </a:rPr>
              <a:t>Objects:</a:t>
            </a:r>
            <a:endParaRPr lang="en-US" dirty="0">
              <a:solidFill>
                <a:srgbClr val="0070C0"/>
              </a:solidFill>
            </a:endParaRPr>
          </a:p>
          <a:p>
            <a:pPr lvl="2"/>
            <a:r>
              <a:rPr lang="en-US" dirty="0" smtClean="0"/>
              <a:t>A </a:t>
            </a:r>
            <a:r>
              <a:rPr lang="en-US" dirty="0">
                <a:solidFill>
                  <a:srgbClr val="FF0000"/>
                </a:solidFill>
              </a:rPr>
              <a:t>native object</a:t>
            </a:r>
            <a:r>
              <a:rPr lang="en-US" dirty="0"/>
              <a:t> is an </a:t>
            </a:r>
            <a:r>
              <a:rPr lang="en-US" dirty="0">
                <a:solidFill>
                  <a:srgbClr val="FF0000"/>
                </a:solidFill>
              </a:rPr>
              <a:t>object</a:t>
            </a:r>
            <a:r>
              <a:rPr lang="en-US" dirty="0"/>
              <a:t> or </a:t>
            </a:r>
            <a:r>
              <a:rPr lang="en-US" dirty="0">
                <a:solidFill>
                  <a:srgbClr val="FF0000"/>
                </a:solidFill>
              </a:rPr>
              <a:t>class</a:t>
            </a:r>
            <a:r>
              <a:rPr lang="en-US" dirty="0"/>
              <a:t> </a:t>
            </a:r>
            <a:r>
              <a:rPr lang="en-US" dirty="0">
                <a:solidFill>
                  <a:srgbClr val="FF0000"/>
                </a:solidFill>
              </a:rPr>
              <a:t>of objects </a:t>
            </a:r>
            <a:r>
              <a:rPr lang="en-US" dirty="0"/>
              <a:t>defined by the </a:t>
            </a:r>
            <a:r>
              <a:rPr lang="en-US" dirty="0">
                <a:solidFill>
                  <a:srgbClr val="FF0000"/>
                </a:solidFill>
              </a:rPr>
              <a:t>ECMAScript</a:t>
            </a:r>
            <a:r>
              <a:rPr lang="en-US" dirty="0"/>
              <a:t> </a:t>
            </a:r>
            <a:r>
              <a:rPr lang="en-US" dirty="0" smtClean="0">
                <a:solidFill>
                  <a:srgbClr val="0070C0"/>
                </a:solidFill>
              </a:rPr>
              <a:t>specification</a:t>
            </a:r>
            <a:r>
              <a:rPr lang="en-US" dirty="0" smtClean="0"/>
              <a:t>.</a:t>
            </a:r>
          </a:p>
          <a:p>
            <a:pPr lvl="3"/>
            <a:r>
              <a:rPr lang="en-US" dirty="0" smtClean="0"/>
              <a:t>Arrays</a:t>
            </a:r>
          </a:p>
          <a:p>
            <a:pPr lvl="3"/>
            <a:r>
              <a:rPr lang="en-US" dirty="0" smtClean="0"/>
              <a:t>Functions</a:t>
            </a:r>
          </a:p>
          <a:p>
            <a:pPr lvl="3"/>
            <a:r>
              <a:rPr lang="en-US" dirty="0" smtClean="0"/>
              <a:t>Dates</a:t>
            </a:r>
          </a:p>
          <a:p>
            <a:pPr lvl="3"/>
            <a:r>
              <a:rPr lang="en-US" dirty="0" smtClean="0"/>
              <a:t>Regular </a:t>
            </a:r>
            <a:r>
              <a:rPr lang="en-US" dirty="0"/>
              <a:t>expressions (for </a:t>
            </a:r>
            <a:r>
              <a:rPr lang="en-US" dirty="0" smtClean="0"/>
              <a:t>example)</a:t>
            </a:r>
          </a:p>
          <a:p>
            <a:pPr marL="685800" lvl="3" indent="0">
              <a:buNone/>
            </a:pPr>
            <a:r>
              <a:rPr lang="en-US" dirty="0" smtClean="0"/>
              <a:t>are </a:t>
            </a:r>
            <a:r>
              <a:rPr lang="en-US" dirty="0"/>
              <a:t>native objects</a:t>
            </a:r>
            <a:r>
              <a:rPr lang="en-US" dirty="0" smtClean="0"/>
              <a:t>.</a:t>
            </a:r>
            <a:endParaRPr lang="en-US" dirty="0"/>
          </a:p>
          <a:p>
            <a:pPr lvl="2"/>
            <a:r>
              <a:rPr lang="en-US" dirty="0" smtClean="0"/>
              <a:t>A </a:t>
            </a:r>
            <a:r>
              <a:rPr lang="en-US" dirty="0">
                <a:solidFill>
                  <a:srgbClr val="FF0000"/>
                </a:solidFill>
              </a:rPr>
              <a:t>host object</a:t>
            </a:r>
            <a:r>
              <a:rPr lang="en-US" dirty="0"/>
              <a:t> is an object defined by the </a:t>
            </a:r>
            <a:r>
              <a:rPr lang="en-US" dirty="0">
                <a:solidFill>
                  <a:srgbClr val="FF0000"/>
                </a:solidFill>
              </a:rPr>
              <a:t>host environment</a:t>
            </a:r>
            <a:r>
              <a:rPr lang="en-US" dirty="0"/>
              <a:t> (such as a </a:t>
            </a:r>
            <a:r>
              <a:rPr lang="en-US" dirty="0">
                <a:solidFill>
                  <a:srgbClr val="FF0000"/>
                </a:solidFill>
              </a:rPr>
              <a:t>web browser</a:t>
            </a:r>
            <a:r>
              <a:rPr lang="en-US" dirty="0"/>
              <a:t>) within which the JavaScript interpreter is </a:t>
            </a:r>
            <a:r>
              <a:rPr lang="en-US" dirty="0" smtClean="0"/>
              <a:t>embedded.</a:t>
            </a:r>
          </a:p>
          <a:p>
            <a:pPr lvl="3"/>
            <a:r>
              <a:rPr lang="en-US" dirty="0" smtClean="0"/>
              <a:t>The </a:t>
            </a:r>
            <a:r>
              <a:rPr lang="en-US" dirty="0" smtClean="0">
                <a:solidFill>
                  <a:srgbClr val="FF0000"/>
                </a:solidFill>
              </a:rPr>
              <a:t>HTMLElement</a:t>
            </a:r>
            <a:r>
              <a:rPr lang="en-US" dirty="0" smtClean="0"/>
              <a:t> </a:t>
            </a:r>
            <a:r>
              <a:rPr lang="en-US" dirty="0">
                <a:solidFill>
                  <a:srgbClr val="0070C0"/>
                </a:solidFill>
              </a:rPr>
              <a:t>objects</a:t>
            </a:r>
            <a:r>
              <a:rPr lang="en-US" dirty="0"/>
              <a:t> that represent the </a:t>
            </a:r>
            <a:r>
              <a:rPr lang="en-US" dirty="0">
                <a:solidFill>
                  <a:srgbClr val="FF0000"/>
                </a:solidFill>
              </a:rPr>
              <a:t>structure </a:t>
            </a:r>
            <a:r>
              <a:rPr lang="en-US" dirty="0">
                <a:solidFill>
                  <a:srgbClr val="0070C0"/>
                </a:solidFill>
              </a:rPr>
              <a:t>of a </a:t>
            </a:r>
            <a:r>
              <a:rPr lang="en-US" dirty="0">
                <a:solidFill>
                  <a:srgbClr val="FF0000"/>
                </a:solidFill>
              </a:rPr>
              <a:t>web page</a:t>
            </a:r>
            <a:r>
              <a:rPr lang="en-US" dirty="0"/>
              <a:t> in </a:t>
            </a:r>
            <a:r>
              <a:rPr lang="en-US" dirty="0">
                <a:solidFill>
                  <a:srgbClr val="FF0000"/>
                </a:solidFill>
              </a:rPr>
              <a:t>client-side JavaScript</a:t>
            </a:r>
            <a:r>
              <a:rPr lang="en-US" dirty="0"/>
              <a:t> are </a:t>
            </a:r>
            <a:r>
              <a:rPr lang="en-US" dirty="0">
                <a:solidFill>
                  <a:srgbClr val="FF0000"/>
                </a:solidFill>
              </a:rPr>
              <a:t>host </a:t>
            </a:r>
            <a:r>
              <a:rPr lang="en-US" dirty="0" smtClean="0">
                <a:solidFill>
                  <a:srgbClr val="FF0000"/>
                </a:solidFill>
              </a:rPr>
              <a:t>objects</a:t>
            </a:r>
            <a:r>
              <a:rPr lang="en-US" dirty="0" smtClean="0"/>
              <a:t>.</a:t>
            </a:r>
          </a:p>
          <a:p>
            <a:pPr lvl="3"/>
            <a:r>
              <a:rPr lang="en-US" dirty="0" smtClean="0"/>
              <a:t>Host </a:t>
            </a:r>
            <a:r>
              <a:rPr lang="en-US" dirty="0"/>
              <a:t>objects </a:t>
            </a:r>
            <a:r>
              <a:rPr lang="en-US" dirty="0">
                <a:solidFill>
                  <a:srgbClr val="FF0000"/>
                </a:solidFill>
              </a:rPr>
              <a:t>may</a:t>
            </a:r>
            <a:r>
              <a:rPr lang="en-US" dirty="0"/>
              <a:t> also be </a:t>
            </a:r>
            <a:r>
              <a:rPr lang="en-US" dirty="0">
                <a:solidFill>
                  <a:srgbClr val="FF0000"/>
                </a:solidFill>
              </a:rPr>
              <a:t>native objects</a:t>
            </a:r>
            <a:r>
              <a:rPr lang="en-US" dirty="0"/>
              <a:t>, as when the </a:t>
            </a:r>
            <a:r>
              <a:rPr lang="en-US" dirty="0">
                <a:solidFill>
                  <a:srgbClr val="FF0000"/>
                </a:solidFill>
              </a:rPr>
              <a:t>host environment</a:t>
            </a:r>
            <a:r>
              <a:rPr lang="en-US" dirty="0"/>
              <a:t> defines </a:t>
            </a:r>
            <a:r>
              <a:rPr lang="en-US" dirty="0">
                <a:solidFill>
                  <a:srgbClr val="FF0000"/>
                </a:solidFill>
              </a:rPr>
              <a:t>methods</a:t>
            </a:r>
            <a:r>
              <a:rPr lang="en-US" dirty="0"/>
              <a:t> that are </a:t>
            </a:r>
            <a:r>
              <a:rPr lang="en-US" dirty="0">
                <a:solidFill>
                  <a:srgbClr val="0070C0"/>
                </a:solidFill>
              </a:rPr>
              <a:t>normal</a:t>
            </a:r>
            <a:r>
              <a:rPr lang="en-US" dirty="0"/>
              <a:t> </a:t>
            </a:r>
            <a:r>
              <a:rPr lang="en-US" dirty="0">
                <a:solidFill>
                  <a:srgbClr val="FF0000"/>
                </a:solidFill>
              </a:rPr>
              <a:t>JavaScript Function</a:t>
            </a:r>
            <a:r>
              <a:rPr lang="en-US" dirty="0"/>
              <a:t> </a:t>
            </a:r>
            <a:r>
              <a:rPr lang="en-US" dirty="0">
                <a:solidFill>
                  <a:srgbClr val="0070C0"/>
                </a:solidFill>
              </a:rPr>
              <a:t>objects</a:t>
            </a:r>
            <a:r>
              <a:rPr lang="en-US" dirty="0"/>
              <a:t>. </a:t>
            </a:r>
          </a:p>
          <a:p>
            <a:pPr lvl="2"/>
            <a:r>
              <a:rPr lang="en-US" dirty="0" smtClean="0"/>
              <a:t>A </a:t>
            </a:r>
            <a:r>
              <a:rPr lang="en-US" dirty="0">
                <a:solidFill>
                  <a:srgbClr val="FF0000"/>
                </a:solidFill>
              </a:rPr>
              <a:t>user-defined object</a:t>
            </a:r>
            <a:r>
              <a:rPr lang="en-US" dirty="0"/>
              <a:t> is any object created by the execution of JavaScript code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189</a:t>
            </a:fld>
            <a:endParaRPr lang="en-US" dirty="0"/>
          </a:p>
        </p:txBody>
      </p:sp>
    </p:spTree>
    <p:extLst>
      <p:ext uri="{BB962C8B-B14F-4D97-AF65-F5344CB8AC3E}">
        <p14:creationId xmlns:p14="http://schemas.microsoft.com/office/powerpoint/2010/main" val="1673713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Code 1-2</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19</a:t>
            </a:fld>
            <a:endParaRPr lang="en-US" dirty="0"/>
          </a:p>
        </p:txBody>
      </p:sp>
      <p:pic>
        <p:nvPicPr>
          <p:cNvPr id="3" name="Picture 2"/>
          <p:cNvPicPr>
            <a:picLocks noChangeAspect="1"/>
          </p:cNvPicPr>
          <p:nvPr/>
        </p:nvPicPr>
        <p:blipFill>
          <a:blip r:embed="rId2"/>
          <a:stretch>
            <a:fillRect/>
          </a:stretch>
        </p:blipFill>
        <p:spPr>
          <a:xfrm>
            <a:off x="152400" y="1258853"/>
            <a:ext cx="11891245" cy="4236256"/>
          </a:xfrm>
          <a:prstGeom prst="rect">
            <a:avLst/>
          </a:prstGeom>
          <a:ln>
            <a:solidFill>
              <a:schemeClr val="accent1"/>
            </a:solidFill>
          </a:ln>
        </p:spPr>
      </p:pic>
    </p:spTree>
    <p:extLst>
      <p:ext uri="{BB962C8B-B14F-4D97-AF65-F5344CB8AC3E}">
        <p14:creationId xmlns:p14="http://schemas.microsoft.com/office/powerpoint/2010/main" val="379054431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Terms: JS Objects &amp; Properties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solidFill>
                  <a:srgbClr val="0070C0"/>
                </a:solidFill>
              </a:rPr>
              <a:t>Properties:</a:t>
            </a:r>
          </a:p>
          <a:p>
            <a:pPr lvl="2"/>
            <a:r>
              <a:rPr lang="en-US" dirty="0" smtClean="0"/>
              <a:t>An </a:t>
            </a:r>
            <a:r>
              <a:rPr lang="en-US" dirty="0">
                <a:solidFill>
                  <a:srgbClr val="FF0000"/>
                </a:solidFill>
              </a:rPr>
              <a:t>own property</a:t>
            </a:r>
            <a:r>
              <a:rPr lang="en-US" dirty="0"/>
              <a:t> is a property defined </a:t>
            </a:r>
            <a:r>
              <a:rPr lang="en-US" dirty="0">
                <a:solidFill>
                  <a:srgbClr val="FF0000"/>
                </a:solidFill>
              </a:rPr>
              <a:t>directly</a:t>
            </a:r>
            <a:r>
              <a:rPr lang="en-US" dirty="0"/>
              <a:t> on an </a:t>
            </a:r>
            <a:r>
              <a:rPr lang="en-US" dirty="0">
                <a:solidFill>
                  <a:srgbClr val="FF0000"/>
                </a:solidFill>
              </a:rPr>
              <a:t>object</a:t>
            </a:r>
            <a:r>
              <a:rPr lang="en-US" dirty="0"/>
              <a:t>. </a:t>
            </a:r>
          </a:p>
          <a:p>
            <a:pPr lvl="2"/>
            <a:r>
              <a:rPr lang="en-US" dirty="0" smtClean="0"/>
              <a:t>An </a:t>
            </a:r>
            <a:r>
              <a:rPr lang="en-US" dirty="0">
                <a:solidFill>
                  <a:srgbClr val="FF0000"/>
                </a:solidFill>
              </a:rPr>
              <a:t>inherited property</a:t>
            </a:r>
            <a:r>
              <a:rPr lang="en-US" dirty="0"/>
              <a:t> is a property </a:t>
            </a:r>
            <a:r>
              <a:rPr lang="en-US" dirty="0">
                <a:solidFill>
                  <a:srgbClr val="FF0000"/>
                </a:solidFill>
              </a:rPr>
              <a:t>defined</a:t>
            </a:r>
            <a:r>
              <a:rPr lang="en-US" dirty="0"/>
              <a:t> by an </a:t>
            </a:r>
            <a:r>
              <a:rPr lang="en-US" dirty="0">
                <a:solidFill>
                  <a:srgbClr val="FF0000"/>
                </a:solidFill>
              </a:rPr>
              <a:t>object’s prototype object</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190</a:t>
            </a:fld>
            <a:endParaRPr lang="en-US" dirty="0"/>
          </a:p>
        </p:txBody>
      </p:sp>
    </p:spTree>
    <p:extLst>
      <p:ext uri="{BB962C8B-B14F-4D97-AF65-F5344CB8AC3E}">
        <p14:creationId xmlns:p14="http://schemas.microsoft.com/office/powerpoint/2010/main" val="309471105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Objects</a:t>
            </a:r>
          </a:p>
        </p:txBody>
      </p:sp>
      <p:sp>
        <p:nvSpPr>
          <p:cNvPr id="3" name="Content Placeholder 2"/>
          <p:cNvSpPr>
            <a:spLocks noGrp="1"/>
          </p:cNvSpPr>
          <p:nvPr>
            <p:ph idx="1"/>
          </p:nvPr>
        </p:nvSpPr>
        <p:spPr/>
        <p:txBody>
          <a:bodyPr/>
          <a:lstStyle/>
          <a:p>
            <a:r>
              <a:rPr lang="en-US" dirty="0" smtClean="0"/>
              <a:t>Objects </a:t>
            </a:r>
            <a:r>
              <a:rPr lang="en-US" dirty="0"/>
              <a:t>can be created with object literals, with the new keyword, and (in ECMAScript 5) with the </a:t>
            </a:r>
            <a:r>
              <a:rPr lang="en-US" dirty="0">
                <a:solidFill>
                  <a:srgbClr val="FF0000"/>
                </a:solidFill>
              </a:rPr>
              <a:t>Object.create</a:t>
            </a:r>
            <a:r>
              <a:rPr lang="en-US" dirty="0" smtClean="0">
                <a:solidFill>
                  <a:srgbClr val="FF0000"/>
                </a:solidFill>
              </a:rPr>
              <a:t>( )</a:t>
            </a:r>
            <a:r>
              <a:rPr lang="en-US" dirty="0" smtClean="0"/>
              <a:t> function.</a:t>
            </a:r>
          </a:p>
          <a:p>
            <a:pPr lvl="1"/>
            <a:r>
              <a:rPr lang="en-US" dirty="0" smtClean="0"/>
              <a:t>The </a:t>
            </a:r>
            <a:r>
              <a:rPr lang="en-US" dirty="0"/>
              <a:t>subsections below describe each technique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191</a:t>
            </a:fld>
            <a:endParaRPr lang="en-US" dirty="0"/>
          </a:p>
        </p:txBody>
      </p:sp>
    </p:spTree>
    <p:extLst>
      <p:ext uri="{BB962C8B-B14F-4D97-AF65-F5344CB8AC3E}">
        <p14:creationId xmlns:p14="http://schemas.microsoft.com/office/powerpoint/2010/main" val="39415682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Object Literals</a:t>
            </a:r>
          </a:p>
        </p:txBody>
      </p:sp>
      <p:sp>
        <p:nvSpPr>
          <p:cNvPr id="3" name="Content Placeholder 2"/>
          <p:cNvSpPr>
            <a:spLocks noGrp="1"/>
          </p:cNvSpPr>
          <p:nvPr>
            <p:ph idx="1"/>
          </p:nvPr>
        </p:nvSpPr>
        <p:spPr/>
        <p:txBody>
          <a:bodyPr/>
          <a:lstStyle/>
          <a:p>
            <a:r>
              <a:rPr lang="en-US" dirty="0" smtClean="0"/>
              <a:t>The </a:t>
            </a:r>
            <a:r>
              <a:rPr lang="en-US" dirty="0"/>
              <a:t>easiest way to create an object is to include an </a:t>
            </a:r>
            <a:r>
              <a:rPr lang="en-US" dirty="0">
                <a:solidFill>
                  <a:srgbClr val="FF0000"/>
                </a:solidFill>
              </a:rPr>
              <a:t>object literal</a:t>
            </a:r>
            <a:r>
              <a:rPr lang="en-US" dirty="0"/>
              <a:t> in your JavaScript </a:t>
            </a:r>
            <a:r>
              <a:rPr lang="en-US" dirty="0" smtClean="0"/>
              <a:t>code.</a:t>
            </a:r>
          </a:p>
          <a:p>
            <a:pPr lvl="1"/>
            <a:r>
              <a:rPr lang="en-US" dirty="0" smtClean="0"/>
              <a:t>An </a:t>
            </a:r>
            <a:r>
              <a:rPr lang="en-US" dirty="0"/>
              <a:t>object literal is a comma-separated list of colon-separated </a:t>
            </a:r>
            <a:r>
              <a:rPr lang="en-US" dirty="0">
                <a:solidFill>
                  <a:srgbClr val="FF0000"/>
                </a:solidFill>
              </a:rPr>
              <a:t>name:value pairs</a:t>
            </a:r>
            <a:r>
              <a:rPr lang="en-US" dirty="0"/>
              <a:t>, enclosed within curly braces. </a:t>
            </a:r>
            <a:endParaRPr lang="en-US" dirty="0" smtClean="0"/>
          </a:p>
          <a:p>
            <a:pPr lvl="1"/>
            <a:r>
              <a:rPr lang="en-US" dirty="0" smtClean="0"/>
              <a:t>A </a:t>
            </a:r>
            <a:r>
              <a:rPr lang="en-US" dirty="0"/>
              <a:t>property name is a </a:t>
            </a:r>
            <a:r>
              <a:rPr lang="en-US" dirty="0">
                <a:solidFill>
                  <a:srgbClr val="FF0000"/>
                </a:solidFill>
              </a:rPr>
              <a:t>JavaScript identifier</a:t>
            </a:r>
            <a:r>
              <a:rPr lang="en-US" dirty="0"/>
              <a:t> or a </a:t>
            </a:r>
            <a:r>
              <a:rPr lang="en-US" dirty="0">
                <a:solidFill>
                  <a:srgbClr val="FF0000"/>
                </a:solidFill>
              </a:rPr>
              <a:t>string literal</a:t>
            </a:r>
            <a:r>
              <a:rPr lang="en-US" dirty="0"/>
              <a:t> (the empty string is allowed</a:t>
            </a:r>
            <a:r>
              <a:rPr lang="en-US" dirty="0" smtClean="0"/>
              <a:t>).</a:t>
            </a:r>
          </a:p>
          <a:p>
            <a:pPr lvl="1"/>
            <a:r>
              <a:rPr lang="en-US" dirty="0" smtClean="0"/>
              <a:t>A </a:t>
            </a:r>
            <a:r>
              <a:rPr lang="en-US" dirty="0"/>
              <a:t>property value is any JavaScript </a:t>
            </a:r>
            <a:r>
              <a:rPr lang="en-US" dirty="0" smtClean="0"/>
              <a:t>expression;</a:t>
            </a:r>
          </a:p>
          <a:p>
            <a:pPr lvl="2"/>
            <a:r>
              <a:rPr lang="en-US" dirty="0" smtClean="0"/>
              <a:t>the </a:t>
            </a:r>
            <a:r>
              <a:rPr lang="en-US" dirty="0"/>
              <a:t>value of the expression (it may be a primitive value or an object value) becomes the value of the </a:t>
            </a:r>
            <a:r>
              <a:rPr lang="en-US" dirty="0" smtClean="0"/>
              <a:t>property.</a:t>
            </a:r>
          </a:p>
          <a:p>
            <a:pPr lvl="1"/>
            <a:r>
              <a:rPr lang="en-US" dirty="0" smtClean="0"/>
              <a:t>Here </a:t>
            </a:r>
            <a:r>
              <a:rPr lang="en-US" dirty="0"/>
              <a:t>are some examples</a:t>
            </a:r>
            <a:r>
              <a:rPr lang="en-US" dirty="0" smtClean="0"/>
              <a:t>: </a:t>
            </a:r>
            <a:r>
              <a:rPr lang="en-US" dirty="0" smtClean="0">
                <a:solidFill>
                  <a:srgbClr val="FF0000"/>
                </a:solidFill>
              </a:rPr>
              <a:t>Listing 6-1</a:t>
            </a:r>
            <a:r>
              <a:rPr lang="en-US" dirty="0" smtClean="0"/>
              <a:t>.</a:t>
            </a:r>
          </a:p>
          <a:p>
            <a:pPr lvl="1"/>
            <a:r>
              <a:rPr lang="en-US" dirty="0"/>
              <a:t>In ECMAScript 5 (and some ECMAScript 3 implementations), </a:t>
            </a:r>
            <a:r>
              <a:rPr lang="en-US" dirty="0">
                <a:solidFill>
                  <a:srgbClr val="FF0000"/>
                </a:solidFill>
              </a:rPr>
              <a:t>reserved words</a:t>
            </a:r>
            <a:r>
              <a:rPr lang="en-US" dirty="0"/>
              <a:t> may be used as property names without </a:t>
            </a:r>
            <a:r>
              <a:rPr lang="en-US" dirty="0" smtClean="0"/>
              <a:t>quoting.</a:t>
            </a:r>
          </a:p>
          <a:p>
            <a:pPr lvl="2"/>
            <a:r>
              <a:rPr lang="en-US" dirty="0" smtClean="0"/>
              <a:t>In </a:t>
            </a:r>
            <a:r>
              <a:rPr lang="en-US" dirty="0"/>
              <a:t>general, however, property names that are reserved words must be quoted in ECMAScript </a:t>
            </a:r>
            <a:r>
              <a:rPr lang="en-US" dirty="0" smtClean="0"/>
              <a:t>3.</a:t>
            </a:r>
          </a:p>
          <a:p>
            <a:pPr lvl="1"/>
            <a:r>
              <a:rPr lang="en-US" dirty="0" smtClean="0"/>
              <a:t>In </a:t>
            </a:r>
            <a:r>
              <a:rPr lang="en-US" dirty="0"/>
              <a:t>ECMAScript 5, a </a:t>
            </a:r>
            <a:r>
              <a:rPr lang="en-US" dirty="0">
                <a:solidFill>
                  <a:srgbClr val="FF0000"/>
                </a:solidFill>
              </a:rPr>
              <a:t>trailing comma</a:t>
            </a:r>
            <a:r>
              <a:rPr lang="en-US" dirty="0"/>
              <a:t> following the last property in an object literal is </a:t>
            </a:r>
            <a:r>
              <a:rPr lang="en-US" dirty="0" smtClean="0">
                <a:solidFill>
                  <a:srgbClr val="FF0000"/>
                </a:solidFill>
              </a:rPr>
              <a:t>ignored</a:t>
            </a:r>
            <a:r>
              <a:rPr lang="en-US" dirty="0" smtClean="0"/>
              <a:t>.</a:t>
            </a:r>
          </a:p>
          <a:p>
            <a:pPr lvl="2"/>
            <a:r>
              <a:rPr lang="en-US" dirty="0" smtClean="0"/>
              <a:t>Trailing </a:t>
            </a:r>
            <a:r>
              <a:rPr lang="en-US" dirty="0"/>
              <a:t>commas are ignored in most ECMAScript 3 implementations, but </a:t>
            </a:r>
            <a:r>
              <a:rPr lang="en-US" dirty="0">
                <a:solidFill>
                  <a:srgbClr val="FF0000"/>
                </a:solidFill>
              </a:rPr>
              <a:t>IE considers</a:t>
            </a:r>
            <a:r>
              <a:rPr lang="en-US" dirty="0"/>
              <a:t> them an </a:t>
            </a:r>
            <a:r>
              <a:rPr lang="en-US" dirty="0" smtClean="0">
                <a:solidFill>
                  <a:srgbClr val="FF0000"/>
                </a:solidFill>
              </a:rPr>
              <a:t>error</a:t>
            </a:r>
            <a:r>
              <a:rPr lang="en-US" dirty="0" smtClean="0"/>
              <a:t>.</a:t>
            </a:r>
          </a:p>
          <a:p>
            <a:pPr lvl="1"/>
            <a:r>
              <a:rPr lang="en-US" dirty="0" smtClean="0"/>
              <a:t>An </a:t>
            </a:r>
            <a:r>
              <a:rPr lang="en-US" dirty="0"/>
              <a:t>object literal is an expression that creates and initializes a new and distinct object each time it is </a:t>
            </a:r>
            <a:r>
              <a:rPr lang="en-US" dirty="0" smtClean="0"/>
              <a:t>evaluated.</a:t>
            </a:r>
          </a:p>
          <a:p>
            <a:pPr lvl="1"/>
            <a:r>
              <a:rPr lang="en-US" dirty="0" smtClean="0"/>
              <a:t>The </a:t>
            </a:r>
            <a:r>
              <a:rPr lang="en-US" dirty="0"/>
              <a:t>value of each property is evaluated each time the literal is evaluated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192</a:t>
            </a:fld>
            <a:endParaRPr lang="en-US" dirty="0"/>
          </a:p>
        </p:txBody>
      </p:sp>
    </p:spTree>
    <p:extLst>
      <p:ext uri="{BB962C8B-B14F-4D97-AF65-F5344CB8AC3E}">
        <p14:creationId xmlns:p14="http://schemas.microsoft.com/office/powerpoint/2010/main" val="199282315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a:t>
            </a:r>
            <a:r>
              <a:rPr lang="en-US" dirty="0" smtClean="0"/>
              <a:t>Literals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This </a:t>
            </a:r>
            <a:r>
              <a:rPr lang="en-US" dirty="0"/>
              <a:t>means that a single object literal can create many new objects if it appears within the body of a loop in a function that is called repeatedly, and that the property values of these objects may differ from each other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193</a:t>
            </a:fld>
            <a:endParaRPr lang="en-US" dirty="0"/>
          </a:p>
        </p:txBody>
      </p:sp>
    </p:spTree>
    <p:extLst>
      <p:ext uri="{BB962C8B-B14F-4D97-AF65-F5344CB8AC3E}">
        <p14:creationId xmlns:p14="http://schemas.microsoft.com/office/powerpoint/2010/main" val="27985137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6-1</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194</a:t>
            </a:fld>
            <a:endParaRPr lang="en-US" dirty="0"/>
          </a:p>
        </p:txBody>
      </p:sp>
      <p:pic>
        <p:nvPicPr>
          <p:cNvPr id="8" name="Picture 7"/>
          <p:cNvPicPr>
            <a:picLocks noChangeAspect="1"/>
          </p:cNvPicPr>
          <p:nvPr/>
        </p:nvPicPr>
        <p:blipFill>
          <a:blip r:embed="rId2"/>
          <a:stretch>
            <a:fillRect/>
          </a:stretch>
        </p:blipFill>
        <p:spPr>
          <a:xfrm>
            <a:off x="152400" y="1295485"/>
            <a:ext cx="7290583" cy="2628001"/>
          </a:xfrm>
          <a:prstGeom prst="rect">
            <a:avLst/>
          </a:prstGeom>
          <a:ln>
            <a:solidFill>
              <a:schemeClr val="accent1"/>
            </a:solidFill>
          </a:ln>
        </p:spPr>
      </p:pic>
    </p:spTree>
    <p:extLst>
      <p:ext uri="{BB962C8B-B14F-4D97-AF65-F5344CB8AC3E}">
        <p14:creationId xmlns:p14="http://schemas.microsoft.com/office/powerpoint/2010/main" val="18838340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Objects with new</a:t>
            </a:r>
          </a:p>
        </p:txBody>
      </p:sp>
      <p:sp>
        <p:nvSpPr>
          <p:cNvPr id="3" name="Content Placeholder 2"/>
          <p:cNvSpPr>
            <a:spLocks noGrp="1"/>
          </p:cNvSpPr>
          <p:nvPr>
            <p:ph idx="1"/>
          </p:nvPr>
        </p:nvSpPr>
        <p:spPr/>
        <p:txBody>
          <a:bodyPr/>
          <a:lstStyle/>
          <a:p>
            <a:r>
              <a:rPr lang="en-US" dirty="0" smtClean="0"/>
              <a:t>The </a:t>
            </a:r>
            <a:r>
              <a:rPr lang="en-US" dirty="0">
                <a:solidFill>
                  <a:srgbClr val="FF0000"/>
                </a:solidFill>
              </a:rPr>
              <a:t>new</a:t>
            </a:r>
            <a:r>
              <a:rPr lang="en-US" dirty="0"/>
              <a:t> </a:t>
            </a:r>
            <a:r>
              <a:rPr lang="en-US" dirty="0">
                <a:solidFill>
                  <a:srgbClr val="0070C0"/>
                </a:solidFill>
              </a:rPr>
              <a:t>operator</a:t>
            </a:r>
            <a:r>
              <a:rPr lang="en-US" dirty="0"/>
              <a:t> creates and initializes a new </a:t>
            </a:r>
            <a:r>
              <a:rPr lang="en-US" dirty="0" smtClean="0"/>
              <a:t>object.</a:t>
            </a:r>
          </a:p>
          <a:p>
            <a:pPr lvl="1"/>
            <a:r>
              <a:rPr lang="en-US" dirty="0" smtClean="0"/>
              <a:t>The </a:t>
            </a:r>
            <a:r>
              <a:rPr lang="en-US" dirty="0"/>
              <a:t>new keyword must be followed by a function </a:t>
            </a:r>
            <a:r>
              <a:rPr lang="en-US" dirty="0" smtClean="0"/>
              <a:t>invocation.</a:t>
            </a:r>
          </a:p>
          <a:p>
            <a:pPr lvl="1"/>
            <a:r>
              <a:rPr lang="en-US" dirty="0" smtClean="0"/>
              <a:t>A </a:t>
            </a:r>
            <a:r>
              <a:rPr lang="en-US" dirty="0">
                <a:solidFill>
                  <a:srgbClr val="0070C0"/>
                </a:solidFill>
              </a:rPr>
              <a:t>function</a:t>
            </a:r>
            <a:r>
              <a:rPr lang="en-US" dirty="0"/>
              <a:t> used in this way is called a </a:t>
            </a:r>
            <a:r>
              <a:rPr lang="en-US" dirty="0">
                <a:solidFill>
                  <a:srgbClr val="FF0000"/>
                </a:solidFill>
              </a:rPr>
              <a:t>constructor</a:t>
            </a:r>
            <a:r>
              <a:rPr lang="en-US" dirty="0"/>
              <a:t> and serves to initialize a newly created </a:t>
            </a:r>
            <a:r>
              <a:rPr lang="en-US" dirty="0" smtClean="0"/>
              <a:t>object.</a:t>
            </a:r>
          </a:p>
          <a:p>
            <a:pPr lvl="1"/>
            <a:r>
              <a:rPr lang="en-US" dirty="0" smtClean="0"/>
              <a:t>Core </a:t>
            </a:r>
            <a:r>
              <a:rPr lang="en-US" dirty="0"/>
              <a:t>JavaScript includes </a:t>
            </a:r>
            <a:r>
              <a:rPr lang="en-US" dirty="0">
                <a:solidFill>
                  <a:srgbClr val="FF0000"/>
                </a:solidFill>
              </a:rPr>
              <a:t>built-in constructors</a:t>
            </a:r>
            <a:r>
              <a:rPr lang="en-US" dirty="0"/>
              <a:t> for </a:t>
            </a:r>
            <a:r>
              <a:rPr lang="en-US" dirty="0">
                <a:solidFill>
                  <a:srgbClr val="FF0000"/>
                </a:solidFill>
              </a:rPr>
              <a:t>native </a:t>
            </a:r>
            <a:r>
              <a:rPr lang="en-US" dirty="0" smtClean="0">
                <a:solidFill>
                  <a:srgbClr val="FF0000"/>
                </a:solidFill>
              </a:rPr>
              <a:t>types</a:t>
            </a:r>
            <a:r>
              <a:rPr lang="en-US" dirty="0" smtClean="0"/>
              <a:t>.</a:t>
            </a:r>
          </a:p>
          <a:p>
            <a:pPr lvl="1"/>
            <a:r>
              <a:rPr lang="en-US" dirty="0" smtClean="0"/>
              <a:t>For </a:t>
            </a:r>
            <a:r>
              <a:rPr lang="en-US" dirty="0"/>
              <a:t>example</a:t>
            </a:r>
            <a:r>
              <a:rPr lang="en-US" dirty="0" smtClean="0"/>
              <a:t>:</a:t>
            </a:r>
            <a:endParaRPr lang="en-US" dirty="0"/>
          </a:p>
          <a:p>
            <a:pPr marL="233363" lvl="1" indent="0">
              <a:buNone/>
            </a:pPr>
            <a:endParaRPr lang="en-US" dirty="0" smtClean="0"/>
          </a:p>
          <a:p>
            <a:pPr marL="233363" lvl="1" indent="0">
              <a:buNone/>
            </a:pPr>
            <a:endParaRPr lang="en-US" dirty="0" smtClean="0"/>
          </a:p>
          <a:p>
            <a:pPr marL="233363" lvl="1" indent="0">
              <a:buNone/>
            </a:pPr>
            <a:endParaRPr lang="en-US" dirty="0" smtClean="0"/>
          </a:p>
          <a:p>
            <a:pPr marL="233363" lvl="1" indent="0">
              <a:buNone/>
            </a:pPr>
            <a:endParaRPr lang="en-US" dirty="0" smtClean="0"/>
          </a:p>
          <a:p>
            <a:pPr lvl="1"/>
            <a:r>
              <a:rPr lang="en-US" dirty="0"/>
              <a:t>In addition to these built-in constructors, it is common to define your own constructor functions to initialize newly created </a:t>
            </a:r>
            <a:r>
              <a:rPr lang="en-US" dirty="0" smtClean="0"/>
              <a:t>objects.</a:t>
            </a:r>
          </a:p>
          <a:p>
            <a:pPr lvl="1"/>
            <a:r>
              <a:rPr lang="en-US" dirty="0" smtClean="0"/>
              <a:t>Doing </a:t>
            </a:r>
            <a:r>
              <a:rPr lang="en-US" dirty="0"/>
              <a:t>so is covered in Chapter 9</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195</a:t>
            </a:fld>
            <a:endParaRPr lang="en-US" dirty="0"/>
          </a:p>
        </p:txBody>
      </p:sp>
      <p:pic>
        <p:nvPicPr>
          <p:cNvPr id="6" name="Picture 5"/>
          <p:cNvPicPr>
            <a:picLocks noChangeAspect="1"/>
          </p:cNvPicPr>
          <p:nvPr/>
        </p:nvPicPr>
        <p:blipFill>
          <a:blip r:embed="rId2"/>
          <a:stretch>
            <a:fillRect/>
          </a:stretch>
        </p:blipFill>
        <p:spPr>
          <a:xfrm>
            <a:off x="674479" y="3157088"/>
            <a:ext cx="7857046" cy="975231"/>
          </a:xfrm>
          <a:prstGeom prst="rect">
            <a:avLst/>
          </a:prstGeom>
          <a:ln>
            <a:solidFill>
              <a:schemeClr val="accent1"/>
            </a:solidFill>
          </a:ln>
        </p:spPr>
      </p:pic>
    </p:spTree>
    <p:extLst>
      <p:ext uri="{BB962C8B-B14F-4D97-AF65-F5344CB8AC3E}">
        <p14:creationId xmlns:p14="http://schemas.microsoft.com/office/powerpoint/2010/main" val="359840920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Prototypes</a:t>
            </a:r>
          </a:p>
        </p:txBody>
      </p:sp>
      <p:sp>
        <p:nvSpPr>
          <p:cNvPr id="3" name="Content Placeholder 2"/>
          <p:cNvSpPr>
            <a:spLocks noGrp="1"/>
          </p:cNvSpPr>
          <p:nvPr>
            <p:ph idx="1"/>
          </p:nvPr>
        </p:nvSpPr>
        <p:spPr/>
        <p:txBody>
          <a:bodyPr/>
          <a:lstStyle/>
          <a:p>
            <a:r>
              <a:rPr lang="en-US" dirty="0" smtClean="0"/>
              <a:t>Before </a:t>
            </a:r>
            <a:r>
              <a:rPr lang="en-US" dirty="0"/>
              <a:t>we can cover the third object creation technique, we must pause for a moment to explain </a:t>
            </a:r>
            <a:r>
              <a:rPr lang="en-US" dirty="0">
                <a:solidFill>
                  <a:srgbClr val="FF0000"/>
                </a:solidFill>
              </a:rPr>
              <a:t>prototypes</a:t>
            </a:r>
            <a:r>
              <a:rPr lang="en-US" dirty="0"/>
              <a:t>. </a:t>
            </a:r>
            <a:endParaRPr lang="en-US" dirty="0" smtClean="0"/>
          </a:p>
          <a:p>
            <a:pPr lvl="1"/>
            <a:r>
              <a:rPr lang="en-US" dirty="0" smtClean="0"/>
              <a:t>Every </a:t>
            </a:r>
            <a:r>
              <a:rPr lang="en-US" dirty="0">
                <a:solidFill>
                  <a:srgbClr val="FF0000"/>
                </a:solidFill>
              </a:rPr>
              <a:t>JavaScript</a:t>
            </a:r>
            <a:r>
              <a:rPr lang="en-US" dirty="0"/>
              <a:t> </a:t>
            </a:r>
            <a:r>
              <a:rPr lang="en-US" dirty="0">
                <a:solidFill>
                  <a:srgbClr val="0070C0"/>
                </a:solidFill>
              </a:rPr>
              <a:t>object</a:t>
            </a:r>
            <a:r>
              <a:rPr lang="en-US" dirty="0"/>
              <a:t> has a </a:t>
            </a:r>
            <a:r>
              <a:rPr lang="en-US" dirty="0">
                <a:solidFill>
                  <a:srgbClr val="FF0000"/>
                </a:solidFill>
              </a:rPr>
              <a:t>second JavaScript object </a:t>
            </a:r>
            <a:r>
              <a:rPr lang="en-US" dirty="0"/>
              <a:t>(or </a:t>
            </a:r>
            <a:r>
              <a:rPr lang="en-US" dirty="0">
                <a:solidFill>
                  <a:srgbClr val="FF0000"/>
                </a:solidFill>
              </a:rPr>
              <a:t>null</a:t>
            </a:r>
            <a:r>
              <a:rPr lang="en-US" dirty="0"/>
              <a:t>, but this is rare) associated with </a:t>
            </a:r>
            <a:r>
              <a:rPr lang="en-US" dirty="0" smtClean="0"/>
              <a:t>it.</a:t>
            </a:r>
          </a:p>
          <a:p>
            <a:pPr lvl="2"/>
            <a:r>
              <a:rPr lang="en-US" dirty="0" smtClean="0"/>
              <a:t>This </a:t>
            </a:r>
            <a:r>
              <a:rPr lang="en-US" dirty="0"/>
              <a:t>second object is known as a </a:t>
            </a:r>
            <a:r>
              <a:rPr lang="en-US" dirty="0">
                <a:solidFill>
                  <a:srgbClr val="FF0000"/>
                </a:solidFill>
              </a:rPr>
              <a:t>prototype</a:t>
            </a:r>
            <a:r>
              <a:rPr lang="en-US" dirty="0"/>
              <a:t>, and the </a:t>
            </a:r>
            <a:r>
              <a:rPr lang="en-US" dirty="0">
                <a:solidFill>
                  <a:srgbClr val="0070C0"/>
                </a:solidFill>
              </a:rPr>
              <a:t>first</a:t>
            </a:r>
            <a:r>
              <a:rPr lang="en-US" dirty="0">
                <a:solidFill>
                  <a:srgbClr val="FF0000"/>
                </a:solidFill>
              </a:rPr>
              <a:t> object</a:t>
            </a:r>
            <a:r>
              <a:rPr lang="en-US" dirty="0"/>
              <a:t> </a:t>
            </a:r>
            <a:r>
              <a:rPr lang="en-US" dirty="0">
                <a:solidFill>
                  <a:srgbClr val="0070C0"/>
                </a:solidFill>
              </a:rPr>
              <a:t>inherits</a:t>
            </a:r>
            <a:r>
              <a:rPr lang="en-US" dirty="0"/>
              <a:t> </a:t>
            </a:r>
            <a:r>
              <a:rPr lang="en-US" dirty="0">
                <a:solidFill>
                  <a:srgbClr val="FF0000"/>
                </a:solidFill>
              </a:rPr>
              <a:t>properties</a:t>
            </a:r>
            <a:r>
              <a:rPr lang="en-US" dirty="0"/>
              <a:t> from the </a:t>
            </a:r>
            <a:r>
              <a:rPr lang="en-US" dirty="0" smtClean="0">
                <a:solidFill>
                  <a:srgbClr val="FF0000"/>
                </a:solidFill>
              </a:rPr>
              <a:t>prototype</a:t>
            </a:r>
            <a:r>
              <a:rPr lang="en-US" dirty="0" smtClean="0"/>
              <a:t>.</a:t>
            </a:r>
          </a:p>
          <a:p>
            <a:pPr lvl="2"/>
            <a:r>
              <a:rPr lang="en-US" dirty="0" smtClean="0"/>
              <a:t>All </a:t>
            </a:r>
            <a:r>
              <a:rPr lang="en-US" dirty="0"/>
              <a:t>objects created by object literals have the same prototype object, and we can refer to this prototype object in JavaScript code as </a:t>
            </a:r>
            <a:r>
              <a:rPr lang="en-US" dirty="0" smtClean="0">
                <a:solidFill>
                  <a:srgbClr val="FF0000"/>
                </a:solidFill>
              </a:rPr>
              <a:t>Object.prototype</a:t>
            </a:r>
            <a:r>
              <a:rPr lang="en-US" dirty="0" smtClean="0"/>
              <a:t>.</a:t>
            </a:r>
          </a:p>
          <a:p>
            <a:pPr lvl="1"/>
            <a:r>
              <a:rPr lang="en-US" dirty="0" smtClean="0"/>
              <a:t>Objects </a:t>
            </a:r>
            <a:r>
              <a:rPr lang="en-US" dirty="0"/>
              <a:t>created using the </a:t>
            </a:r>
            <a:r>
              <a:rPr lang="en-US" dirty="0">
                <a:solidFill>
                  <a:srgbClr val="FF0000"/>
                </a:solidFill>
              </a:rPr>
              <a:t>new </a:t>
            </a:r>
            <a:r>
              <a:rPr lang="en-US" dirty="0">
                <a:solidFill>
                  <a:srgbClr val="0070C0"/>
                </a:solidFill>
              </a:rPr>
              <a:t>keyword</a:t>
            </a:r>
            <a:r>
              <a:rPr lang="en-US" dirty="0"/>
              <a:t> and a </a:t>
            </a:r>
            <a:r>
              <a:rPr lang="en-US" dirty="0">
                <a:solidFill>
                  <a:srgbClr val="FF0000"/>
                </a:solidFill>
              </a:rPr>
              <a:t>constructor</a:t>
            </a:r>
            <a:r>
              <a:rPr lang="en-US" dirty="0"/>
              <a:t> invocation use the value of the prototype property of the constructor function as their </a:t>
            </a:r>
            <a:r>
              <a:rPr lang="en-US" dirty="0" smtClean="0"/>
              <a:t>prototype.</a:t>
            </a:r>
          </a:p>
          <a:p>
            <a:pPr lvl="2"/>
            <a:r>
              <a:rPr lang="en-US" dirty="0" smtClean="0"/>
              <a:t>So </a:t>
            </a:r>
            <a:r>
              <a:rPr lang="en-US" dirty="0"/>
              <a:t>the object created by </a:t>
            </a:r>
            <a:r>
              <a:rPr lang="en-US" dirty="0">
                <a:solidFill>
                  <a:srgbClr val="FF0000"/>
                </a:solidFill>
              </a:rPr>
              <a:t>new</a:t>
            </a:r>
            <a:r>
              <a:rPr lang="en-US" dirty="0"/>
              <a:t> </a:t>
            </a:r>
            <a:r>
              <a:rPr lang="en-US" dirty="0">
                <a:solidFill>
                  <a:srgbClr val="FF0000"/>
                </a:solidFill>
              </a:rPr>
              <a:t>Object</a:t>
            </a:r>
            <a:r>
              <a:rPr lang="en-US" dirty="0" smtClean="0">
                <a:solidFill>
                  <a:srgbClr val="FF0000"/>
                </a:solidFill>
              </a:rPr>
              <a:t>( ) </a:t>
            </a:r>
            <a:r>
              <a:rPr lang="en-US" dirty="0"/>
              <a:t>inherits from </a:t>
            </a:r>
            <a:r>
              <a:rPr lang="en-US" dirty="0">
                <a:solidFill>
                  <a:srgbClr val="0070C0"/>
                </a:solidFill>
              </a:rPr>
              <a:t>Object.prototype</a:t>
            </a:r>
            <a:r>
              <a:rPr lang="en-US" dirty="0"/>
              <a:t> just as the object created by </a:t>
            </a:r>
            <a:r>
              <a:rPr lang="en-US" dirty="0" smtClean="0"/>
              <a:t>{ } does.</a:t>
            </a:r>
          </a:p>
          <a:p>
            <a:pPr lvl="2"/>
            <a:r>
              <a:rPr lang="en-US" dirty="0" smtClean="0"/>
              <a:t>Similarly,</a:t>
            </a:r>
          </a:p>
          <a:p>
            <a:pPr lvl="3"/>
            <a:r>
              <a:rPr lang="en-US" dirty="0" smtClean="0"/>
              <a:t>the </a:t>
            </a:r>
            <a:r>
              <a:rPr lang="en-US" dirty="0"/>
              <a:t>object created by </a:t>
            </a:r>
            <a:r>
              <a:rPr lang="en-US" dirty="0">
                <a:solidFill>
                  <a:srgbClr val="FF0000"/>
                </a:solidFill>
              </a:rPr>
              <a:t>new Array</a:t>
            </a:r>
            <a:r>
              <a:rPr lang="en-US" dirty="0" smtClean="0">
                <a:solidFill>
                  <a:srgbClr val="FF0000"/>
                </a:solidFill>
              </a:rPr>
              <a:t>( )</a:t>
            </a:r>
            <a:r>
              <a:rPr lang="en-US" dirty="0" smtClean="0"/>
              <a:t> </a:t>
            </a:r>
            <a:r>
              <a:rPr lang="en-US" dirty="0"/>
              <a:t>uses </a:t>
            </a:r>
            <a:r>
              <a:rPr lang="en-US" dirty="0">
                <a:solidFill>
                  <a:srgbClr val="FF0000"/>
                </a:solidFill>
              </a:rPr>
              <a:t>Array.prototype</a:t>
            </a:r>
            <a:r>
              <a:rPr lang="en-US" dirty="0"/>
              <a:t> as its </a:t>
            </a:r>
            <a:r>
              <a:rPr lang="en-US" dirty="0" smtClean="0">
                <a:solidFill>
                  <a:srgbClr val="0070C0"/>
                </a:solidFill>
              </a:rPr>
              <a:t>prototype</a:t>
            </a:r>
          </a:p>
          <a:p>
            <a:pPr lvl="3"/>
            <a:r>
              <a:rPr lang="en-US" dirty="0" smtClean="0"/>
              <a:t>the </a:t>
            </a:r>
            <a:r>
              <a:rPr lang="en-US" dirty="0"/>
              <a:t>object created by </a:t>
            </a:r>
            <a:r>
              <a:rPr lang="en-US" dirty="0">
                <a:solidFill>
                  <a:srgbClr val="FF0000"/>
                </a:solidFill>
              </a:rPr>
              <a:t>new Date</a:t>
            </a:r>
            <a:r>
              <a:rPr lang="en-US" dirty="0" smtClean="0">
                <a:solidFill>
                  <a:srgbClr val="FF0000"/>
                </a:solidFill>
              </a:rPr>
              <a:t>( )</a:t>
            </a:r>
            <a:r>
              <a:rPr lang="en-US" dirty="0" smtClean="0"/>
              <a:t> </a:t>
            </a:r>
            <a:r>
              <a:rPr lang="en-US" dirty="0"/>
              <a:t>uses </a:t>
            </a:r>
            <a:r>
              <a:rPr lang="en-US" dirty="0">
                <a:solidFill>
                  <a:srgbClr val="FF0000"/>
                </a:solidFill>
              </a:rPr>
              <a:t>Date.prototype</a:t>
            </a:r>
            <a:r>
              <a:rPr lang="en-US" dirty="0"/>
              <a:t> as its </a:t>
            </a:r>
            <a:r>
              <a:rPr lang="en-US" dirty="0" smtClean="0">
                <a:solidFill>
                  <a:srgbClr val="0070C0"/>
                </a:solidFill>
              </a:rPr>
              <a:t>prototype</a:t>
            </a:r>
          </a:p>
          <a:p>
            <a:pPr lvl="1"/>
            <a:r>
              <a:rPr lang="en-US" dirty="0" smtClean="0">
                <a:solidFill>
                  <a:srgbClr val="FF0000"/>
                </a:solidFill>
              </a:rPr>
              <a:t>Object.prototype</a:t>
            </a:r>
            <a:r>
              <a:rPr lang="en-US" dirty="0" smtClean="0"/>
              <a:t> </a:t>
            </a:r>
            <a:r>
              <a:rPr lang="en-US" dirty="0"/>
              <a:t>is one of the </a:t>
            </a:r>
            <a:r>
              <a:rPr lang="en-US" dirty="0">
                <a:solidFill>
                  <a:srgbClr val="FF0000"/>
                </a:solidFill>
              </a:rPr>
              <a:t>rare</a:t>
            </a:r>
            <a:r>
              <a:rPr lang="en-US" dirty="0">
                <a:solidFill>
                  <a:srgbClr val="0070C0"/>
                </a:solidFill>
              </a:rPr>
              <a:t> objects</a:t>
            </a:r>
            <a:r>
              <a:rPr lang="en-US" dirty="0"/>
              <a:t> that has </a:t>
            </a:r>
            <a:r>
              <a:rPr lang="en-US" dirty="0">
                <a:solidFill>
                  <a:srgbClr val="0070C0"/>
                </a:solidFill>
              </a:rPr>
              <a:t>no </a:t>
            </a:r>
            <a:r>
              <a:rPr lang="en-US" dirty="0" smtClean="0">
                <a:solidFill>
                  <a:srgbClr val="FF0000"/>
                </a:solidFill>
              </a:rPr>
              <a:t>prototype</a:t>
            </a:r>
            <a:r>
              <a:rPr lang="en-US" dirty="0" smtClean="0"/>
              <a:t>:</a:t>
            </a:r>
          </a:p>
          <a:p>
            <a:pPr lvl="2"/>
            <a:r>
              <a:rPr lang="en-US" dirty="0" smtClean="0"/>
              <a:t>it </a:t>
            </a:r>
            <a:r>
              <a:rPr lang="en-US" dirty="0"/>
              <a:t>does not inherit any </a:t>
            </a:r>
            <a:r>
              <a:rPr lang="en-US" dirty="0" smtClean="0"/>
              <a:t>properties</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196</a:t>
            </a:fld>
            <a:endParaRPr lang="en-US" dirty="0"/>
          </a:p>
        </p:txBody>
      </p:sp>
    </p:spTree>
    <p:extLst>
      <p:ext uri="{BB962C8B-B14F-4D97-AF65-F5344CB8AC3E}">
        <p14:creationId xmlns:p14="http://schemas.microsoft.com/office/powerpoint/2010/main" val="27501677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Other </a:t>
            </a:r>
            <a:r>
              <a:rPr lang="en-US" dirty="0"/>
              <a:t>prototype objects are </a:t>
            </a:r>
            <a:r>
              <a:rPr lang="en-US" dirty="0">
                <a:solidFill>
                  <a:srgbClr val="FF0000"/>
                </a:solidFill>
              </a:rPr>
              <a:t>normal objects</a:t>
            </a:r>
            <a:r>
              <a:rPr lang="en-US" dirty="0"/>
              <a:t> that do have a </a:t>
            </a:r>
            <a:r>
              <a:rPr lang="en-US" dirty="0" smtClean="0">
                <a:solidFill>
                  <a:srgbClr val="0070C0"/>
                </a:solidFill>
              </a:rPr>
              <a:t>prototype</a:t>
            </a:r>
            <a:r>
              <a:rPr lang="en-US" dirty="0" smtClean="0"/>
              <a:t>.</a:t>
            </a:r>
          </a:p>
          <a:p>
            <a:pPr lvl="1"/>
            <a:r>
              <a:rPr lang="en-US" dirty="0" smtClean="0"/>
              <a:t>All </a:t>
            </a:r>
            <a:r>
              <a:rPr lang="en-US" dirty="0"/>
              <a:t>of the built-in constructors (and most user-defined constructors) have a prototype that inherits from </a:t>
            </a:r>
            <a:r>
              <a:rPr lang="en-US" dirty="0" smtClean="0">
                <a:solidFill>
                  <a:srgbClr val="FF0000"/>
                </a:solidFill>
              </a:rPr>
              <a:t>Object.prototype</a:t>
            </a:r>
            <a:r>
              <a:rPr lang="en-US" dirty="0" smtClean="0"/>
              <a:t>.</a:t>
            </a:r>
          </a:p>
          <a:p>
            <a:pPr lvl="2"/>
            <a:r>
              <a:rPr lang="en-US" dirty="0" smtClean="0"/>
              <a:t>For </a:t>
            </a:r>
            <a:r>
              <a:rPr lang="en-US" dirty="0"/>
              <a:t>example, Date.prototype inherits properties from </a:t>
            </a:r>
            <a:r>
              <a:rPr lang="en-US" dirty="0">
                <a:solidFill>
                  <a:srgbClr val="FF0000"/>
                </a:solidFill>
              </a:rPr>
              <a:t>Object.prototype</a:t>
            </a:r>
            <a:r>
              <a:rPr lang="en-US" dirty="0"/>
              <a:t>, so a Date object created by new Date</a:t>
            </a:r>
            <a:r>
              <a:rPr lang="en-US" dirty="0" smtClean="0"/>
              <a:t>( ) </a:t>
            </a:r>
            <a:r>
              <a:rPr lang="en-US" dirty="0"/>
              <a:t>inherits properties from both </a:t>
            </a:r>
            <a:r>
              <a:rPr lang="en-US" dirty="0">
                <a:solidFill>
                  <a:srgbClr val="FF0000"/>
                </a:solidFill>
              </a:rPr>
              <a:t>Date.prototype</a:t>
            </a:r>
            <a:r>
              <a:rPr lang="en-US" dirty="0"/>
              <a:t> and </a:t>
            </a:r>
            <a:r>
              <a:rPr lang="en-US" dirty="0" smtClean="0">
                <a:solidFill>
                  <a:srgbClr val="FF0000"/>
                </a:solidFill>
              </a:rPr>
              <a:t>Object.prototype</a:t>
            </a:r>
            <a:r>
              <a:rPr lang="en-US" dirty="0" smtClean="0"/>
              <a:t>.</a:t>
            </a:r>
          </a:p>
          <a:p>
            <a:pPr lvl="1"/>
            <a:r>
              <a:rPr lang="en-US" dirty="0" smtClean="0"/>
              <a:t>This </a:t>
            </a:r>
            <a:r>
              <a:rPr lang="en-US" dirty="0"/>
              <a:t>linked series of </a:t>
            </a:r>
            <a:r>
              <a:rPr lang="en-US" dirty="0">
                <a:solidFill>
                  <a:srgbClr val="FF0000"/>
                </a:solidFill>
              </a:rPr>
              <a:t>prototype objects</a:t>
            </a:r>
            <a:r>
              <a:rPr lang="en-US" dirty="0"/>
              <a:t> is known as a </a:t>
            </a:r>
            <a:r>
              <a:rPr lang="en-US" dirty="0">
                <a:solidFill>
                  <a:srgbClr val="FF0000"/>
                </a:solidFill>
              </a:rPr>
              <a:t>prototype chain</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197</a:t>
            </a:fld>
            <a:endParaRPr lang="en-US" dirty="0"/>
          </a:p>
        </p:txBody>
      </p:sp>
    </p:spTree>
    <p:extLst>
      <p:ext uri="{BB962C8B-B14F-4D97-AF65-F5344CB8AC3E}">
        <p14:creationId xmlns:p14="http://schemas.microsoft.com/office/powerpoint/2010/main" val="5498553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Object.create( )</a:t>
            </a:r>
          </a:p>
        </p:txBody>
      </p:sp>
      <p:sp>
        <p:nvSpPr>
          <p:cNvPr id="3" name="Content Placeholder 2"/>
          <p:cNvSpPr>
            <a:spLocks noGrp="1"/>
          </p:cNvSpPr>
          <p:nvPr>
            <p:ph idx="1"/>
          </p:nvPr>
        </p:nvSpPr>
        <p:spPr/>
        <p:txBody>
          <a:bodyPr/>
          <a:lstStyle/>
          <a:p>
            <a:r>
              <a:rPr lang="en-US" dirty="0" smtClean="0"/>
              <a:t>ECMAScript </a:t>
            </a:r>
            <a:r>
              <a:rPr lang="en-US" dirty="0"/>
              <a:t>5 defines a method, </a:t>
            </a:r>
            <a:r>
              <a:rPr lang="en-US" dirty="0">
                <a:solidFill>
                  <a:srgbClr val="FF0000"/>
                </a:solidFill>
              </a:rPr>
              <a:t>Object.create</a:t>
            </a:r>
            <a:r>
              <a:rPr lang="en-US" dirty="0" smtClean="0">
                <a:solidFill>
                  <a:srgbClr val="FF0000"/>
                </a:solidFill>
              </a:rPr>
              <a:t>( )</a:t>
            </a:r>
            <a:r>
              <a:rPr lang="en-US" dirty="0" smtClean="0"/>
              <a:t>, </a:t>
            </a:r>
            <a:r>
              <a:rPr lang="en-US" dirty="0"/>
              <a:t>that creates a </a:t>
            </a:r>
            <a:r>
              <a:rPr lang="en-US" dirty="0">
                <a:solidFill>
                  <a:srgbClr val="FF0000"/>
                </a:solidFill>
              </a:rPr>
              <a:t>new object</a:t>
            </a:r>
            <a:r>
              <a:rPr lang="en-US" dirty="0"/>
              <a:t>, using its first argument as the prototype of that </a:t>
            </a:r>
            <a:r>
              <a:rPr lang="en-US" dirty="0" smtClean="0"/>
              <a:t>object.</a:t>
            </a:r>
          </a:p>
          <a:p>
            <a:pPr lvl="1"/>
            <a:r>
              <a:rPr lang="en-US" dirty="0" smtClean="0"/>
              <a:t>Object.create( ) </a:t>
            </a:r>
            <a:r>
              <a:rPr lang="en-US" dirty="0"/>
              <a:t>also takes an </a:t>
            </a:r>
            <a:r>
              <a:rPr lang="en-US" dirty="0">
                <a:solidFill>
                  <a:srgbClr val="FF0000"/>
                </a:solidFill>
              </a:rPr>
              <a:t>optional</a:t>
            </a:r>
            <a:r>
              <a:rPr lang="en-US" dirty="0"/>
              <a:t> </a:t>
            </a:r>
            <a:r>
              <a:rPr lang="en-US" dirty="0">
                <a:solidFill>
                  <a:srgbClr val="0070C0"/>
                </a:solidFill>
              </a:rPr>
              <a:t>second</a:t>
            </a:r>
            <a:r>
              <a:rPr lang="en-US" dirty="0">
                <a:solidFill>
                  <a:srgbClr val="FF0000"/>
                </a:solidFill>
              </a:rPr>
              <a:t> argument </a:t>
            </a:r>
            <a:r>
              <a:rPr lang="en-US" dirty="0"/>
              <a:t>that describes the properties of the new </a:t>
            </a:r>
            <a:r>
              <a:rPr lang="en-US" dirty="0" smtClean="0"/>
              <a:t>object.</a:t>
            </a:r>
          </a:p>
          <a:p>
            <a:pPr lvl="1"/>
            <a:r>
              <a:rPr lang="en-US" dirty="0" smtClean="0"/>
              <a:t>This </a:t>
            </a:r>
            <a:r>
              <a:rPr lang="en-US" dirty="0"/>
              <a:t>second argument is covered in §</a:t>
            </a:r>
            <a:r>
              <a:rPr lang="en-US" dirty="0" smtClean="0"/>
              <a:t>6.7.</a:t>
            </a:r>
          </a:p>
          <a:p>
            <a:pPr lvl="1"/>
            <a:r>
              <a:rPr lang="en-US" dirty="0" smtClean="0"/>
              <a:t>Object.create( ) </a:t>
            </a:r>
            <a:r>
              <a:rPr lang="en-US" dirty="0"/>
              <a:t>is a </a:t>
            </a:r>
            <a:r>
              <a:rPr lang="en-US" dirty="0">
                <a:solidFill>
                  <a:srgbClr val="0070C0"/>
                </a:solidFill>
              </a:rPr>
              <a:t>static function</a:t>
            </a:r>
            <a:r>
              <a:rPr lang="en-US" dirty="0"/>
              <a:t>, not a method invoked on individual </a:t>
            </a:r>
            <a:r>
              <a:rPr lang="en-US" dirty="0" smtClean="0"/>
              <a:t>objects.</a:t>
            </a:r>
          </a:p>
          <a:p>
            <a:pPr lvl="1"/>
            <a:r>
              <a:rPr lang="en-US" dirty="0" smtClean="0"/>
              <a:t>To </a:t>
            </a:r>
            <a:r>
              <a:rPr lang="en-US" dirty="0"/>
              <a:t>use it, simply pass the desired prototype object</a:t>
            </a:r>
            <a:r>
              <a:rPr lang="en-US" dirty="0" smtClean="0"/>
              <a:t>:</a:t>
            </a:r>
          </a:p>
          <a:p>
            <a:pPr marL="233363" lvl="1" indent="0">
              <a:buNone/>
            </a:pPr>
            <a:endParaRPr lang="en-US" dirty="0" smtClean="0"/>
          </a:p>
          <a:p>
            <a:pPr marL="233363" lvl="1" indent="0">
              <a:buNone/>
            </a:pPr>
            <a:endParaRPr lang="en-US" dirty="0"/>
          </a:p>
          <a:p>
            <a:pPr lvl="1"/>
            <a:r>
              <a:rPr lang="en-US" dirty="0"/>
              <a:t>You can pass </a:t>
            </a:r>
            <a:r>
              <a:rPr lang="en-US" dirty="0">
                <a:solidFill>
                  <a:srgbClr val="FF0000"/>
                </a:solidFill>
              </a:rPr>
              <a:t>null</a:t>
            </a:r>
            <a:r>
              <a:rPr lang="en-US" dirty="0"/>
              <a:t> to create a </a:t>
            </a:r>
            <a:r>
              <a:rPr lang="en-US" dirty="0">
                <a:solidFill>
                  <a:srgbClr val="FF0000"/>
                </a:solidFill>
              </a:rPr>
              <a:t>new object</a:t>
            </a:r>
            <a:r>
              <a:rPr lang="en-US" dirty="0"/>
              <a:t> that does not have a prototype, but if you do this, the newly created object will not inherit anything, not even basic methods like </a:t>
            </a:r>
            <a:r>
              <a:rPr lang="en-US" dirty="0">
                <a:solidFill>
                  <a:srgbClr val="FF0000"/>
                </a:solidFill>
              </a:rPr>
              <a:t>toString</a:t>
            </a:r>
            <a:r>
              <a:rPr lang="en-US" dirty="0" smtClean="0">
                <a:solidFill>
                  <a:srgbClr val="FF0000"/>
                </a:solidFill>
              </a:rPr>
              <a:t>( )</a:t>
            </a:r>
            <a:r>
              <a:rPr lang="en-US" dirty="0" smtClean="0"/>
              <a:t> </a:t>
            </a:r>
            <a:r>
              <a:rPr lang="en-US" dirty="0"/>
              <a:t>(which means it won’t work with the </a:t>
            </a:r>
            <a:r>
              <a:rPr lang="en-US" dirty="0">
                <a:solidFill>
                  <a:srgbClr val="FF0000"/>
                </a:solidFill>
              </a:rPr>
              <a:t>+ </a:t>
            </a:r>
            <a:r>
              <a:rPr lang="en-US" dirty="0">
                <a:solidFill>
                  <a:srgbClr val="0070C0"/>
                </a:solidFill>
              </a:rPr>
              <a:t>operator</a:t>
            </a:r>
            <a:r>
              <a:rPr lang="en-US" dirty="0"/>
              <a:t> either):</a:t>
            </a:r>
          </a:p>
          <a:p>
            <a:pPr marL="233363" lvl="1" indent="0">
              <a:buNone/>
            </a:pPr>
            <a:endParaRPr lang="en-US" dirty="0" smtClean="0"/>
          </a:p>
          <a:p>
            <a:pPr marL="233363" lvl="1" indent="0">
              <a:buNone/>
            </a:pPr>
            <a:endParaRPr lang="en-US" dirty="0" smtClean="0"/>
          </a:p>
          <a:p>
            <a:pPr lvl="1"/>
            <a:r>
              <a:rPr lang="en-US" dirty="0"/>
              <a:t>If you want to create an </a:t>
            </a:r>
            <a:r>
              <a:rPr lang="en-US" dirty="0">
                <a:solidFill>
                  <a:srgbClr val="FF0000"/>
                </a:solidFill>
              </a:rPr>
              <a:t>ordinary empty object</a:t>
            </a:r>
            <a:r>
              <a:rPr lang="en-US" dirty="0"/>
              <a:t> (like the object returned by </a:t>
            </a:r>
            <a:r>
              <a:rPr lang="en-US" dirty="0" smtClean="0">
                <a:solidFill>
                  <a:srgbClr val="FF0000"/>
                </a:solidFill>
              </a:rPr>
              <a:t>{ }</a:t>
            </a:r>
            <a:r>
              <a:rPr lang="en-US" dirty="0" smtClean="0"/>
              <a:t> </a:t>
            </a:r>
            <a:r>
              <a:rPr lang="en-US" dirty="0"/>
              <a:t>or new </a:t>
            </a:r>
            <a:r>
              <a:rPr lang="en-US" dirty="0">
                <a:solidFill>
                  <a:srgbClr val="FF0000"/>
                </a:solidFill>
              </a:rPr>
              <a:t>Object</a:t>
            </a:r>
            <a:r>
              <a:rPr lang="en-US" dirty="0" smtClean="0">
                <a:solidFill>
                  <a:srgbClr val="FF0000"/>
                </a:solidFill>
              </a:rPr>
              <a:t>( )</a:t>
            </a:r>
            <a:r>
              <a:rPr lang="en-US" dirty="0" smtClean="0"/>
              <a:t>), </a:t>
            </a:r>
            <a:r>
              <a:rPr lang="en-US" dirty="0"/>
              <a:t>pass </a:t>
            </a:r>
            <a:r>
              <a:rPr lang="en-US" dirty="0">
                <a:solidFill>
                  <a:srgbClr val="FF0000"/>
                </a:solidFill>
              </a:rPr>
              <a:t>Object.prototype</a:t>
            </a:r>
            <a:r>
              <a:rPr lang="en-US" dirty="0" smtClean="0"/>
              <a:t>: </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198</a:t>
            </a:fld>
            <a:endParaRPr lang="en-US" dirty="0"/>
          </a:p>
        </p:txBody>
      </p:sp>
      <p:pic>
        <p:nvPicPr>
          <p:cNvPr id="6" name="Picture 5"/>
          <p:cNvPicPr>
            <a:picLocks noChangeAspect="1"/>
          </p:cNvPicPr>
          <p:nvPr/>
        </p:nvPicPr>
        <p:blipFill>
          <a:blip r:embed="rId2"/>
          <a:stretch>
            <a:fillRect/>
          </a:stretch>
        </p:blipFill>
        <p:spPr>
          <a:xfrm>
            <a:off x="832538" y="3387845"/>
            <a:ext cx="7800975" cy="323850"/>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832538" y="4936492"/>
            <a:ext cx="7867650" cy="314325"/>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2714625" y="5952586"/>
            <a:ext cx="7724775" cy="266700"/>
          </a:xfrm>
          <a:prstGeom prst="rect">
            <a:avLst/>
          </a:prstGeom>
          <a:ln>
            <a:solidFill>
              <a:schemeClr val="accent1"/>
            </a:solidFill>
          </a:ln>
        </p:spPr>
      </p:pic>
    </p:spTree>
    <p:extLst>
      <p:ext uri="{BB962C8B-B14F-4D97-AF65-F5344CB8AC3E}">
        <p14:creationId xmlns:p14="http://schemas.microsoft.com/office/powerpoint/2010/main" val="9432854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Object.create( </a:t>
            </a:r>
            <a:r>
              <a:rPr lang="en-US" dirty="0" smtClean="0"/>
              <a: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The ability to create a new object with an arbitrary prototype (put another way: the ability to create an “heir” for any object) is a powerful one, and we can simulate it in ECMAScript 3 with a function like the one in </a:t>
            </a:r>
            <a:r>
              <a:rPr lang="en-US" dirty="0">
                <a:solidFill>
                  <a:srgbClr val="FF0000"/>
                </a:solidFill>
              </a:rPr>
              <a:t>Example </a:t>
            </a:r>
            <a:r>
              <a:rPr lang="en-US" dirty="0" smtClean="0">
                <a:solidFill>
                  <a:srgbClr val="FF0000"/>
                </a:solidFill>
              </a:rPr>
              <a:t>6-1</a:t>
            </a:r>
            <a:r>
              <a:rPr lang="en-US" dirty="0" smtClean="0"/>
              <a:t>.</a:t>
            </a:r>
          </a:p>
          <a:p>
            <a:pPr lvl="1"/>
            <a:r>
              <a:rPr lang="en-US" dirty="0"/>
              <a:t>The code in the inherit</a:t>
            </a:r>
            <a:r>
              <a:rPr lang="en-US" dirty="0" smtClean="0"/>
              <a:t>( ) </a:t>
            </a:r>
            <a:r>
              <a:rPr lang="en-US" dirty="0"/>
              <a:t>function will make more sense after we’ve covered </a:t>
            </a:r>
            <a:r>
              <a:rPr lang="en-US" dirty="0">
                <a:solidFill>
                  <a:srgbClr val="FF0000"/>
                </a:solidFill>
              </a:rPr>
              <a:t>constructors</a:t>
            </a:r>
            <a:r>
              <a:rPr lang="en-US" dirty="0"/>
              <a:t> in Chapter </a:t>
            </a:r>
            <a:r>
              <a:rPr lang="en-US" dirty="0" smtClean="0"/>
              <a:t>9.</a:t>
            </a:r>
          </a:p>
          <a:p>
            <a:pPr lvl="2"/>
            <a:r>
              <a:rPr lang="en-US" dirty="0" smtClean="0"/>
              <a:t>For </a:t>
            </a:r>
            <a:r>
              <a:rPr lang="en-US" dirty="0"/>
              <a:t>now, please just accept that it returns a new object that inherits the properties of the argument object. </a:t>
            </a:r>
            <a:endParaRPr lang="en-US" dirty="0" smtClean="0"/>
          </a:p>
          <a:p>
            <a:pPr lvl="1"/>
            <a:r>
              <a:rPr lang="en-US" dirty="0" smtClean="0"/>
              <a:t>Note </a:t>
            </a:r>
            <a:r>
              <a:rPr lang="en-US" dirty="0"/>
              <a:t>that inherit</a:t>
            </a:r>
            <a:r>
              <a:rPr lang="en-US" dirty="0" smtClean="0"/>
              <a:t>( ) </a:t>
            </a:r>
            <a:r>
              <a:rPr lang="en-US" dirty="0"/>
              <a:t>is not a full replacement for Object.create</a:t>
            </a:r>
            <a:r>
              <a:rPr lang="en-US" dirty="0" smtClean="0"/>
              <a:t>( ):</a:t>
            </a:r>
          </a:p>
          <a:p>
            <a:pPr lvl="2"/>
            <a:r>
              <a:rPr lang="en-US" dirty="0" smtClean="0"/>
              <a:t>it </a:t>
            </a:r>
            <a:r>
              <a:rPr lang="en-US" dirty="0"/>
              <a:t>does not allow the creation of objects with null </a:t>
            </a:r>
            <a:r>
              <a:rPr lang="en-US" dirty="0" smtClean="0"/>
              <a:t>prototypes</a:t>
            </a:r>
          </a:p>
          <a:p>
            <a:pPr lvl="2"/>
            <a:r>
              <a:rPr lang="en-US" dirty="0" smtClean="0"/>
              <a:t>it </a:t>
            </a:r>
            <a:r>
              <a:rPr lang="en-US" dirty="0"/>
              <a:t>does not accept the optional second argument that Object.create</a:t>
            </a:r>
            <a:r>
              <a:rPr lang="en-US" dirty="0" smtClean="0"/>
              <a:t>( ) does.</a:t>
            </a:r>
          </a:p>
          <a:p>
            <a:pPr lvl="1"/>
            <a:r>
              <a:rPr lang="en-US" dirty="0" smtClean="0"/>
              <a:t>Nevertheless</a:t>
            </a:r>
            <a:r>
              <a:rPr lang="en-US" dirty="0"/>
              <a:t>, we’ll use inherit</a:t>
            </a:r>
            <a:r>
              <a:rPr lang="en-US" dirty="0" smtClean="0"/>
              <a:t>( ) </a:t>
            </a:r>
            <a:r>
              <a:rPr lang="en-US" dirty="0"/>
              <a:t>in a number of examples in this chapter and again in Chapter </a:t>
            </a:r>
            <a:r>
              <a:rPr lang="en-US" dirty="0" smtClean="0"/>
              <a:t>9.</a:t>
            </a:r>
          </a:p>
          <a:p>
            <a:pPr lvl="1"/>
            <a:r>
              <a:rPr lang="en-US" dirty="0" smtClean="0"/>
              <a:t>One </a:t>
            </a:r>
            <a:r>
              <a:rPr lang="en-US" dirty="0"/>
              <a:t>use for our inherit</a:t>
            </a:r>
            <a:r>
              <a:rPr lang="en-US" dirty="0" smtClean="0"/>
              <a:t>( ) </a:t>
            </a:r>
            <a:r>
              <a:rPr lang="en-US" dirty="0"/>
              <a:t>function is when you want to guard against unintended (but nonmalicious) modification of an object by a library function that you don’t have control </a:t>
            </a:r>
            <a:r>
              <a:rPr lang="en-US" dirty="0" smtClean="0"/>
              <a:t>over.</a:t>
            </a:r>
          </a:p>
          <a:p>
            <a:pPr lvl="1"/>
            <a:r>
              <a:rPr lang="en-US" dirty="0" smtClean="0"/>
              <a:t>Instead </a:t>
            </a:r>
            <a:r>
              <a:rPr lang="en-US" dirty="0"/>
              <a:t>of passing the object directly to the function, you can pass an </a:t>
            </a:r>
            <a:r>
              <a:rPr lang="en-US" dirty="0" smtClean="0"/>
              <a:t>heir. If </a:t>
            </a:r>
            <a:r>
              <a:rPr lang="en-US" dirty="0"/>
              <a:t>the function reads properties of the heir, it will see the inherited </a:t>
            </a:r>
            <a:r>
              <a:rPr lang="en-US" dirty="0" smtClean="0"/>
              <a:t>values.</a:t>
            </a:r>
          </a:p>
          <a:p>
            <a:pPr lvl="1"/>
            <a:r>
              <a:rPr lang="en-US" dirty="0" smtClean="0"/>
              <a:t>If </a:t>
            </a:r>
            <a:r>
              <a:rPr lang="en-US" dirty="0"/>
              <a:t>it sets properties, however, those properties will only affect the heir, not your original object</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199</a:t>
            </a:fld>
            <a:endParaRPr lang="en-US" dirty="0"/>
          </a:p>
        </p:txBody>
      </p:sp>
      <p:pic>
        <p:nvPicPr>
          <p:cNvPr id="9" name="Picture 8"/>
          <p:cNvPicPr>
            <a:picLocks noChangeAspect="1"/>
          </p:cNvPicPr>
          <p:nvPr/>
        </p:nvPicPr>
        <p:blipFill>
          <a:blip r:embed="rId2"/>
          <a:stretch>
            <a:fillRect/>
          </a:stretch>
        </p:blipFill>
        <p:spPr>
          <a:xfrm>
            <a:off x="788778" y="5833523"/>
            <a:ext cx="7905750" cy="504825"/>
          </a:xfrm>
          <a:prstGeom prst="rect">
            <a:avLst/>
          </a:prstGeom>
          <a:ln>
            <a:solidFill>
              <a:schemeClr val="accent1"/>
            </a:solidFill>
          </a:ln>
        </p:spPr>
      </p:pic>
    </p:spTree>
    <p:extLst>
      <p:ext uri="{BB962C8B-B14F-4D97-AF65-F5344CB8AC3E}">
        <p14:creationId xmlns:p14="http://schemas.microsoft.com/office/powerpoint/2010/main" val="2709489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JS ES5</a:t>
            </a:r>
            <a:endParaRPr lang="en-US" dirty="0"/>
          </a:p>
        </p:txBody>
      </p:sp>
      <p:sp>
        <p:nvSpPr>
          <p:cNvPr id="3" name="Text Placeholder 2"/>
          <p:cNvSpPr>
            <a:spLocks noGrp="1"/>
          </p:cNvSpPr>
          <p:nvPr>
            <p:ph type="body" sz="quarter" idx="14"/>
          </p:nvPr>
        </p:nvSpPr>
        <p:spPr>
          <a:xfrm>
            <a:off x="2762249" y="2556686"/>
            <a:ext cx="4479471" cy="365760"/>
          </a:xfrm>
        </p:spPr>
        <p:txBody>
          <a:bodyPr/>
          <a:lstStyle/>
          <a:p>
            <a:r>
              <a:rPr lang="en-US" dirty="0">
                <a:latin typeface="Gill Sans MT" panose="020B0502020104020203" pitchFamily="34" charset="0"/>
              </a:rPr>
              <a:t>JavaScript </a:t>
            </a:r>
            <a:r>
              <a:rPr lang="en-US" dirty="0" smtClean="0">
                <a:latin typeface="Gill Sans MT" panose="020B0502020104020203" pitchFamily="34" charset="0"/>
              </a:rPr>
              <a:t>ES5 </a:t>
            </a:r>
            <a:r>
              <a:rPr lang="en-US" dirty="0">
                <a:latin typeface="Gill Sans MT" panose="020B0502020104020203" pitchFamily="34" charset="0"/>
              </a:rPr>
              <a:t>- The Definitive Guide 04 2011</a:t>
            </a:r>
          </a:p>
        </p:txBody>
      </p:sp>
      <p:sp>
        <p:nvSpPr>
          <p:cNvPr id="4" name="Text Placeholder 3"/>
          <p:cNvSpPr>
            <a:spLocks noGrp="1"/>
          </p:cNvSpPr>
          <p:nvPr>
            <p:ph type="body" sz="quarter" idx="15"/>
          </p:nvPr>
        </p:nvSpPr>
        <p:spPr>
          <a:xfrm>
            <a:off x="2762250" y="2925811"/>
            <a:ext cx="4479470" cy="365760"/>
          </a:xfrm>
        </p:spPr>
        <p:txBody>
          <a:bodyPr/>
          <a:lstStyle/>
          <a:p>
            <a:endParaRPr lang="en-US" dirty="0">
              <a:latin typeface="Gill Sans MT" panose="020B0502020104020203" pitchFamily="34" charset="0"/>
            </a:endParaRPr>
          </a:p>
        </p:txBody>
      </p:sp>
      <p:sp>
        <p:nvSpPr>
          <p:cNvPr id="5" name="Date Placeholder 4"/>
          <p:cNvSpPr>
            <a:spLocks noGrp="1"/>
          </p:cNvSpPr>
          <p:nvPr>
            <p:ph type="dt" sz="half" idx="2"/>
          </p:nvPr>
        </p:nvSpPr>
        <p:spPr/>
        <p:txBody>
          <a:bodyPr/>
          <a:lstStyle/>
          <a:p>
            <a:r>
              <a:rPr lang="en-US" smtClean="0"/>
              <a:t>05 May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2</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241813347"/>
              </p:ext>
            </p:extLst>
          </p:nvPr>
        </p:nvGraphicFramePr>
        <p:xfrm>
          <a:off x="10785021" y="1104900"/>
          <a:ext cx="1292952" cy="5422104"/>
        </p:xfrm>
        <a:graphic>
          <a:graphicData uri="http://schemas.openxmlformats.org/drawingml/2006/table">
            <a:tbl>
              <a:tblPr firstRow="1">
                <a:tableStyleId>{5C22544A-7EE6-4342-B048-85BDC9FD1C3A}</a:tableStyleId>
              </a:tblPr>
              <a:tblGrid>
                <a:gridCol w="448065">
                  <a:extLst>
                    <a:ext uri="{9D8B030D-6E8A-4147-A177-3AD203B41FA5}">
                      <a16:colId xmlns:a16="http://schemas.microsoft.com/office/drawing/2014/main" val="1331477486"/>
                    </a:ext>
                  </a:extLst>
                </a:gridCol>
                <a:gridCol w="844887">
                  <a:extLst>
                    <a:ext uri="{9D8B030D-6E8A-4147-A177-3AD203B41FA5}">
                      <a16:colId xmlns:a16="http://schemas.microsoft.com/office/drawing/2014/main" val="508486208"/>
                    </a:ext>
                  </a:extLst>
                </a:gridCol>
              </a:tblGrid>
              <a:tr h="301228">
                <a:tc>
                  <a:txBody>
                    <a:bodyPr/>
                    <a:lstStyle/>
                    <a:p>
                      <a:r>
                        <a:rPr lang="en-US" sz="1200" dirty="0" smtClean="0">
                          <a:latin typeface="Gill Sans MT" panose="020B0502020104020203" pitchFamily="34" charset="0"/>
                        </a:rPr>
                        <a:t>Ch</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Date</a:t>
                      </a:r>
                      <a:endParaRPr lang="en-US" sz="1200" dirty="0">
                        <a:latin typeface="Gill Sans MT" panose="020B0502020104020203" pitchFamily="34" charset="0"/>
                      </a:endParaRPr>
                    </a:p>
                  </a:txBody>
                  <a:tcPr/>
                </a:tc>
                <a:extLst>
                  <a:ext uri="{0D108BD9-81ED-4DB2-BD59-A6C34878D82A}">
                    <a16:rowId xmlns:a16="http://schemas.microsoft.com/office/drawing/2014/main" val="1061832011"/>
                  </a:ext>
                </a:extLst>
              </a:tr>
              <a:tr h="301228">
                <a:tc>
                  <a:txBody>
                    <a:bodyPr/>
                    <a:lstStyle/>
                    <a:p>
                      <a:r>
                        <a:rPr lang="en-US" sz="1200" dirty="0" smtClean="0">
                          <a:latin typeface="Gill Sans MT" panose="020B0502020104020203" pitchFamily="34" charset="0"/>
                        </a:rPr>
                        <a:t>1</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05 May 18</a:t>
                      </a:r>
                      <a:endParaRPr lang="en-US" sz="1200" dirty="0">
                        <a:latin typeface="Gill Sans MT" panose="020B0502020104020203" pitchFamily="34" charset="0"/>
                      </a:endParaRPr>
                    </a:p>
                  </a:txBody>
                  <a:tcPr/>
                </a:tc>
                <a:extLst>
                  <a:ext uri="{0D108BD9-81ED-4DB2-BD59-A6C34878D82A}">
                    <a16:rowId xmlns:a16="http://schemas.microsoft.com/office/drawing/2014/main" val="3915895731"/>
                  </a:ext>
                </a:extLst>
              </a:tr>
              <a:tr h="301228">
                <a:tc>
                  <a:txBody>
                    <a:bodyPr/>
                    <a:lstStyle/>
                    <a:p>
                      <a:r>
                        <a:rPr lang="en-US" sz="1200" dirty="0" smtClean="0">
                          <a:latin typeface="Gill Sans MT" panose="020B0502020104020203" pitchFamily="34" charset="0"/>
                        </a:rPr>
                        <a:t>2</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06 May 18</a:t>
                      </a:r>
                      <a:endParaRPr lang="en-US" sz="1200" dirty="0">
                        <a:latin typeface="Gill Sans MT" panose="020B0502020104020203" pitchFamily="34" charset="0"/>
                      </a:endParaRPr>
                    </a:p>
                  </a:txBody>
                  <a:tcPr/>
                </a:tc>
                <a:extLst>
                  <a:ext uri="{0D108BD9-81ED-4DB2-BD59-A6C34878D82A}">
                    <a16:rowId xmlns:a16="http://schemas.microsoft.com/office/drawing/2014/main" val="1126986426"/>
                  </a:ext>
                </a:extLst>
              </a:tr>
              <a:tr h="301228">
                <a:tc>
                  <a:txBody>
                    <a:bodyPr/>
                    <a:lstStyle/>
                    <a:p>
                      <a:r>
                        <a:rPr lang="en-US" sz="1200" dirty="0" smtClean="0">
                          <a:latin typeface="Gill Sans MT" panose="020B0502020104020203" pitchFamily="34" charset="0"/>
                        </a:rPr>
                        <a:t>3</a:t>
                      </a: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283472548"/>
                  </a:ext>
                </a:extLst>
              </a:tr>
              <a:tr h="301228">
                <a:tc>
                  <a:txBody>
                    <a:bodyPr/>
                    <a:lstStyle/>
                    <a:p>
                      <a:r>
                        <a:rPr lang="en-US" sz="1200" dirty="0" smtClean="0">
                          <a:latin typeface="Gill Sans MT" panose="020B0502020104020203" pitchFamily="34" charset="0"/>
                        </a:rPr>
                        <a:t>4</a:t>
                      </a: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1703458135"/>
                  </a:ext>
                </a:extLst>
              </a:tr>
              <a:tr h="301228">
                <a:tc>
                  <a:txBody>
                    <a:bodyPr/>
                    <a:lstStyle/>
                    <a:p>
                      <a:r>
                        <a:rPr lang="en-US" sz="1200" dirty="0" smtClean="0">
                          <a:latin typeface="Gill Sans MT" panose="020B0502020104020203" pitchFamily="34" charset="0"/>
                        </a:rPr>
                        <a:t>5</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733363448"/>
                  </a:ext>
                </a:extLst>
              </a:tr>
              <a:tr h="301228">
                <a:tc>
                  <a:txBody>
                    <a:bodyPr/>
                    <a:lstStyle/>
                    <a:p>
                      <a:r>
                        <a:rPr lang="en-US" sz="1200" dirty="0" smtClean="0">
                          <a:latin typeface="Gill Sans MT" panose="020B0502020104020203" pitchFamily="34" charset="0"/>
                        </a:rPr>
                        <a:t>6</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274355365"/>
                  </a:ext>
                </a:extLst>
              </a:tr>
              <a:tr h="301228">
                <a:tc>
                  <a:txBody>
                    <a:bodyPr/>
                    <a:lstStyle/>
                    <a:p>
                      <a:r>
                        <a:rPr lang="en-US" sz="1200" dirty="0" smtClean="0">
                          <a:latin typeface="Gill Sans MT" panose="020B0502020104020203" pitchFamily="34" charset="0"/>
                        </a:rPr>
                        <a:t>7</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587235144"/>
                  </a:ext>
                </a:extLst>
              </a:tr>
              <a:tr h="301228">
                <a:tc>
                  <a:txBody>
                    <a:bodyPr/>
                    <a:lstStyle/>
                    <a:p>
                      <a:r>
                        <a:rPr lang="en-US" sz="1200" dirty="0" smtClean="0">
                          <a:latin typeface="Gill Sans MT" panose="020B0502020104020203" pitchFamily="34" charset="0"/>
                        </a:rPr>
                        <a:t>8</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656554897"/>
                  </a:ext>
                </a:extLst>
              </a:tr>
              <a:tr h="301228">
                <a:tc>
                  <a:txBody>
                    <a:bodyPr/>
                    <a:lstStyle/>
                    <a:p>
                      <a:r>
                        <a:rPr lang="en-US" sz="1200" dirty="0" smtClean="0">
                          <a:latin typeface="Gill Sans MT" panose="020B0502020104020203" pitchFamily="34" charset="0"/>
                        </a:rPr>
                        <a:t>9</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857950622"/>
                  </a:ext>
                </a:extLst>
              </a:tr>
              <a:tr h="301228">
                <a:tc>
                  <a:txBody>
                    <a:bodyPr/>
                    <a:lstStyle/>
                    <a:p>
                      <a:r>
                        <a:rPr lang="en-US" sz="1200" dirty="0" smtClean="0">
                          <a:latin typeface="Gill Sans MT" panose="020B0502020104020203" pitchFamily="34" charset="0"/>
                        </a:rPr>
                        <a:t>10</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425822608"/>
                  </a:ext>
                </a:extLst>
              </a:tr>
              <a:tr h="301228">
                <a:tc>
                  <a:txBody>
                    <a:bodyPr/>
                    <a:lstStyle/>
                    <a:p>
                      <a:r>
                        <a:rPr lang="en-US" sz="1200" dirty="0" smtClean="0">
                          <a:latin typeface="Gill Sans MT" panose="020B0502020104020203" pitchFamily="34" charset="0"/>
                        </a:rPr>
                        <a:t>11</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2335444146"/>
                  </a:ext>
                </a:extLst>
              </a:tr>
              <a:tr h="301228">
                <a:tc>
                  <a:txBody>
                    <a:bodyPr/>
                    <a:lstStyle/>
                    <a:p>
                      <a:r>
                        <a:rPr lang="en-US" sz="1200" dirty="0" smtClean="0">
                          <a:latin typeface="Gill Sans MT" panose="020B0502020104020203" pitchFamily="34" charset="0"/>
                        </a:rPr>
                        <a:t>12</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4121361472"/>
                  </a:ext>
                </a:extLst>
              </a:tr>
              <a:tr h="301228">
                <a:tc>
                  <a:txBody>
                    <a:bodyPr/>
                    <a:lstStyle/>
                    <a:p>
                      <a:r>
                        <a:rPr lang="en-US" sz="1200" dirty="0" smtClean="0">
                          <a:latin typeface="Gill Sans MT" panose="020B0502020104020203" pitchFamily="34" charset="0"/>
                        </a:rPr>
                        <a:t>13</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1502676967"/>
                  </a:ext>
                </a:extLst>
              </a:tr>
              <a:tr h="301228">
                <a:tc>
                  <a:txBody>
                    <a:bodyPr/>
                    <a:lstStyle/>
                    <a:p>
                      <a:r>
                        <a:rPr lang="en-US" sz="1200" dirty="0" smtClean="0">
                          <a:latin typeface="Gill Sans MT" panose="020B0502020104020203" pitchFamily="34" charset="0"/>
                        </a:rPr>
                        <a:t>14</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1707343180"/>
                  </a:ext>
                </a:extLst>
              </a:tr>
              <a:tr h="301228">
                <a:tc>
                  <a:txBody>
                    <a:bodyPr/>
                    <a:lstStyle/>
                    <a:p>
                      <a:r>
                        <a:rPr lang="en-US" sz="1200" dirty="0" smtClean="0">
                          <a:latin typeface="Gill Sans MT" panose="020B0502020104020203" pitchFamily="34" charset="0"/>
                        </a:rPr>
                        <a:t>15</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489415592"/>
                  </a:ext>
                </a:extLst>
              </a:tr>
              <a:tr h="301228">
                <a:tc>
                  <a:txBody>
                    <a:bodyPr/>
                    <a:lstStyle/>
                    <a:p>
                      <a:r>
                        <a:rPr lang="en-US" sz="1200" dirty="0" smtClean="0">
                          <a:latin typeface="Gill Sans MT" panose="020B0502020104020203" pitchFamily="34" charset="0"/>
                        </a:rPr>
                        <a:t>16</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993046033"/>
                  </a:ext>
                </a:extLst>
              </a:tr>
              <a:tr h="301228">
                <a:tc>
                  <a:txBody>
                    <a:bodyPr/>
                    <a:lstStyle/>
                    <a:p>
                      <a:r>
                        <a:rPr lang="en-US" sz="1200" dirty="0" smtClean="0">
                          <a:latin typeface="Gill Sans MT" panose="020B0502020104020203" pitchFamily="34" charset="0"/>
                        </a:rPr>
                        <a:t>17</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586384775"/>
                  </a:ext>
                </a:extLst>
              </a:tr>
            </a:tbl>
          </a:graphicData>
        </a:graphic>
      </p:graphicFrame>
    </p:spTree>
    <p:extLst>
      <p:ext uri="{BB962C8B-B14F-4D97-AF65-F5344CB8AC3E}">
        <p14:creationId xmlns:p14="http://schemas.microsoft.com/office/powerpoint/2010/main" val="42238298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Code 1-3</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20</a:t>
            </a:fld>
            <a:endParaRPr lang="en-US" dirty="0"/>
          </a:p>
        </p:txBody>
      </p:sp>
      <p:pic>
        <p:nvPicPr>
          <p:cNvPr id="2" name="Picture 1"/>
          <p:cNvPicPr>
            <a:picLocks noChangeAspect="1"/>
          </p:cNvPicPr>
          <p:nvPr/>
        </p:nvPicPr>
        <p:blipFill>
          <a:blip r:embed="rId2"/>
          <a:stretch>
            <a:fillRect/>
          </a:stretch>
        </p:blipFill>
        <p:spPr>
          <a:xfrm>
            <a:off x="152400" y="1281324"/>
            <a:ext cx="11887200" cy="3072962"/>
          </a:xfrm>
          <a:prstGeom prst="rect">
            <a:avLst/>
          </a:prstGeom>
          <a:ln>
            <a:solidFill>
              <a:schemeClr val="accent1"/>
            </a:solidFill>
          </a:ln>
        </p:spPr>
      </p:pic>
    </p:spTree>
    <p:extLst>
      <p:ext uri="{BB962C8B-B14F-4D97-AF65-F5344CB8AC3E}">
        <p14:creationId xmlns:p14="http://schemas.microsoft.com/office/powerpoint/2010/main" val="148788430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Object.create( </a:t>
            </a:r>
            <a:r>
              <a:rPr lang="en-US" dirty="0" smtClean="0"/>
              <a: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To </a:t>
            </a:r>
            <a:r>
              <a:rPr lang="en-US" dirty="0"/>
              <a:t>understand why this works, you need to know </a:t>
            </a:r>
            <a:r>
              <a:rPr lang="en-US" dirty="0">
                <a:solidFill>
                  <a:srgbClr val="0070C0"/>
                </a:solidFill>
              </a:rPr>
              <a:t>how</a:t>
            </a:r>
            <a:r>
              <a:rPr lang="en-US" dirty="0"/>
              <a:t> </a:t>
            </a:r>
            <a:r>
              <a:rPr lang="en-US" dirty="0">
                <a:solidFill>
                  <a:srgbClr val="FF0000"/>
                </a:solidFill>
              </a:rPr>
              <a:t>properties </a:t>
            </a:r>
            <a:r>
              <a:rPr lang="en-US" dirty="0">
                <a:solidFill>
                  <a:srgbClr val="0070C0"/>
                </a:solidFill>
              </a:rPr>
              <a:t>are</a:t>
            </a:r>
            <a:r>
              <a:rPr lang="en-US" dirty="0">
                <a:solidFill>
                  <a:srgbClr val="FF0000"/>
                </a:solidFill>
              </a:rPr>
              <a:t> queried </a:t>
            </a:r>
            <a:r>
              <a:rPr lang="en-US" dirty="0"/>
              <a:t>and </a:t>
            </a:r>
            <a:r>
              <a:rPr lang="en-US" dirty="0">
                <a:solidFill>
                  <a:srgbClr val="FF0000"/>
                </a:solidFill>
              </a:rPr>
              <a:t>set</a:t>
            </a:r>
            <a:r>
              <a:rPr lang="en-US" dirty="0"/>
              <a:t> in </a:t>
            </a:r>
            <a:r>
              <a:rPr lang="en-US" dirty="0" smtClean="0"/>
              <a:t>JavaScript.</a:t>
            </a:r>
          </a:p>
          <a:p>
            <a:pPr lvl="1"/>
            <a:r>
              <a:rPr lang="en-US" dirty="0" smtClean="0"/>
              <a:t>These </a:t>
            </a:r>
            <a:r>
              <a:rPr lang="en-US" dirty="0"/>
              <a:t>are the topics of the next section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200</a:t>
            </a:fld>
            <a:endParaRPr lang="en-US" dirty="0"/>
          </a:p>
        </p:txBody>
      </p:sp>
    </p:spTree>
    <p:extLst>
      <p:ext uri="{BB962C8B-B14F-4D97-AF65-F5344CB8AC3E}">
        <p14:creationId xmlns:p14="http://schemas.microsoft.com/office/powerpoint/2010/main" val="29514271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Example 6-1</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201</a:t>
            </a:fld>
            <a:endParaRPr lang="en-US" dirty="0"/>
          </a:p>
        </p:txBody>
      </p:sp>
      <p:pic>
        <p:nvPicPr>
          <p:cNvPr id="8" name="Picture 7"/>
          <p:cNvPicPr>
            <a:picLocks noChangeAspect="1"/>
          </p:cNvPicPr>
          <p:nvPr/>
        </p:nvPicPr>
        <p:blipFill>
          <a:blip r:embed="rId2"/>
          <a:stretch>
            <a:fillRect/>
          </a:stretch>
        </p:blipFill>
        <p:spPr>
          <a:xfrm>
            <a:off x="152400" y="1284960"/>
            <a:ext cx="6954418" cy="3102740"/>
          </a:xfrm>
          <a:prstGeom prst="rect">
            <a:avLst/>
          </a:prstGeom>
          <a:ln>
            <a:solidFill>
              <a:schemeClr val="accent1"/>
            </a:solidFill>
          </a:ln>
        </p:spPr>
      </p:pic>
    </p:spTree>
    <p:extLst>
      <p:ext uri="{BB962C8B-B14F-4D97-AF65-F5344CB8AC3E}">
        <p14:creationId xmlns:p14="http://schemas.microsoft.com/office/powerpoint/2010/main" val="381726332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Querying and Setting Properties</a:t>
            </a:r>
          </a:p>
        </p:txBody>
      </p:sp>
      <p:sp>
        <p:nvSpPr>
          <p:cNvPr id="3" name="Content Placeholder 2"/>
          <p:cNvSpPr>
            <a:spLocks noGrp="1"/>
          </p:cNvSpPr>
          <p:nvPr>
            <p:ph idx="1"/>
          </p:nvPr>
        </p:nvSpPr>
        <p:spPr/>
        <p:txBody>
          <a:bodyPr/>
          <a:lstStyle/>
          <a:p>
            <a:r>
              <a:rPr lang="en-US" dirty="0" smtClean="0"/>
              <a:t>To </a:t>
            </a:r>
            <a:r>
              <a:rPr lang="en-US" dirty="0"/>
              <a:t>obtain the value of a property, use the </a:t>
            </a:r>
            <a:r>
              <a:rPr lang="en-US" dirty="0">
                <a:solidFill>
                  <a:srgbClr val="FF0000"/>
                </a:solidFill>
              </a:rPr>
              <a:t>dot (.) </a:t>
            </a:r>
            <a:r>
              <a:rPr lang="en-US" dirty="0">
                <a:solidFill>
                  <a:srgbClr val="0070C0"/>
                </a:solidFill>
              </a:rPr>
              <a:t>or</a:t>
            </a:r>
            <a:r>
              <a:rPr lang="en-US" dirty="0">
                <a:solidFill>
                  <a:srgbClr val="FF0000"/>
                </a:solidFill>
              </a:rPr>
              <a:t> square bracket </a:t>
            </a:r>
            <a:r>
              <a:rPr lang="en-US" dirty="0" smtClean="0">
                <a:solidFill>
                  <a:srgbClr val="FF0000"/>
                </a:solidFill>
              </a:rPr>
              <a:t>([ ]) </a:t>
            </a:r>
            <a:r>
              <a:rPr lang="en-US" dirty="0">
                <a:solidFill>
                  <a:srgbClr val="0070C0"/>
                </a:solidFill>
              </a:rPr>
              <a:t>operators</a:t>
            </a:r>
            <a:r>
              <a:rPr lang="en-US" dirty="0">
                <a:solidFill>
                  <a:srgbClr val="FF0000"/>
                </a:solidFill>
              </a:rPr>
              <a:t> </a:t>
            </a:r>
            <a:r>
              <a:rPr lang="en-US" dirty="0"/>
              <a:t>described in §</a:t>
            </a:r>
            <a:r>
              <a:rPr lang="en-US" dirty="0" smtClean="0"/>
              <a:t>4.4.</a:t>
            </a:r>
          </a:p>
          <a:p>
            <a:pPr lvl="1"/>
            <a:r>
              <a:rPr lang="en-US" dirty="0" smtClean="0"/>
              <a:t>The </a:t>
            </a:r>
            <a:r>
              <a:rPr lang="en-US" dirty="0"/>
              <a:t>left-hand side should be an expression whose value is an </a:t>
            </a:r>
            <a:r>
              <a:rPr lang="en-US" dirty="0" smtClean="0"/>
              <a:t>object.</a:t>
            </a:r>
          </a:p>
          <a:p>
            <a:pPr lvl="1"/>
            <a:r>
              <a:rPr lang="en-US" smtClean="0"/>
              <a:t>If </a:t>
            </a:r>
            <a:r>
              <a:rPr lang="en-US" dirty="0"/>
              <a:t>using the dot operator, the right-hand must be a simple identifier that names </a:t>
            </a:r>
            <a:r>
              <a:rPr lang="en-US"/>
              <a:t>the </a:t>
            </a:r>
            <a:r>
              <a:rPr lang="en-US" smtClean="0"/>
              <a:t>property.</a:t>
            </a:r>
          </a:p>
          <a:p>
            <a:pPr lvl="1"/>
            <a:r>
              <a:rPr lang="en-US" smtClean="0"/>
              <a:t>If </a:t>
            </a:r>
            <a:r>
              <a:rPr lang="en-US" dirty="0"/>
              <a:t>using square brackets, the value within the brackets must be an expression that evaluates to a string that contains the desired property name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202</a:t>
            </a:fld>
            <a:endParaRPr lang="en-US" dirty="0"/>
          </a:p>
        </p:txBody>
      </p:sp>
    </p:spTree>
    <p:extLst>
      <p:ext uri="{BB962C8B-B14F-4D97-AF65-F5344CB8AC3E}">
        <p14:creationId xmlns:p14="http://schemas.microsoft.com/office/powerpoint/2010/main" val="10367002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203</a:t>
            </a:fld>
            <a:endParaRPr lang="en-US" dirty="0"/>
          </a:p>
        </p:txBody>
      </p:sp>
    </p:spTree>
    <p:extLst>
      <p:ext uri="{BB962C8B-B14F-4D97-AF65-F5344CB8AC3E}">
        <p14:creationId xmlns:p14="http://schemas.microsoft.com/office/powerpoint/2010/main" val="273621600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Arrays</a:t>
            </a:r>
            <a:endParaRPr lang="en-US" dirty="0"/>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204</a:t>
            </a:fld>
            <a:endParaRPr lang="en-US" dirty="0"/>
          </a:p>
        </p:txBody>
      </p:sp>
      <p:sp>
        <p:nvSpPr>
          <p:cNvPr id="6" name="Text Placeholder 5"/>
          <p:cNvSpPr>
            <a:spLocks noGrp="1"/>
          </p:cNvSpPr>
          <p:nvPr>
            <p:ph type="body" sz="quarter" idx="16"/>
          </p:nvPr>
        </p:nvSpPr>
        <p:spPr/>
        <p:txBody>
          <a:bodyPr/>
          <a:lstStyle/>
          <a:p>
            <a:r>
              <a:rPr lang="en-US" dirty="0" smtClean="0"/>
              <a:t>7</a:t>
            </a:r>
            <a:endParaRPr lang="en-US" dirty="0"/>
          </a:p>
        </p:txBody>
      </p:sp>
      <p:pic>
        <p:nvPicPr>
          <p:cNvPr id="4" name="Picture 3"/>
          <p:cNvPicPr>
            <a:picLocks noChangeAspect="1"/>
          </p:cNvPicPr>
          <p:nvPr/>
        </p:nvPicPr>
        <p:blipFill>
          <a:blip r:embed="rId2"/>
          <a:stretch>
            <a:fillRect/>
          </a:stretch>
        </p:blipFill>
        <p:spPr>
          <a:xfrm>
            <a:off x="9335772" y="3440016"/>
            <a:ext cx="2522853" cy="3067730"/>
          </a:xfrm>
          <a:prstGeom prst="rect">
            <a:avLst/>
          </a:prstGeom>
          <a:ln>
            <a:solidFill>
              <a:schemeClr val="accent1"/>
            </a:solidFill>
          </a:ln>
        </p:spPr>
      </p:pic>
    </p:spTree>
    <p:extLst>
      <p:ext uri="{BB962C8B-B14F-4D97-AF65-F5344CB8AC3E}">
        <p14:creationId xmlns:p14="http://schemas.microsoft.com/office/powerpoint/2010/main" val="253135268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a:t>An array is an </a:t>
            </a:r>
            <a:r>
              <a:rPr lang="en-US" dirty="0">
                <a:solidFill>
                  <a:srgbClr val="FF0000"/>
                </a:solidFill>
              </a:rPr>
              <a:t>ordered collection</a:t>
            </a:r>
            <a:r>
              <a:rPr lang="en-US" dirty="0"/>
              <a:t> of </a:t>
            </a:r>
            <a:r>
              <a:rPr lang="en-US" dirty="0" smtClean="0"/>
              <a:t>values.</a:t>
            </a:r>
          </a:p>
          <a:p>
            <a:pPr lvl="1"/>
            <a:r>
              <a:rPr lang="en-US" dirty="0" smtClean="0"/>
              <a:t>Each </a:t>
            </a:r>
            <a:r>
              <a:rPr lang="en-US" dirty="0">
                <a:solidFill>
                  <a:srgbClr val="FF0000"/>
                </a:solidFill>
              </a:rPr>
              <a:t>value</a:t>
            </a:r>
            <a:r>
              <a:rPr lang="en-US" dirty="0"/>
              <a:t> is called an </a:t>
            </a:r>
            <a:r>
              <a:rPr lang="en-US" dirty="0">
                <a:solidFill>
                  <a:srgbClr val="FF0000"/>
                </a:solidFill>
              </a:rPr>
              <a:t>element</a:t>
            </a:r>
            <a:r>
              <a:rPr lang="en-US" dirty="0"/>
              <a:t>, and each element has a </a:t>
            </a:r>
            <a:r>
              <a:rPr lang="en-US" dirty="0">
                <a:solidFill>
                  <a:srgbClr val="FF0000"/>
                </a:solidFill>
              </a:rPr>
              <a:t>numeric position</a:t>
            </a:r>
            <a:r>
              <a:rPr lang="en-US" dirty="0"/>
              <a:t> in the array, known as its </a:t>
            </a:r>
            <a:r>
              <a:rPr lang="en-US" dirty="0">
                <a:solidFill>
                  <a:srgbClr val="FF0000"/>
                </a:solidFill>
              </a:rPr>
              <a:t>index</a:t>
            </a:r>
            <a:r>
              <a:rPr lang="en-US" dirty="0"/>
              <a:t>. </a:t>
            </a:r>
            <a:endParaRPr lang="en-US" dirty="0" smtClean="0"/>
          </a:p>
          <a:p>
            <a:pPr lvl="1"/>
            <a:r>
              <a:rPr lang="en-US" dirty="0" smtClean="0"/>
              <a:t>JavaScript </a:t>
            </a:r>
            <a:r>
              <a:rPr lang="en-US" dirty="0"/>
              <a:t>arrays are </a:t>
            </a:r>
            <a:r>
              <a:rPr lang="en-US" dirty="0" smtClean="0">
                <a:solidFill>
                  <a:srgbClr val="FF0000"/>
                </a:solidFill>
              </a:rPr>
              <a:t>untyped</a:t>
            </a:r>
            <a:r>
              <a:rPr lang="en-US" dirty="0" smtClean="0"/>
              <a:t>:</a:t>
            </a:r>
          </a:p>
          <a:p>
            <a:pPr lvl="2"/>
            <a:r>
              <a:rPr lang="en-US" dirty="0" smtClean="0"/>
              <a:t>an </a:t>
            </a:r>
            <a:r>
              <a:rPr lang="en-US" dirty="0"/>
              <a:t>array element may be of any </a:t>
            </a:r>
            <a:r>
              <a:rPr lang="en-US" dirty="0" smtClean="0"/>
              <a:t>type</a:t>
            </a:r>
          </a:p>
          <a:p>
            <a:pPr lvl="2"/>
            <a:r>
              <a:rPr lang="en-US" dirty="0" smtClean="0"/>
              <a:t>different </a:t>
            </a:r>
            <a:r>
              <a:rPr lang="en-US" dirty="0"/>
              <a:t>elements of the same array may be of different </a:t>
            </a:r>
            <a:r>
              <a:rPr lang="en-US" dirty="0" smtClean="0"/>
              <a:t>types.</a:t>
            </a:r>
          </a:p>
          <a:p>
            <a:pPr lvl="1"/>
            <a:r>
              <a:rPr lang="en-US" dirty="0" smtClean="0"/>
              <a:t>Array </a:t>
            </a:r>
            <a:r>
              <a:rPr lang="en-US" dirty="0"/>
              <a:t>elements may even be </a:t>
            </a:r>
            <a:r>
              <a:rPr lang="en-US" dirty="0">
                <a:solidFill>
                  <a:srgbClr val="FF0000"/>
                </a:solidFill>
              </a:rPr>
              <a:t>objects</a:t>
            </a:r>
            <a:r>
              <a:rPr lang="en-US" dirty="0"/>
              <a:t> or </a:t>
            </a:r>
            <a:r>
              <a:rPr lang="en-US" dirty="0">
                <a:solidFill>
                  <a:srgbClr val="FF0000"/>
                </a:solidFill>
              </a:rPr>
              <a:t>other arrays</a:t>
            </a:r>
            <a:r>
              <a:rPr lang="en-US" dirty="0"/>
              <a:t>, which allows you to create </a:t>
            </a:r>
            <a:r>
              <a:rPr lang="en-US" dirty="0">
                <a:solidFill>
                  <a:srgbClr val="FF0000"/>
                </a:solidFill>
              </a:rPr>
              <a:t>complex data structures</a:t>
            </a:r>
            <a:r>
              <a:rPr lang="en-US" dirty="0"/>
              <a:t>, such as </a:t>
            </a:r>
            <a:endParaRPr lang="en-US" dirty="0" smtClean="0"/>
          </a:p>
          <a:p>
            <a:pPr lvl="2"/>
            <a:r>
              <a:rPr lang="en-US" dirty="0" smtClean="0"/>
              <a:t>arrays </a:t>
            </a:r>
            <a:r>
              <a:rPr lang="en-US" dirty="0"/>
              <a:t>of </a:t>
            </a:r>
            <a:r>
              <a:rPr lang="en-US" dirty="0" smtClean="0"/>
              <a:t>objects</a:t>
            </a:r>
          </a:p>
          <a:p>
            <a:pPr lvl="2"/>
            <a:r>
              <a:rPr lang="en-US" dirty="0" smtClean="0"/>
              <a:t>arrays </a:t>
            </a:r>
            <a:r>
              <a:rPr lang="en-US" dirty="0"/>
              <a:t>of </a:t>
            </a:r>
            <a:r>
              <a:rPr lang="en-US" dirty="0" smtClean="0"/>
              <a:t>arrays.</a:t>
            </a:r>
          </a:p>
          <a:p>
            <a:pPr lvl="1"/>
            <a:r>
              <a:rPr lang="en-US" dirty="0" smtClean="0"/>
              <a:t>JavaScript </a:t>
            </a:r>
            <a:r>
              <a:rPr lang="en-US" dirty="0"/>
              <a:t>arrays are </a:t>
            </a:r>
            <a:r>
              <a:rPr lang="en-US" dirty="0">
                <a:solidFill>
                  <a:srgbClr val="FF0000"/>
                </a:solidFill>
              </a:rPr>
              <a:t>zero-based</a:t>
            </a:r>
            <a:r>
              <a:rPr lang="en-US" dirty="0"/>
              <a:t> and use </a:t>
            </a:r>
            <a:r>
              <a:rPr lang="en-US" dirty="0">
                <a:solidFill>
                  <a:srgbClr val="FF0000"/>
                </a:solidFill>
              </a:rPr>
              <a:t>32-bit </a:t>
            </a:r>
            <a:r>
              <a:rPr lang="en-US" dirty="0" smtClean="0">
                <a:solidFill>
                  <a:srgbClr val="FF0000"/>
                </a:solidFill>
              </a:rPr>
              <a:t>indexes</a:t>
            </a:r>
            <a:r>
              <a:rPr lang="en-US" dirty="0" smtClean="0"/>
              <a:t>:</a:t>
            </a:r>
          </a:p>
          <a:p>
            <a:pPr lvl="2"/>
            <a:r>
              <a:rPr lang="en-US" dirty="0" smtClean="0"/>
              <a:t>the </a:t>
            </a:r>
            <a:r>
              <a:rPr lang="en-US" dirty="0"/>
              <a:t>index of the first element is </a:t>
            </a:r>
            <a:r>
              <a:rPr lang="en-US" dirty="0" smtClean="0"/>
              <a:t>0</a:t>
            </a:r>
          </a:p>
          <a:p>
            <a:pPr lvl="2"/>
            <a:r>
              <a:rPr lang="en-US" dirty="0" smtClean="0"/>
              <a:t>the </a:t>
            </a:r>
            <a:r>
              <a:rPr lang="en-US" dirty="0"/>
              <a:t>highest possible index is 4294967294 (</a:t>
            </a:r>
            <a:r>
              <a:rPr lang="en-US" dirty="0" smtClean="0"/>
              <a:t>2³²−2), </a:t>
            </a:r>
            <a:r>
              <a:rPr lang="en-US" dirty="0"/>
              <a:t>for a maximum array size of 4,294,967,295 elements. </a:t>
            </a:r>
            <a:endParaRPr lang="en-US" dirty="0" smtClean="0"/>
          </a:p>
          <a:p>
            <a:pPr lvl="1"/>
            <a:r>
              <a:rPr lang="en-US" dirty="0" smtClean="0"/>
              <a:t>JavaScript </a:t>
            </a:r>
            <a:r>
              <a:rPr lang="en-US" dirty="0"/>
              <a:t>arrays are </a:t>
            </a:r>
            <a:r>
              <a:rPr lang="en-US" dirty="0" smtClean="0"/>
              <a:t>dynamic:</a:t>
            </a:r>
          </a:p>
          <a:p>
            <a:pPr lvl="2"/>
            <a:r>
              <a:rPr lang="en-US" dirty="0" smtClean="0"/>
              <a:t>they </a:t>
            </a:r>
            <a:r>
              <a:rPr lang="en-US" dirty="0"/>
              <a:t>grow or shrink as needed and there is no need to declare a fixed size for the array when you create it or to reallocate it when the size </a:t>
            </a:r>
            <a:r>
              <a:rPr lang="en-US" dirty="0" smtClean="0"/>
              <a:t>changes.</a:t>
            </a:r>
            <a:endParaRPr lang="en-US" dirty="0"/>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205</a:t>
            </a:fld>
            <a:endParaRPr lang="en-US" dirty="0"/>
          </a:p>
        </p:txBody>
      </p:sp>
      <p:sp>
        <p:nvSpPr>
          <p:cNvPr id="8" name="Title 7"/>
          <p:cNvSpPr>
            <a:spLocks noGrp="1"/>
          </p:cNvSpPr>
          <p:nvPr>
            <p:ph type="title"/>
          </p:nvPr>
        </p:nvSpPr>
        <p:spPr/>
        <p:txBody>
          <a:bodyPr/>
          <a:lstStyle/>
          <a:p>
            <a:r>
              <a:rPr lang="en-US" dirty="0" smtClean="0"/>
              <a:t>Intro</a:t>
            </a:r>
            <a:endParaRPr lang="en-US" dirty="0"/>
          </a:p>
        </p:txBody>
      </p:sp>
    </p:spTree>
    <p:extLst>
      <p:ext uri="{BB962C8B-B14F-4D97-AF65-F5344CB8AC3E}">
        <p14:creationId xmlns:p14="http://schemas.microsoft.com/office/powerpoint/2010/main" val="215550450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lvl="1"/>
            <a:r>
              <a:rPr lang="en-US" dirty="0" smtClean="0"/>
              <a:t>JavaScript </a:t>
            </a:r>
            <a:r>
              <a:rPr lang="en-US" dirty="0"/>
              <a:t>arrays may be </a:t>
            </a:r>
            <a:r>
              <a:rPr lang="en-US" dirty="0">
                <a:solidFill>
                  <a:srgbClr val="FF0000"/>
                </a:solidFill>
              </a:rPr>
              <a:t>sparse</a:t>
            </a:r>
            <a:r>
              <a:rPr lang="en-US" dirty="0"/>
              <a:t>: </a:t>
            </a:r>
            <a:endParaRPr lang="en-US" dirty="0" smtClean="0"/>
          </a:p>
          <a:p>
            <a:pPr lvl="2"/>
            <a:r>
              <a:rPr lang="en-US" dirty="0" smtClean="0"/>
              <a:t>the </a:t>
            </a:r>
            <a:r>
              <a:rPr lang="en-US" dirty="0"/>
              <a:t>elements </a:t>
            </a:r>
            <a:r>
              <a:rPr lang="en-US" dirty="0">
                <a:solidFill>
                  <a:srgbClr val="FF0000"/>
                </a:solidFill>
              </a:rPr>
              <a:t>need not</a:t>
            </a:r>
            <a:r>
              <a:rPr lang="en-US" dirty="0"/>
              <a:t> have </a:t>
            </a:r>
            <a:r>
              <a:rPr lang="en-US" dirty="0">
                <a:solidFill>
                  <a:srgbClr val="FF0000"/>
                </a:solidFill>
              </a:rPr>
              <a:t>contiguous indexes</a:t>
            </a:r>
            <a:r>
              <a:rPr lang="en-US" dirty="0"/>
              <a:t> and there may be </a:t>
            </a:r>
            <a:r>
              <a:rPr lang="en-US" dirty="0" smtClean="0">
                <a:solidFill>
                  <a:srgbClr val="FF0000"/>
                </a:solidFill>
              </a:rPr>
              <a:t>gaps</a:t>
            </a:r>
            <a:r>
              <a:rPr lang="en-US" dirty="0" smtClean="0"/>
              <a:t>.</a:t>
            </a:r>
          </a:p>
          <a:p>
            <a:pPr lvl="1"/>
            <a:r>
              <a:rPr lang="en-US" dirty="0" smtClean="0"/>
              <a:t>Every </a:t>
            </a:r>
            <a:r>
              <a:rPr lang="en-US" dirty="0"/>
              <a:t>JavaScript array has a </a:t>
            </a:r>
            <a:r>
              <a:rPr lang="en-US" dirty="0">
                <a:solidFill>
                  <a:srgbClr val="FF0000"/>
                </a:solidFill>
              </a:rPr>
              <a:t>length</a:t>
            </a:r>
            <a:r>
              <a:rPr lang="en-US" dirty="0"/>
              <a:t> </a:t>
            </a:r>
            <a:r>
              <a:rPr lang="en-US" dirty="0" smtClean="0"/>
              <a:t>property.</a:t>
            </a:r>
          </a:p>
          <a:p>
            <a:pPr lvl="2"/>
            <a:r>
              <a:rPr lang="en-US" dirty="0" smtClean="0"/>
              <a:t>For </a:t>
            </a:r>
            <a:r>
              <a:rPr lang="en-US" dirty="0"/>
              <a:t>nonsparse arrays, this property specifies the number of elements in the </a:t>
            </a:r>
            <a:r>
              <a:rPr lang="en-US" dirty="0" smtClean="0"/>
              <a:t>array.</a:t>
            </a:r>
          </a:p>
          <a:p>
            <a:pPr lvl="2"/>
            <a:r>
              <a:rPr lang="en-US" dirty="0" smtClean="0"/>
              <a:t>For </a:t>
            </a:r>
            <a:r>
              <a:rPr lang="en-US" dirty="0"/>
              <a:t>sparse arrays, length is larger than the </a:t>
            </a:r>
            <a:r>
              <a:rPr lang="en-US" dirty="0">
                <a:solidFill>
                  <a:srgbClr val="FF0000"/>
                </a:solidFill>
              </a:rPr>
              <a:t>index</a:t>
            </a:r>
            <a:r>
              <a:rPr lang="en-US" dirty="0"/>
              <a:t> of all </a:t>
            </a:r>
            <a:r>
              <a:rPr lang="en-US" dirty="0" smtClean="0"/>
              <a:t>elements.</a:t>
            </a:r>
          </a:p>
          <a:p>
            <a:pPr lvl="2"/>
            <a:r>
              <a:rPr lang="en-US" dirty="0" smtClean="0"/>
              <a:t>JavaScript </a:t>
            </a:r>
            <a:r>
              <a:rPr lang="en-US" dirty="0"/>
              <a:t>arrays are a </a:t>
            </a:r>
            <a:r>
              <a:rPr lang="en-US" dirty="0">
                <a:solidFill>
                  <a:srgbClr val="FF0000"/>
                </a:solidFill>
              </a:rPr>
              <a:t>specialized form</a:t>
            </a:r>
            <a:r>
              <a:rPr lang="en-US" dirty="0"/>
              <a:t> of </a:t>
            </a:r>
            <a:r>
              <a:rPr lang="en-US" dirty="0">
                <a:solidFill>
                  <a:srgbClr val="0070C0"/>
                </a:solidFill>
              </a:rPr>
              <a:t>JavaScript</a:t>
            </a:r>
            <a:r>
              <a:rPr lang="en-US" dirty="0"/>
              <a:t> </a:t>
            </a:r>
            <a:r>
              <a:rPr lang="en-US" dirty="0">
                <a:solidFill>
                  <a:srgbClr val="FF0000"/>
                </a:solidFill>
              </a:rPr>
              <a:t>object</a:t>
            </a:r>
            <a:r>
              <a:rPr lang="en-US" dirty="0"/>
              <a:t>, and array indexes are really little more than property names that happen to be </a:t>
            </a:r>
            <a:r>
              <a:rPr lang="en-US" dirty="0" smtClean="0"/>
              <a:t>integers.</a:t>
            </a:r>
          </a:p>
          <a:p>
            <a:pPr lvl="1"/>
            <a:r>
              <a:rPr lang="en-US" dirty="0" smtClean="0"/>
              <a:t>We’ll </a:t>
            </a:r>
            <a:r>
              <a:rPr lang="en-US" dirty="0"/>
              <a:t>talk more about the specializations of arrays elsewhere in this </a:t>
            </a:r>
            <a:r>
              <a:rPr lang="en-US" dirty="0" smtClean="0"/>
              <a:t>chapter.</a:t>
            </a:r>
          </a:p>
          <a:p>
            <a:pPr lvl="1"/>
            <a:r>
              <a:rPr lang="en-US" dirty="0" smtClean="0"/>
              <a:t>Implementations </a:t>
            </a:r>
            <a:r>
              <a:rPr lang="en-US" dirty="0"/>
              <a:t>typically optimize arrays so that access to numerically indexed array elements is generally significantly faster than access to regular object </a:t>
            </a:r>
            <a:r>
              <a:rPr lang="en-US" dirty="0" smtClean="0"/>
              <a:t>properties.</a:t>
            </a:r>
          </a:p>
          <a:p>
            <a:pPr lvl="1"/>
            <a:r>
              <a:rPr lang="en-US" dirty="0" smtClean="0"/>
              <a:t>Arrays </a:t>
            </a:r>
            <a:r>
              <a:rPr lang="en-US" dirty="0"/>
              <a:t>inherit </a:t>
            </a:r>
            <a:r>
              <a:rPr lang="en-US" dirty="0">
                <a:solidFill>
                  <a:srgbClr val="0070C0"/>
                </a:solidFill>
              </a:rPr>
              <a:t>properties</a:t>
            </a:r>
            <a:r>
              <a:rPr lang="en-US" dirty="0"/>
              <a:t> from </a:t>
            </a:r>
            <a:r>
              <a:rPr lang="en-US" dirty="0">
                <a:solidFill>
                  <a:srgbClr val="FF0000"/>
                </a:solidFill>
              </a:rPr>
              <a:t>Array.prototype</a:t>
            </a:r>
            <a:r>
              <a:rPr lang="en-US" dirty="0"/>
              <a:t>, which defines a rich set of </a:t>
            </a:r>
            <a:r>
              <a:rPr lang="en-US" dirty="0">
                <a:solidFill>
                  <a:srgbClr val="FF0000"/>
                </a:solidFill>
              </a:rPr>
              <a:t>array manipulation methods</a:t>
            </a:r>
            <a:r>
              <a:rPr lang="en-US" dirty="0"/>
              <a:t>, covered in §7.8 and §</a:t>
            </a:r>
            <a:r>
              <a:rPr lang="en-US" dirty="0" smtClean="0"/>
              <a:t>7.9.</a:t>
            </a:r>
          </a:p>
          <a:p>
            <a:pPr lvl="1"/>
            <a:r>
              <a:rPr lang="en-US" dirty="0" smtClean="0"/>
              <a:t>Most </a:t>
            </a:r>
            <a:r>
              <a:rPr lang="en-US" dirty="0"/>
              <a:t>of these methods are </a:t>
            </a:r>
            <a:r>
              <a:rPr lang="en-US" dirty="0">
                <a:solidFill>
                  <a:srgbClr val="FF0000"/>
                </a:solidFill>
              </a:rPr>
              <a:t>generic</a:t>
            </a:r>
            <a:r>
              <a:rPr lang="en-US" dirty="0"/>
              <a:t>, which means that they work correctly not only for </a:t>
            </a:r>
            <a:r>
              <a:rPr lang="en-US" dirty="0">
                <a:solidFill>
                  <a:srgbClr val="FF0000"/>
                </a:solidFill>
              </a:rPr>
              <a:t>true arrays</a:t>
            </a:r>
            <a:r>
              <a:rPr lang="en-US" dirty="0"/>
              <a:t>, but for any “</a:t>
            </a:r>
            <a:r>
              <a:rPr lang="en-US" dirty="0">
                <a:solidFill>
                  <a:srgbClr val="FF0000"/>
                </a:solidFill>
              </a:rPr>
              <a:t>array-like</a:t>
            </a:r>
            <a:r>
              <a:rPr lang="en-US" dirty="0"/>
              <a:t> </a:t>
            </a:r>
            <a:r>
              <a:rPr lang="en-US" dirty="0">
                <a:solidFill>
                  <a:srgbClr val="0070C0"/>
                </a:solidFill>
              </a:rPr>
              <a:t>object</a:t>
            </a:r>
            <a:r>
              <a:rPr lang="en-US" dirty="0" smtClean="0"/>
              <a:t>.” We’ll </a:t>
            </a:r>
            <a:r>
              <a:rPr lang="en-US" dirty="0"/>
              <a:t>discuss array-like objects in §</a:t>
            </a:r>
            <a:r>
              <a:rPr lang="en-US" dirty="0" smtClean="0"/>
              <a:t>7.11.</a:t>
            </a:r>
          </a:p>
          <a:p>
            <a:pPr lvl="1"/>
            <a:r>
              <a:rPr lang="en-US" dirty="0" smtClean="0"/>
              <a:t>In </a:t>
            </a:r>
            <a:r>
              <a:rPr lang="en-US" dirty="0" smtClean="0">
                <a:solidFill>
                  <a:srgbClr val="FF0000"/>
                </a:solidFill>
              </a:rPr>
              <a:t>ES5</a:t>
            </a:r>
            <a:r>
              <a:rPr lang="en-US" dirty="0"/>
              <a:t>, </a:t>
            </a:r>
            <a:r>
              <a:rPr lang="en-US" dirty="0">
                <a:solidFill>
                  <a:srgbClr val="FF0000"/>
                </a:solidFill>
              </a:rPr>
              <a:t>strings</a:t>
            </a:r>
            <a:r>
              <a:rPr lang="en-US" dirty="0"/>
              <a:t> behave like </a:t>
            </a:r>
            <a:r>
              <a:rPr lang="en-US" dirty="0">
                <a:solidFill>
                  <a:srgbClr val="FF0000"/>
                </a:solidFill>
              </a:rPr>
              <a:t>arrays of characters</a:t>
            </a:r>
            <a:r>
              <a:rPr lang="en-US" dirty="0"/>
              <a:t>, and we’ll discuss this in §7.12</a:t>
            </a:r>
            <a:r>
              <a:rPr lang="en-US" dirty="0" smtClean="0"/>
              <a:t>.</a:t>
            </a:r>
            <a:endParaRPr lang="en-US" dirty="0"/>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206</a:t>
            </a:fld>
            <a:endParaRPr lang="en-US" dirty="0"/>
          </a:p>
        </p:txBody>
      </p:sp>
      <p:sp>
        <p:nvSpPr>
          <p:cNvPr id="8" name="Title 7"/>
          <p:cNvSpPr>
            <a:spLocks noGrp="1"/>
          </p:cNvSpPr>
          <p:nvPr>
            <p:ph type="title"/>
          </p:nvPr>
        </p:nvSpPr>
        <p:spPr/>
        <p:txBody>
          <a:bodyPr/>
          <a:lstStyle/>
          <a:p>
            <a:r>
              <a:rPr lang="en-US" dirty="0" smtClean="0"/>
              <a:t>Intro											   </a:t>
            </a:r>
            <a:r>
              <a:rPr lang="en-US" dirty="0" smtClean="0">
                <a:solidFill>
                  <a:srgbClr val="C00000"/>
                </a:solidFill>
              </a:rPr>
              <a:t>|</a:t>
            </a:r>
            <a:endParaRPr lang="en-US" dirty="0">
              <a:solidFill>
                <a:srgbClr val="C00000"/>
              </a:solidFill>
            </a:endParaRPr>
          </a:p>
        </p:txBody>
      </p:sp>
    </p:spTree>
    <p:extLst>
      <p:ext uri="{BB962C8B-B14F-4D97-AF65-F5344CB8AC3E}">
        <p14:creationId xmlns:p14="http://schemas.microsoft.com/office/powerpoint/2010/main" val="11560812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Arrays</a:t>
            </a:r>
          </a:p>
        </p:txBody>
      </p:sp>
      <p:sp>
        <p:nvSpPr>
          <p:cNvPr id="3" name="Content Placeholder 2"/>
          <p:cNvSpPr>
            <a:spLocks noGrp="1"/>
          </p:cNvSpPr>
          <p:nvPr>
            <p:ph idx="1"/>
          </p:nvPr>
        </p:nvSpPr>
        <p:spPr/>
        <p:txBody>
          <a:bodyPr/>
          <a:lstStyle/>
          <a:p>
            <a:r>
              <a:rPr lang="en-US" dirty="0" smtClean="0"/>
              <a:t>The </a:t>
            </a:r>
            <a:r>
              <a:rPr lang="en-US" dirty="0"/>
              <a:t>easiest way to create an array is with an array literal, which is simply a </a:t>
            </a:r>
            <a:r>
              <a:rPr lang="en-US" dirty="0" err="1"/>
              <a:t>commaseparated</a:t>
            </a:r>
            <a:r>
              <a:rPr lang="en-US" dirty="0"/>
              <a:t> list of array elements within square brackets. For example:</a:t>
            </a:r>
          </a:p>
          <a:p>
            <a:endParaRPr lang="en-US" dirty="0"/>
          </a:p>
          <a:p>
            <a:r>
              <a:rPr lang="en-US" dirty="0"/>
              <a:t>(Page 141). </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207</a:t>
            </a:fld>
            <a:endParaRPr lang="en-US" dirty="0"/>
          </a:p>
        </p:txBody>
      </p:sp>
    </p:spTree>
    <p:extLst>
      <p:ext uri="{BB962C8B-B14F-4D97-AF65-F5344CB8AC3E}">
        <p14:creationId xmlns:p14="http://schemas.microsoft.com/office/powerpoint/2010/main" val="128442832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Reading and Writing Array Elements</a:t>
            </a:r>
          </a:p>
        </p:txBody>
      </p:sp>
      <p:sp>
        <p:nvSpPr>
          <p:cNvPr id="3" name="Content Placeholder 2"/>
          <p:cNvSpPr>
            <a:spLocks noGrp="1"/>
          </p:cNvSpPr>
          <p:nvPr>
            <p:ph idx="1"/>
          </p:nvPr>
        </p:nvSpPr>
        <p:spPr/>
        <p:txBody>
          <a:bodyPr/>
          <a:lstStyle/>
          <a:p>
            <a:r>
              <a:rPr lang="en-US" dirty="0" smtClean="0"/>
              <a:t>You </a:t>
            </a:r>
            <a:r>
              <a:rPr lang="en-US" dirty="0"/>
              <a:t>access an element of an array using the [] operator. A reference to the array should appear to the left of the brackets. An arbitrary expression that has a non-negative integer</a:t>
            </a:r>
          </a:p>
          <a:p>
            <a:endParaRPr lang="en-US" dirty="0"/>
          </a:p>
          <a:p>
            <a:r>
              <a:rPr lang="en-US" dirty="0"/>
              <a:t>(Page 142).</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208</a:t>
            </a:fld>
            <a:endParaRPr lang="en-US" dirty="0"/>
          </a:p>
        </p:txBody>
      </p:sp>
    </p:spTree>
    <p:extLst>
      <p:ext uri="{BB962C8B-B14F-4D97-AF65-F5344CB8AC3E}">
        <p14:creationId xmlns:p14="http://schemas.microsoft.com/office/powerpoint/2010/main" val="229415458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Sparse Arrays</a:t>
            </a:r>
          </a:p>
        </p:txBody>
      </p:sp>
      <p:sp>
        <p:nvSpPr>
          <p:cNvPr id="3" name="Content Placeholder 2"/>
          <p:cNvSpPr>
            <a:spLocks noGrp="1"/>
          </p:cNvSpPr>
          <p:nvPr>
            <p:ph idx="1"/>
          </p:nvPr>
        </p:nvSpPr>
        <p:spPr/>
        <p:txBody>
          <a:bodyPr/>
          <a:lstStyle/>
          <a:p>
            <a:r>
              <a:rPr lang="en-US" dirty="0" smtClean="0"/>
              <a:t>A </a:t>
            </a:r>
            <a:r>
              <a:rPr lang="en-US" dirty="0"/>
              <a:t>sparse array is one in which the elements do not have contiguous indexes starting at 0. Normally, the length property of an array specifies the number of elements in the array. If the array is sparse, the value of the length property is greater than the number of elements. Sparse arrays can be created with the Array() constructor or simply by assigning to an array index larger than the current array length.</a:t>
            </a:r>
          </a:p>
          <a:p>
            <a:endParaRPr lang="en-US" dirty="0"/>
          </a:p>
          <a:p>
            <a:r>
              <a:rPr lang="en-US" dirty="0"/>
              <a:t>(Page 144).</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209</a:t>
            </a:fld>
            <a:endParaRPr lang="en-US" dirty="0"/>
          </a:p>
        </p:txBody>
      </p:sp>
    </p:spTree>
    <p:extLst>
      <p:ext uri="{BB962C8B-B14F-4D97-AF65-F5344CB8AC3E}">
        <p14:creationId xmlns:p14="http://schemas.microsoft.com/office/powerpoint/2010/main" val="572898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Code 1-4</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21</a:t>
            </a:fld>
            <a:endParaRPr lang="en-US" dirty="0"/>
          </a:p>
        </p:txBody>
      </p:sp>
      <p:pic>
        <p:nvPicPr>
          <p:cNvPr id="3" name="Picture 2"/>
          <p:cNvPicPr>
            <a:picLocks noChangeAspect="1"/>
          </p:cNvPicPr>
          <p:nvPr/>
        </p:nvPicPr>
        <p:blipFill>
          <a:blip r:embed="rId2"/>
          <a:stretch>
            <a:fillRect/>
          </a:stretch>
        </p:blipFill>
        <p:spPr>
          <a:xfrm>
            <a:off x="152400" y="1285246"/>
            <a:ext cx="7018836" cy="2577856"/>
          </a:xfrm>
          <a:prstGeom prst="rect">
            <a:avLst/>
          </a:prstGeom>
          <a:ln>
            <a:solidFill>
              <a:schemeClr val="accent1"/>
            </a:solidFill>
          </a:ln>
        </p:spPr>
      </p:pic>
    </p:spTree>
    <p:extLst>
      <p:ext uri="{BB962C8B-B14F-4D97-AF65-F5344CB8AC3E}">
        <p14:creationId xmlns:p14="http://schemas.microsoft.com/office/powerpoint/2010/main" val="134795165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Array Length</a:t>
            </a:r>
          </a:p>
        </p:txBody>
      </p:sp>
      <p:sp>
        <p:nvSpPr>
          <p:cNvPr id="3" name="Content Placeholder 2"/>
          <p:cNvSpPr>
            <a:spLocks noGrp="1"/>
          </p:cNvSpPr>
          <p:nvPr>
            <p:ph idx="1"/>
          </p:nvPr>
        </p:nvSpPr>
        <p:spPr/>
        <p:txBody>
          <a:bodyPr/>
          <a:lstStyle/>
          <a:p>
            <a:r>
              <a:rPr lang="en-US" dirty="0" smtClean="0"/>
              <a:t>Every </a:t>
            </a:r>
            <a:r>
              <a:rPr lang="en-US" dirty="0"/>
              <a:t>array has a length property, and it is this property that makes arrays different from regular JavaScript objects. For arrays that are dense (i.e., not sparse), the length</a:t>
            </a:r>
          </a:p>
          <a:p>
            <a:endParaRPr lang="en-US" dirty="0"/>
          </a:p>
          <a:p>
            <a:r>
              <a:rPr lang="en-US" dirty="0"/>
              <a:t>(Page 144).</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210</a:t>
            </a:fld>
            <a:endParaRPr lang="en-US" dirty="0"/>
          </a:p>
        </p:txBody>
      </p:sp>
    </p:spTree>
    <p:extLst>
      <p:ext uri="{BB962C8B-B14F-4D97-AF65-F5344CB8AC3E}">
        <p14:creationId xmlns:p14="http://schemas.microsoft.com/office/powerpoint/2010/main" val="361256725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Adding and Deleting Array Elements</a:t>
            </a:r>
          </a:p>
        </p:txBody>
      </p:sp>
      <p:sp>
        <p:nvSpPr>
          <p:cNvPr id="3" name="Content Placeholder 2"/>
          <p:cNvSpPr>
            <a:spLocks noGrp="1"/>
          </p:cNvSpPr>
          <p:nvPr>
            <p:ph idx="1"/>
          </p:nvPr>
        </p:nvSpPr>
        <p:spPr/>
        <p:txBody>
          <a:bodyPr/>
          <a:lstStyle/>
          <a:p>
            <a:r>
              <a:rPr lang="en-US" dirty="0" smtClean="0"/>
              <a:t>We’ve </a:t>
            </a:r>
            <a:r>
              <a:rPr lang="en-US" dirty="0"/>
              <a:t>already seen the simplest way to add elements to an array: just assign values to new indexes:</a:t>
            </a:r>
          </a:p>
          <a:p>
            <a:endParaRPr lang="en-US" dirty="0"/>
          </a:p>
          <a:p>
            <a:r>
              <a:rPr lang="en-US" dirty="0"/>
              <a:t>(Page 145).</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211</a:t>
            </a:fld>
            <a:endParaRPr lang="en-US" dirty="0"/>
          </a:p>
        </p:txBody>
      </p:sp>
    </p:spTree>
    <p:extLst>
      <p:ext uri="{BB962C8B-B14F-4D97-AF65-F5344CB8AC3E}">
        <p14:creationId xmlns:p14="http://schemas.microsoft.com/office/powerpoint/2010/main" val="204961230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Iterating Arrays</a:t>
            </a:r>
          </a:p>
        </p:txBody>
      </p:sp>
      <p:sp>
        <p:nvSpPr>
          <p:cNvPr id="3" name="Content Placeholder 2"/>
          <p:cNvSpPr>
            <a:spLocks noGrp="1"/>
          </p:cNvSpPr>
          <p:nvPr>
            <p:ph idx="1"/>
          </p:nvPr>
        </p:nvSpPr>
        <p:spPr/>
        <p:txBody>
          <a:bodyPr/>
          <a:lstStyle/>
          <a:p>
            <a:r>
              <a:rPr lang="en-US" dirty="0" smtClean="0"/>
              <a:t>The </a:t>
            </a:r>
            <a:r>
              <a:rPr lang="en-US" dirty="0"/>
              <a:t>most common way to loop through the elements of an array is with a for loop (§5.5.3):</a:t>
            </a:r>
          </a:p>
          <a:p>
            <a:endParaRPr lang="en-US" dirty="0"/>
          </a:p>
          <a:p>
            <a:r>
              <a:rPr lang="en-US" dirty="0"/>
              <a:t>(Page 146).</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212</a:t>
            </a:fld>
            <a:endParaRPr lang="en-US" dirty="0"/>
          </a:p>
        </p:txBody>
      </p:sp>
    </p:spTree>
    <p:extLst>
      <p:ext uri="{BB962C8B-B14F-4D97-AF65-F5344CB8AC3E}">
        <p14:creationId xmlns:p14="http://schemas.microsoft.com/office/powerpoint/2010/main" val="281550943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Multidimensional Arrays</a:t>
            </a:r>
          </a:p>
        </p:txBody>
      </p:sp>
      <p:sp>
        <p:nvSpPr>
          <p:cNvPr id="3" name="Content Placeholder 2"/>
          <p:cNvSpPr>
            <a:spLocks noGrp="1"/>
          </p:cNvSpPr>
          <p:nvPr>
            <p:ph idx="1"/>
          </p:nvPr>
        </p:nvSpPr>
        <p:spPr/>
        <p:txBody>
          <a:bodyPr/>
          <a:lstStyle/>
          <a:p>
            <a:r>
              <a:rPr lang="en-US" dirty="0" smtClean="0"/>
              <a:t>JavaScript </a:t>
            </a:r>
            <a:r>
              <a:rPr lang="en-US" dirty="0"/>
              <a:t>does not support true multidimensional arrays, but you can approximate them with arrays of arrays. To access a value in an array of arrays, simply use the [] operator twice. For example, suppose the variable matrix is an array of arrays of numbers. Every element in matrix[x] is an array of numbers. To access a particular number within this array, you would write matrix[x][y]. Here is a concrete example that uses a two-dimensional array as a multiplication table:</a:t>
            </a:r>
          </a:p>
          <a:p>
            <a:endParaRPr lang="en-US" dirty="0"/>
          </a:p>
          <a:p>
            <a:r>
              <a:rPr lang="en-US" dirty="0"/>
              <a:t>(Page 148).</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213</a:t>
            </a:fld>
            <a:endParaRPr lang="en-US" dirty="0"/>
          </a:p>
        </p:txBody>
      </p:sp>
    </p:spTree>
    <p:extLst>
      <p:ext uri="{BB962C8B-B14F-4D97-AF65-F5344CB8AC3E}">
        <p14:creationId xmlns:p14="http://schemas.microsoft.com/office/powerpoint/2010/main" val="15601952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Array Methods</a:t>
            </a:r>
          </a:p>
        </p:txBody>
      </p:sp>
      <p:sp>
        <p:nvSpPr>
          <p:cNvPr id="3" name="Content Placeholder 2"/>
          <p:cNvSpPr>
            <a:spLocks noGrp="1"/>
          </p:cNvSpPr>
          <p:nvPr>
            <p:ph idx="1"/>
          </p:nvPr>
        </p:nvSpPr>
        <p:spPr/>
        <p:txBody>
          <a:bodyPr/>
          <a:lstStyle/>
          <a:p>
            <a:r>
              <a:rPr lang="en-US" dirty="0" smtClean="0"/>
              <a:t>ECMAScript </a:t>
            </a:r>
            <a:r>
              <a:rPr lang="en-US" dirty="0"/>
              <a:t>3 defines a number of useful array manipulation functions on Array.prototype, which means that they are available as methods of any array. These ECMAScript 3 methods are introduced in the subsections below. As usual, complete details can be found under Array in the client-side reference section. ECMAScript 5 adds new array iteration methods; those methods are covered in §7.9.</a:t>
            </a:r>
          </a:p>
          <a:p>
            <a:endParaRPr lang="en-US" dirty="0"/>
          </a:p>
          <a:p>
            <a:r>
              <a:rPr lang="en-US" dirty="0"/>
              <a:t>(Page 148).</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214</a:t>
            </a:fld>
            <a:endParaRPr lang="en-US" dirty="0"/>
          </a:p>
        </p:txBody>
      </p:sp>
    </p:spTree>
    <p:extLst>
      <p:ext uri="{BB962C8B-B14F-4D97-AF65-F5344CB8AC3E}">
        <p14:creationId xmlns:p14="http://schemas.microsoft.com/office/powerpoint/2010/main" val="30550925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215</a:t>
            </a:fld>
            <a:endParaRPr lang="en-US" dirty="0"/>
          </a:p>
        </p:txBody>
      </p:sp>
    </p:spTree>
    <p:extLst>
      <p:ext uri="{BB962C8B-B14F-4D97-AF65-F5344CB8AC3E}">
        <p14:creationId xmlns:p14="http://schemas.microsoft.com/office/powerpoint/2010/main" val="70484196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216</a:t>
            </a:fld>
            <a:endParaRPr lang="en-US" dirty="0"/>
          </a:p>
        </p:txBody>
      </p:sp>
    </p:spTree>
    <p:extLst>
      <p:ext uri="{BB962C8B-B14F-4D97-AF65-F5344CB8AC3E}">
        <p14:creationId xmlns:p14="http://schemas.microsoft.com/office/powerpoint/2010/main" val="3902577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217</a:t>
            </a:fld>
            <a:endParaRPr lang="en-US" dirty="0"/>
          </a:p>
        </p:txBody>
      </p:sp>
    </p:spTree>
    <p:extLst>
      <p:ext uri="{BB962C8B-B14F-4D97-AF65-F5344CB8AC3E}">
        <p14:creationId xmlns:p14="http://schemas.microsoft.com/office/powerpoint/2010/main" val="256266960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218</a:t>
            </a:fld>
            <a:endParaRPr lang="en-US" dirty="0"/>
          </a:p>
        </p:txBody>
      </p:sp>
    </p:spTree>
    <p:extLst>
      <p:ext uri="{BB962C8B-B14F-4D97-AF65-F5344CB8AC3E}">
        <p14:creationId xmlns:p14="http://schemas.microsoft.com/office/powerpoint/2010/main" val="11605442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219</a:t>
            </a:fld>
            <a:endParaRPr lang="en-US" dirty="0"/>
          </a:p>
        </p:txBody>
      </p:sp>
    </p:spTree>
    <p:extLst>
      <p:ext uri="{BB962C8B-B14F-4D97-AF65-F5344CB8AC3E}">
        <p14:creationId xmlns:p14="http://schemas.microsoft.com/office/powerpoint/2010/main" val="2828879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Code 1-5</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22</a:t>
            </a:fld>
            <a:endParaRPr lang="en-US" dirty="0"/>
          </a:p>
        </p:txBody>
      </p:sp>
      <p:pic>
        <p:nvPicPr>
          <p:cNvPr id="8" name="Picture 7"/>
          <p:cNvPicPr>
            <a:picLocks noChangeAspect="1"/>
          </p:cNvPicPr>
          <p:nvPr/>
        </p:nvPicPr>
        <p:blipFill>
          <a:blip r:embed="rId2"/>
          <a:stretch>
            <a:fillRect/>
          </a:stretch>
        </p:blipFill>
        <p:spPr>
          <a:xfrm>
            <a:off x="152400" y="1274852"/>
            <a:ext cx="8267700" cy="4238625"/>
          </a:xfrm>
          <a:prstGeom prst="rect">
            <a:avLst/>
          </a:prstGeom>
          <a:ln>
            <a:solidFill>
              <a:schemeClr val="accent1"/>
            </a:solidFill>
          </a:ln>
        </p:spPr>
      </p:pic>
    </p:spTree>
    <p:extLst>
      <p:ext uri="{BB962C8B-B14F-4D97-AF65-F5344CB8AC3E}">
        <p14:creationId xmlns:p14="http://schemas.microsoft.com/office/powerpoint/2010/main" val="139931560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220</a:t>
            </a:fld>
            <a:endParaRPr lang="en-US" dirty="0"/>
          </a:p>
        </p:txBody>
      </p:sp>
    </p:spTree>
    <p:extLst>
      <p:ext uri="{BB962C8B-B14F-4D97-AF65-F5344CB8AC3E}">
        <p14:creationId xmlns:p14="http://schemas.microsoft.com/office/powerpoint/2010/main" val="33128331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221</a:t>
            </a:fld>
            <a:endParaRPr lang="en-US" dirty="0"/>
          </a:p>
        </p:txBody>
      </p:sp>
    </p:spTree>
    <p:extLst>
      <p:ext uri="{BB962C8B-B14F-4D97-AF65-F5344CB8AC3E}">
        <p14:creationId xmlns:p14="http://schemas.microsoft.com/office/powerpoint/2010/main" val="25081385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222</a:t>
            </a:fld>
            <a:endParaRPr lang="en-US" dirty="0"/>
          </a:p>
        </p:txBody>
      </p:sp>
    </p:spTree>
    <p:extLst>
      <p:ext uri="{BB962C8B-B14F-4D97-AF65-F5344CB8AC3E}">
        <p14:creationId xmlns:p14="http://schemas.microsoft.com/office/powerpoint/2010/main" val="67650668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223</a:t>
            </a:fld>
            <a:endParaRPr lang="en-US" dirty="0"/>
          </a:p>
        </p:txBody>
      </p:sp>
    </p:spTree>
    <p:extLst>
      <p:ext uri="{BB962C8B-B14F-4D97-AF65-F5344CB8AC3E}">
        <p14:creationId xmlns:p14="http://schemas.microsoft.com/office/powerpoint/2010/main" val="30021979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ECMAScript 5 Array Methods</a:t>
            </a:r>
          </a:p>
        </p:txBody>
      </p:sp>
      <p:sp>
        <p:nvSpPr>
          <p:cNvPr id="3" name="Content Placeholder 2"/>
          <p:cNvSpPr>
            <a:spLocks noGrp="1"/>
          </p:cNvSpPr>
          <p:nvPr>
            <p:ph idx="1"/>
          </p:nvPr>
        </p:nvSpPr>
        <p:spPr/>
        <p:txBody>
          <a:bodyPr/>
          <a:lstStyle/>
          <a:p>
            <a:r>
              <a:rPr lang="en-US" dirty="0" smtClean="0"/>
              <a:t>ECMAScript </a:t>
            </a:r>
            <a:r>
              <a:rPr lang="en-US" dirty="0"/>
              <a:t>5 defines nine new array methods for iterating, mapping, filtering, testing, reducing, and searching arrays. The subsections below describe these methods. Before we cover the details, however, it is worth making some generalizations about these ECMAScript 5 array methods. First, most of the methods accept a function as their first argument and invoke that function once for each element (or some elements) of the array. If the array is sparse, the function you pass is not invoked for nonexistent elements. In most cases, the function you supply is invoked with three arguments: the value of the array element, the index of the array element, and the array itself. Often, you only need the first of these argument values and can ignore the second and third values. Most of the ECMAScript 5 array methods that accept a function as their first argument accept an optional second argument. If specified, the function is invoked as if it is a method of this second argument. That is, the second argument you pass becomes the value of the this keyword inside of the function you pass. The return value of the function you pass is important, but different methods handle the return value in different ways. None of the ECMAScript 5 array methods modify the array on which they are invoked. If you pass a function to these methods, that function may modify the array, of course.</a:t>
            </a:r>
          </a:p>
          <a:p>
            <a:endParaRPr lang="en-US" dirty="0"/>
          </a:p>
          <a:p>
            <a:r>
              <a:rPr lang="en-US" dirty="0"/>
              <a:t>(Page 153).</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224</a:t>
            </a:fld>
            <a:endParaRPr lang="en-US" dirty="0"/>
          </a:p>
        </p:txBody>
      </p:sp>
    </p:spTree>
    <p:extLst>
      <p:ext uri="{BB962C8B-B14F-4D97-AF65-F5344CB8AC3E}">
        <p14:creationId xmlns:p14="http://schemas.microsoft.com/office/powerpoint/2010/main" val="131842963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225</a:t>
            </a:fld>
            <a:endParaRPr lang="en-US" dirty="0"/>
          </a:p>
        </p:txBody>
      </p:sp>
    </p:spTree>
    <p:extLst>
      <p:ext uri="{BB962C8B-B14F-4D97-AF65-F5344CB8AC3E}">
        <p14:creationId xmlns:p14="http://schemas.microsoft.com/office/powerpoint/2010/main" val="38120328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226</a:t>
            </a:fld>
            <a:endParaRPr lang="en-US" dirty="0"/>
          </a:p>
        </p:txBody>
      </p:sp>
    </p:spTree>
    <p:extLst>
      <p:ext uri="{BB962C8B-B14F-4D97-AF65-F5344CB8AC3E}">
        <p14:creationId xmlns:p14="http://schemas.microsoft.com/office/powerpoint/2010/main" val="187640192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227</a:t>
            </a:fld>
            <a:endParaRPr lang="en-US" dirty="0"/>
          </a:p>
        </p:txBody>
      </p:sp>
    </p:spTree>
    <p:extLst>
      <p:ext uri="{BB962C8B-B14F-4D97-AF65-F5344CB8AC3E}">
        <p14:creationId xmlns:p14="http://schemas.microsoft.com/office/powerpoint/2010/main" val="326327018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228</a:t>
            </a:fld>
            <a:endParaRPr lang="en-US" dirty="0"/>
          </a:p>
        </p:txBody>
      </p:sp>
    </p:spTree>
    <p:extLst>
      <p:ext uri="{BB962C8B-B14F-4D97-AF65-F5344CB8AC3E}">
        <p14:creationId xmlns:p14="http://schemas.microsoft.com/office/powerpoint/2010/main" val="38199364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229</a:t>
            </a:fld>
            <a:endParaRPr lang="en-US" dirty="0"/>
          </a:p>
        </p:txBody>
      </p:sp>
    </p:spTree>
    <p:extLst>
      <p:ext uri="{BB962C8B-B14F-4D97-AF65-F5344CB8AC3E}">
        <p14:creationId xmlns:p14="http://schemas.microsoft.com/office/powerpoint/2010/main" val="1569928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Code 1-6</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23</a:t>
            </a:fld>
            <a:endParaRPr lang="en-US" dirty="0"/>
          </a:p>
        </p:txBody>
      </p:sp>
      <p:pic>
        <p:nvPicPr>
          <p:cNvPr id="3" name="Picture 2"/>
          <p:cNvPicPr>
            <a:picLocks noChangeAspect="1"/>
          </p:cNvPicPr>
          <p:nvPr/>
        </p:nvPicPr>
        <p:blipFill>
          <a:blip r:embed="rId2"/>
          <a:stretch>
            <a:fillRect/>
          </a:stretch>
        </p:blipFill>
        <p:spPr>
          <a:xfrm>
            <a:off x="152400" y="1261246"/>
            <a:ext cx="5968790" cy="5165680"/>
          </a:xfrm>
          <a:prstGeom prst="rect">
            <a:avLst/>
          </a:prstGeom>
          <a:ln>
            <a:solidFill>
              <a:schemeClr val="accent1"/>
            </a:solidFill>
          </a:ln>
        </p:spPr>
      </p:pic>
    </p:spTree>
    <p:extLst>
      <p:ext uri="{BB962C8B-B14F-4D97-AF65-F5344CB8AC3E}">
        <p14:creationId xmlns:p14="http://schemas.microsoft.com/office/powerpoint/2010/main" val="216338474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230</a:t>
            </a:fld>
            <a:endParaRPr lang="en-US" dirty="0"/>
          </a:p>
        </p:txBody>
      </p:sp>
    </p:spTree>
    <p:extLst>
      <p:ext uri="{BB962C8B-B14F-4D97-AF65-F5344CB8AC3E}">
        <p14:creationId xmlns:p14="http://schemas.microsoft.com/office/powerpoint/2010/main" val="307538182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Array Type</a:t>
            </a:r>
          </a:p>
        </p:txBody>
      </p:sp>
      <p:sp>
        <p:nvSpPr>
          <p:cNvPr id="3" name="Content Placeholder 2"/>
          <p:cNvSpPr>
            <a:spLocks noGrp="1"/>
          </p:cNvSpPr>
          <p:nvPr>
            <p:ph idx="1"/>
          </p:nvPr>
        </p:nvSpPr>
        <p:spPr/>
        <p:txBody>
          <a:bodyPr/>
          <a:lstStyle/>
          <a:p>
            <a:r>
              <a:rPr lang="en-US" dirty="0" smtClean="0"/>
              <a:t>We’ve </a:t>
            </a:r>
            <a:r>
              <a:rPr lang="en-US" dirty="0"/>
              <a:t>seen throughout this chapter that arrays are objects with some special behavior. Given an unknown object, it is often useful to be able to determine whether it is an array or not. In ECMAScript 5, you can do this with the Array.isArray() function:</a:t>
            </a:r>
          </a:p>
          <a:p>
            <a:endParaRPr lang="en-US" dirty="0"/>
          </a:p>
          <a:p>
            <a:r>
              <a:rPr lang="en-US" dirty="0"/>
              <a:t>(Page 157).</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231</a:t>
            </a:fld>
            <a:endParaRPr lang="en-US" dirty="0"/>
          </a:p>
        </p:txBody>
      </p:sp>
    </p:spTree>
    <p:extLst>
      <p:ext uri="{BB962C8B-B14F-4D97-AF65-F5344CB8AC3E}">
        <p14:creationId xmlns:p14="http://schemas.microsoft.com/office/powerpoint/2010/main" val="11084626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Array-Like Objects</a:t>
            </a:r>
          </a:p>
        </p:txBody>
      </p:sp>
      <p:sp>
        <p:nvSpPr>
          <p:cNvPr id="3" name="Content Placeholder 2"/>
          <p:cNvSpPr>
            <a:spLocks noGrp="1"/>
          </p:cNvSpPr>
          <p:nvPr>
            <p:ph idx="1"/>
          </p:nvPr>
        </p:nvSpPr>
        <p:spPr/>
        <p:txBody>
          <a:bodyPr/>
          <a:lstStyle/>
          <a:p>
            <a:r>
              <a:rPr lang="en-US" dirty="0" smtClean="0"/>
              <a:t>As </a:t>
            </a:r>
            <a:r>
              <a:rPr lang="en-US" dirty="0"/>
              <a:t>we’ve seen, JavaScript arrays have some special features that other objects do not have: • The length property is automatically updated as new elements are added to the list. • Setting length to a smaller value truncates the array. • Arrays inherit useful methods from Array.prototype. • Arrays have a class attribute of “Array”. These are the features that make JavaScript arrays distinct from regular objects. But they are not the essential features that define an array. It is often perfectly reasonable to treat any object with a numeric length property and corresponding non-negative integer properties as a kind of array. These “array-like” objects actually do occasionally appear in practice, and although you cannot directly invoke array methods on them or expect special behavior from the length property, you can still iterate through them with the same code you’d use for a true array. It turns out that many array algorithms work just as well with array-like</a:t>
            </a:r>
          </a:p>
          <a:p>
            <a:endParaRPr lang="en-US" dirty="0"/>
          </a:p>
          <a:p>
            <a:r>
              <a:rPr lang="en-US" dirty="0"/>
              <a:t>(Page 158).</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232</a:t>
            </a:fld>
            <a:endParaRPr lang="en-US" dirty="0"/>
          </a:p>
        </p:txBody>
      </p:sp>
    </p:spTree>
    <p:extLst>
      <p:ext uri="{BB962C8B-B14F-4D97-AF65-F5344CB8AC3E}">
        <p14:creationId xmlns:p14="http://schemas.microsoft.com/office/powerpoint/2010/main" val="290989279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Strings As Arrays</a:t>
            </a:r>
          </a:p>
        </p:txBody>
      </p:sp>
      <p:sp>
        <p:nvSpPr>
          <p:cNvPr id="3" name="Content Placeholder 2"/>
          <p:cNvSpPr>
            <a:spLocks noGrp="1"/>
          </p:cNvSpPr>
          <p:nvPr>
            <p:ph idx="1"/>
          </p:nvPr>
        </p:nvSpPr>
        <p:spPr/>
        <p:txBody>
          <a:bodyPr/>
          <a:lstStyle/>
          <a:p>
            <a:r>
              <a:rPr lang="en-US" dirty="0" smtClean="0"/>
              <a:t>In </a:t>
            </a:r>
            <a:r>
              <a:rPr lang="en-US" dirty="0"/>
              <a:t>ECMAScript 5 (and in many recent browser implementations—including IE8— prior to ECMAScript 5), strings behave like read-only arrays. Instead of accessing individual characters with the </a:t>
            </a:r>
            <a:r>
              <a:rPr lang="en-US" dirty="0" err="1"/>
              <a:t>charAt</a:t>
            </a:r>
            <a:r>
              <a:rPr lang="en-US" dirty="0"/>
              <a:t>() method, you can use square brackets:</a:t>
            </a:r>
          </a:p>
          <a:p>
            <a:endParaRPr lang="en-US" dirty="0"/>
          </a:p>
          <a:p>
            <a:r>
              <a:rPr lang="en-US" dirty="0"/>
              <a:t>(Page 160).</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233</a:t>
            </a:fld>
            <a:endParaRPr lang="en-US" dirty="0"/>
          </a:p>
        </p:txBody>
      </p:sp>
    </p:spTree>
    <p:extLst>
      <p:ext uri="{BB962C8B-B14F-4D97-AF65-F5344CB8AC3E}">
        <p14:creationId xmlns:p14="http://schemas.microsoft.com/office/powerpoint/2010/main" val="36119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Functions</a:t>
            </a:r>
            <a:endParaRPr lang="en-US" dirty="0"/>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234</a:t>
            </a:fld>
            <a:endParaRPr lang="en-US" dirty="0"/>
          </a:p>
        </p:txBody>
      </p:sp>
      <p:sp>
        <p:nvSpPr>
          <p:cNvPr id="6" name="Text Placeholder 5"/>
          <p:cNvSpPr>
            <a:spLocks noGrp="1"/>
          </p:cNvSpPr>
          <p:nvPr>
            <p:ph type="body" sz="quarter" idx="16"/>
          </p:nvPr>
        </p:nvSpPr>
        <p:spPr/>
        <p:txBody>
          <a:bodyPr/>
          <a:lstStyle/>
          <a:p>
            <a:r>
              <a:rPr lang="en-US" dirty="0" smtClean="0"/>
              <a:t>8</a:t>
            </a:r>
            <a:endParaRPr lang="en-US" dirty="0"/>
          </a:p>
        </p:txBody>
      </p:sp>
      <p:pic>
        <p:nvPicPr>
          <p:cNvPr id="4" name="Picture 3"/>
          <p:cNvPicPr>
            <a:picLocks noChangeAspect="1"/>
          </p:cNvPicPr>
          <p:nvPr/>
        </p:nvPicPr>
        <p:blipFill>
          <a:blip r:embed="rId2"/>
          <a:stretch>
            <a:fillRect/>
          </a:stretch>
        </p:blipFill>
        <p:spPr>
          <a:xfrm>
            <a:off x="8343385" y="4015598"/>
            <a:ext cx="3515240" cy="2492148"/>
          </a:xfrm>
          <a:prstGeom prst="rect">
            <a:avLst/>
          </a:prstGeom>
          <a:ln>
            <a:solidFill>
              <a:schemeClr val="accent1"/>
            </a:solidFill>
          </a:ln>
        </p:spPr>
      </p:pic>
    </p:spTree>
    <p:extLst>
      <p:ext uri="{BB962C8B-B14F-4D97-AF65-F5344CB8AC3E}">
        <p14:creationId xmlns:p14="http://schemas.microsoft.com/office/powerpoint/2010/main" val="387284339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235</a:t>
            </a:fld>
            <a:endParaRPr lang="en-US" dirty="0"/>
          </a:p>
        </p:txBody>
      </p:sp>
    </p:spTree>
    <p:extLst>
      <p:ext uri="{BB962C8B-B14F-4D97-AF65-F5344CB8AC3E}">
        <p14:creationId xmlns:p14="http://schemas.microsoft.com/office/powerpoint/2010/main" val="37141119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Classes and Modules</a:t>
            </a:r>
            <a:endParaRPr lang="en-US" dirty="0"/>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236</a:t>
            </a:fld>
            <a:endParaRPr lang="en-US" dirty="0"/>
          </a:p>
        </p:txBody>
      </p:sp>
      <p:sp>
        <p:nvSpPr>
          <p:cNvPr id="6" name="Text Placeholder 5"/>
          <p:cNvSpPr>
            <a:spLocks noGrp="1"/>
          </p:cNvSpPr>
          <p:nvPr>
            <p:ph type="body" sz="quarter" idx="16"/>
          </p:nvPr>
        </p:nvSpPr>
        <p:spPr/>
        <p:txBody>
          <a:bodyPr/>
          <a:lstStyle/>
          <a:p>
            <a:r>
              <a:rPr lang="en-US" dirty="0" smtClean="0"/>
              <a:t>9</a:t>
            </a:r>
            <a:endParaRPr lang="en-US" dirty="0"/>
          </a:p>
        </p:txBody>
      </p:sp>
      <p:pic>
        <p:nvPicPr>
          <p:cNvPr id="4" name="Picture 3"/>
          <p:cNvPicPr>
            <a:picLocks noChangeAspect="1"/>
          </p:cNvPicPr>
          <p:nvPr/>
        </p:nvPicPr>
        <p:blipFill>
          <a:blip r:embed="rId2"/>
          <a:stretch>
            <a:fillRect/>
          </a:stretch>
        </p:blipFill>
        <p:spPr>
          <a:xfrm>
            <a:off x="8597851" y="3692434"/>
            <a:ext cx="3260773" cy="2815312"/>
          </a:xfrm>
          <a:prstGeom prst="rect">
            <a:avLst/>
          </a:prstGeom>
          <a:ln>
            <a:solidFill>
              <a:schemeClr val="accent1"/>
            </a:solidFill>
          </a:ln>
        </p:spPr>
      </p:pic>
    </p:spTree>
    <p:extLst>
      <p:ext uri="{BB962C8B-B14F-4D97-AF65-F5344CB8AC3E}">
        <p14:creationId xmlns:p14="http://schemas.microsoft.com/office/powerpoint/2010/main" val="133264862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a:t>
            </a:r>
            <a:endParaRPr lang="en-US" dirty="0"/>
          </a:p>
        </p:txBody>
      </p:sp>
      <p:sp>
        <p:nvSpPr>
          <p:cNvPr id="7" name="Content Placeholder 6"/>
          <p:cNvSpPr>
            <a:spLocks noGrp="1"/>
          </p:cNvSpPr>
          <p:nvPr>
            <p:ph idx="1"/>
          </p:nvPr>
        </p:nvSpPr>
        <p:spPr/>
        <p:txBody>
          <a:bodyPr/>
          <a:lstStyle/>
          <a:p>
            <a:r>
              <a:rPr lang="en-US" dirty="0"/>
              <a:t>JavaScript objects were covered in Chapter </a:t>
            </a:r>
            <a:r>
              <a:rPr lang="en-US" dirty="0" smtClean="0"/>
              <a:t>6.</a:t>
            </a:r>
          </a:p>
          <a:p>
            <a:pPr lvl="1"/>
            <a:r>
              <a:rPr lang="en-US" dirty="0" smtClean="0"/>
              <a:t>That </a:t>
            </a:r>
            <a:r>
              <a:rPr lang="en-US" dirty="0"/>
              <a:t>chapter treated each object as a unique set of properties, different from every other </a:t>
            </a:r>
            <a:r>
              <a:rPr lang="en-US" dirty="0" smtClean="0"/>
              <a:t>object.</a:t>
            </a:r>
          </a:p>
          <a:p>
            <a:pPr lvl="1"/>
            <a:r>
              <a:rPr lang="en-US" dirty="0" smtClean="0"/>
              <a:t>It </a:t>
            </a:r>
            <a:r>
              <a:rPr lang="en-US" dirty="0"/>
              <a:t>is often useful, however, to define a </a:t>
            </a:r>
            <a:r>
              <a:rPr lang="en-US" dirty="0">
                <a:solidFill>
                  <a:srgbClr val="FF0000"/>
                </a:solidFill>
              </a:rPr>
              <a:t>class of objects</a:t>
            </a:r>
            <a:r>
              <a:rPr lang="en-US" dirty="0"/>
              <a:t> that share </a:t>
            </a:r>
            <a:r>
              <a:rPr lang="en-US" dirty="0">
                <a:solidFill>
                  <a:srgbClr val="FF0000"/>
                </a:solidFill>
              </a:rPr>
              <a:t>certain </a:t>
            </a:r>
            <a:r>
              <a:rPr lang="en-US" dirty="0" smtClean="0">
                <a:solidFill>
                  <a:srgbClr val="FF0000"/>
                </a:solidFill>
              </a:rPr>
              <a:t>properties</a:t>
            </a:r>
            <a:r>
              <a:rPr lang="en-US" dirty="0" smtClean="0"/>
              <a:t>.</a:t>
            </a:r>
          </a:p>
          <a:p>
            <a:pPr lvl="1"/>
            <a:r>
              <a:rPr lang="en-US" dirty="0" smtClean="0">
                <a:solidFill>
                  <a:srgbClr val="FF0000"/>
                </a:solidFill>
              </a:rPr>
              <a:t>Members</a:t>
            </a:r>
            <a:r>
              <a:rPr lang="en-US" dirty="0"/>
              <a:t>, or instances, of the </a:t>
            </a:r>
            <a:r>
              <a:rPr lang="en-US" dirty="0">
                <a:solidFill>
                  <a:srgbClr val="0070C0"/>
                </a:solidFill>
              </a:rPr>
              <a:t>class</a:t>
            </a:r>
            <a:r>
              <a:rPr lang="en-US" dirty="0"/>
              <a:t> have their </a:t>
            </a:r>
            <a:r>
              <a:rPr lang="en-US" dirty="0">
                <a:solidFill>
                  <a:srgbClr val="FF0000"/>
                </a:solidFill>
              </a:rPr>
              <a:t>own properties</a:t>
            </a:r>
            <a:r>
              <a:rPr lang="en-US" dirty="0"/>
              <a:t> to hold or define their </a:t>
            </a:r>
            <a:r>
              <a:rPr lang="en-US" dirty="0">
                <a:solidFill>
                  <a:srgbClr val="FF0000"/>
                </a:solidFill>
              </a:rPr>
              <a:t>state</a:t>
            </a:r>
            <a:r>
              <a:rPr lang="en-US" dirty="0"/>
              <a:t>, but they also have </a:t>
            </a:r>
            <a:r>
              <a:rPr lang="en-US" dirty="0">
                <a:solidFill>
                  <a:srgbClr val="0070C0"/>
                </a:solidFill>
              </a:rPr>
              <a:t>properties</a:t>
            </a:r>
            <a:r>
              <a:rPr lang="en-US" dirty="0"/>
              <a:t> (typically </a:t>
            </a:r>
            <a:r>
              <a:rPr lang="en-US" dirty="0">
                <a:solidFill>
                  <a:srgbClr val="FF0000"/>
                </a:solidFill>
              </a:rPr>
              <a:t>methods</a:t>
            </a:r>
            <a:r>
              <a:rPr lang="en-US" dirty="0"/>
              <a:t>) that define their </a:t>
            </a:r>
            <a:r>
              <a:rPr lang="en-US" dirty="0" smtClean="0">
                <a:solidFill>
                  <a:srgbClr val="FF0000"/>
                </a:solidFill>
              </a:rPr>
              <a:t>behavior</a:t>
            </a:r>
            <a:r>
              <a:rPr lang="en-US" dirty="0" smtClean="0"/>
              <a:t>.</a:t>
            </a:r>
          </a:p>
          <a:p>
            <a:pPr lvl="2"/>
            <a:r>
              <a:rPr lang="en-US" dirty="0" smtClean="0"/>
              <a:t>This </a:t>
            </a:r>
            <a:r>
              <a:rPr lang="en-US" dirty="0">
                <a:solidFill>
                  <a:srgbClr val="FF0000"/>
                </a:solidFill>
              </a:rPr>
              <a:t>behavior</a:t>
            </a:r>
            <a:r>
              <a:rPr lang="en-US" dirty="0"/>
              <a:t> is defined by the class and is </a:t>
            </a:r>
            <a:r>
              <a:rPr lang="en-US" dirty="0">
                <a:solidFill>
                  <a:srgbClr val="FF0000"/>
                </a:solidFill>
              </a:rPr>
              <a:t>shared</a:t>
            </a:r>
            <a:r>
              <a:rPr lang="en-US" dirty="0"/>
              <a:t> by </a:t>
            </a:r>
            <a:r>
              <a:rPr lang="en-US" dirty="0">
                <a:solidFill>
                  <a:srgbClr val="FF0000"/>
                </a:solidFill>
              </a:rPr>
              <a:t>all </a:t>
            </a:r>
            <a:r>
              <a:rPr lang="en-US" dirty="0" smtClean="0">
                <a:solidFill>
                  <a:srgbClr val="FF0000"/>
                </a:solidFill>
              </a:rPr>
              <a:t>instances</a:t>
            </a:r>
            <a:r>
              <a:rPr lang="en-US" dirty="0" smtClean="0"/>
              <a:t>.</a:t>
            </a:r>
          </a:p>
          <a:p>
            <a:pPr lvl="1"/>
            <a:r>
              <a:rPr lang="en-US" dirty="0" smtClean="0"/>
              <a:t>Imagine </a:t>
            </a:r>
            <a:r>
              <a:rPr lang="en-US" dirty="0"/>
              <a:t>a </a:t>
            </a:r>
            <a:r>
              <a:rPr lang="en-US" dirty="0">
                <a:solidFill>
                  <a:srgbClr val="0070C0"/>
                </a:solidFill>
              </a:rPr>
              <a:t>class</a:t>
            </a:r>
            <a:r>
              <a:rPr lang="en-US" dirty="0"/>
              <a:t> named </a:t>
            </a:r>
            <a:r>
              <a:rPr lang="en-US" dirty="0">
                <a:solidFill>
                  <a:srgbClr val="FF0000"/>
                </a:solidFill>
              </a:rPr>
              <a:t>Complex</a:t>
            </a:r>
            <a:r>
              <a:rPr lang="en-US" dirty="0"/>
              <a:t> to represent and perform arithmetic on </a:t>
            </a:r>
            <a:r>
              <a:rPr lang="en-US" dirty="0">
                <a:solidFill>
                  <a:srgbClr val="FF0000"/>
                </a:solidFill>
              </a:rPr>
              <a:t>complex numbers</a:t>
            </a:r>
            <a:r>
              <a:rPr lang="en-US" dirty="0"/>
              <a:t>, for </a:t>
            </a:r>
            <a:r>
              <a:rPr lang="en-US" dirty="0" smtClean="0"/>
              <a:t>example.</a:t>
            </a:r>
          </a:p>
          <a:p>
            <a:pPr lvl="2"/>
            <a:r>
              <a:rPr lang="en-US" dirty="0" smtClean="0"/>
              <a:t>A </a:t>
            </a:r>
            <a:r>
              <a:rPr lang="en-US" dirty="0"/>
              <a:t>Complex instance would have properties to hold the </a:t>
            </a:r>
            <a:r>
              <a:rPr lang="en-US" dirty="0">
                <a:solidFill>
                  <a:srgbClr val="FF0000"/>
                </a:solidFill>
              </a:rPr>
              <a:t>real</a:t>
            </a:r>
            <a:r>
              <a:rPr lang="en-US" dirty="0"/>
              <a:t> and </a:t>
            </a:r>
            <a:r>
              <a:rPr lang="en-US" dirty="0">
                <a:solidFill>
                  <a:srgbClr val="FF0000"/>
                </a:solidFill>
              </a:rPr>
              <a:t>imaginary</a:t>
            </a:r>
            <a:r>
              <a:rPr lang="en-US" dirty="0"/>
              <a:t> parts (</a:t>
            </a:r>
            <a:r>
              <a:rPr lang="en-US" dirty="0">
                <a:solidFill>
                  <a:srgbClr val="FF0000"/>
                </a:solidFill>
              </a:rPr>
              <a:t>state</a:t>
            </a:r>
            <a:r>
              <a:rPr lang="en-US" dirty="0"/>
              <a:t>) of the complex </a:t>
            </a:r>
            <a:r>
              <a:rPr lang="en-US" dirty="0" smtClean="0"/>
              <a:t>number.</a:t>
            </a:r>
          </a:p>
          <a:p>
            <a:pPr lvl="2"/>
            <a:r>
              <a:rPr lang="en-US" dirty="0" smtClean="0"/>
              <a:t>And </a:t>
            </a:r>
            <a:r>
              <a:rPr lang="en-US" dirty="0"/>
              <a:t>the Complex class would define </a:t>
            </a:r>
            <a:r>
              <a:rPr lang="en-US" dirty="0">
                <a:solidFill>
                  <a:srgbClr val="FF0000"/>
                </a:solidFill>
              </a:rPr>
              <a:t>methods</a:t>
            </a:r>
            <a:r>
              <a:rPr lang="en-US" dirty="0"/>
              <a:t> to </a:t>
            </a:r>
            <a:r>
              <a:rPr lang="en-US" dirty="0">
                <a:solidFill>
                  <a:srgbClr val="0070C0"/>
                </a:solidFill>
              </a:rPr>
              <a:t>perform</a:t>
            </a:r>
            <a:r>
              <a:rPr lang="en-US" dirty="0">
                <a:solidFill>
                  <a:srgbClr val="FF0000"/>
                </a:solidFill>
              </a:rPr>
              <a:t> addition</a:t>
            </a:r>
            <a:r>
              <a:rPr lang="en-US" dirty="0"/>
              <a:t> and </a:t>
            </a:r>
            <a:r>
              <a:rPr lang="en-US" dirty="0">
                <a:solidFill>
                  <a:srgbClr val="FF0000"/>
                </a:solidFill>
              </a:rPr>
              <a:t>multiplication</a:t>
            </a:r>
            <a:r>
              <a:rPr lang="en-US" dirty="0"/>
              <a:t> (</a:t>
            </a:r>
            <a:r>
              <a:rPr lang="en-US" dirty="0">
                <a:solidFill>
                  <a:srgbClr val="FF0000"/>
                </a:solidFill>
              </a:rPr>
              <a:t>behavior</a:t>
            </a:r>
            <a:r>
              <a:rPr lang="en-US" dirty="0"/>
              <a:t>) of those </a:t>
            </a:r>
            <a:r>
              <a:rPr lang="en-US" dirty="0" smtClean="0"/>
              <a:t>numbers.</a:t>
            </a:r>
          </a:p>
          <a:p>
            <a:pPr lvl="1"/>
            <a:r>
              <a:rPr lang="en-US" dirty="0" smtClean="0"/>
              <a:t>In </a:t>
            </a:r>
            <a:r>
              <a:rPr lang="en-US" dirty="0"/>
              <a:t>JavaScript, </a:t>
            </a:r>
            <a:r>
              <a:rPr lang="en-US" dirty="0">
                <a:solidFill>
                  <a:srgbClr val="FF0000"/>
                </a:solidFill>
              </a:rPr>
              <a:t>classes</a:t>
            </a:r>
            <a:r>
              <a:rPr lang="en-US" dirty="0"/>
              <a:t> are based on </a:t>
            </a:r>
            <a:r>
              <a:rPr lang="en-US" dirty="0">
                <a:solidFill>
                  <a:srgbClr val="0070C0"/>
                </a:solidFill>
              </a:rPr>
              <a:t>JavaScript’s</a:t>
            </a:r>
            <a:r>
              <a:rPr lang="en-US" dirty="0"/>
              <a:t> </a:t>
            </a:r>
            <a:r>
              <a:rPr lang="en-US" dirty="0">
                <a:solidFill>
                  <a:srgbClr val="FF0000"/>
                </a:solidFill>
              </a:rPr>
              <a:t>prototype-based</a:t>
            </a:r>
            <a:r>
              <a:rPr lang="en-US" dirty="0"/>
              <a:t> </a:t>
            </a:r>
            <a:r>
              <a:rPr lang="en-US" dirty="0">
                <a:solidFill>
                  <a:srgbClr val="FF0000"/>
                </a:solidFill>
              </a:rPr>
              <a:t>inheritance </a:t>
            </a:r>
            <a:r>
              <a:rPr lang="en-US" dirty="0" smtClean="0">
                <a:solidFill>
                  <a:srgbClr val="0070C0"/>
                </a:solidFill>
              </a:rPr>
              <a:t>mechanism</a:t>
            </a:r>
            <a:r>
              <a:rPr lang="en-US" dirty="0" smtClean="0"/>
              <a:t>.</a:t>
            </a:r>
          </a:p>
          <a:p>
            <a:pPr lvl="1"/>
            <a:r>
              <a:rPr lang="en-US" dirty="0" smtClean="0"/>
              <a:t>If </a:t>
            </a:r>
            <a:r>
              <a:rPr lang="en-US" dirty="0">
                <a:solidFill>
                  <a:srgbClr val="FF0000"/>
                </a:solidFill>
              </a:rPr>
              <a:t>two objects</a:t>
            </a:r>
            <a:r>
              <a:rPr lang="en-US" dirty="0"/>
              <a:t> </a:t>
            </a:r>
            <a:r>
              <a:rPr lang="en-US" dirty="0">
                <a:solidFill>
                  <a:srgbClr val="FF0000"/>
                </a:solidFill>
              </a:rPr>
              <a:t>inherit</a:t>
            </a:r>
            <a:r>
              <a:rPr lang="en-US" dirty="0"/>
              <a:t> properties from the </a:t>
            </a:r>
            <a:r>
              <a:rPr lang="en-US" dirty="0">
                <a:solidFill>
                  <a:srgbClr val="FF0000"/>
                </a:solidFill>
              </a:rPr>
              <a:t>same prototype object</a:t>
            </a:r>
            <a:r>
              <a:rPr lang="en-US" dirty="0"/>
              <a:t>, then we say that they are </a:t>
            </a:r>
            <a:r>
              <a:rPr lang="en-US" dirty="0">
                <a:solidFill>
                  <a:srgbClr val="FF0000"/>
                </a:solidFill>
              </a:rPr>
              <a:t>instances</a:t>
            </a:r>
            <a:r>
              <a:rPr lang="en-US" dirty="0"/>
              <a:t> of the </a:t>
            </a:r>
            <a:r>
              <a:rPr lang="en-US" dirty="0">
                <a:solidFill>
                  <a:srgbClr val="FF0000"/>
                </a:solidFill>
              </a:rPr>
              <a:t>same </a:t>
            </a:r>
            <a:r>
              <a:rPr lang="en-US" dirty="0" smtClean="0">
                <a:solidFill>
                  <a:srgbClr val="FF0000"/>
                </a:solidFill>
              </a:rPr>
              <a:t>class</a:t>
            </a:r>
            <a:r>
              <a:rPr lang="en-US" dirty="0" smtClean="0"/>
              <a:t>.</a:t>
            </a:r>
          </a:p>
          <a:p>
            <a:pPr lvl="1"/>
            <a:r>
              <a:rPr lang="en-US" dirty="0" smtClean="0"/>
              <a:t>JavaScript </a:t>
            </a:r>
            <a:r>
              <a:rPr lang="en-US" dirty="0"/>
              <a:t>prototypes and inheritance were covered in §6.1.3 and §6.2.2, and you must be familiar with the material in those sections to understand this chapter</a:t>
            </a:r>
            <a:r>
              <a:rPr lang="en-US" dirty="0" smtClean="0"/>
              <a:t>.</a:t>
            </a:r>
            <a:endParaRPr lang="en-US" dirty="0"/>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237</a:t>
            </a:fld>
            <a:endParaRPr lang="en-US" dirty="0"/>
          </a:p>
        </p:txBody>
      </p:sp>
    </p:spTree>
    <p:extLst>
      <p:ext uri="{BB962C8B-B14F-4D97-AF65-F5344CB8AC3E}">
        <p14:creationId xmlns:p14="http://schemas.microsoft.com/office/powerpoint/2010/main" val="69026785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Agenda</a:t>
            </a:r>
            <a:endParaRPr lang="en-US" dirty="0"/>
          </a:p>
        </p:txBody>
      </p:sp>
      <p:sp>
        <p:nvSpPr>
          <p:cNvPr id="7" name="Content Placeholder 6"/>
          <p:cNvSpPr>
            <a:spLocks noGrp="1"/>
          </p:cNvSpPr>
          <p:nvPr>
            <p:ph idx="1"/>
          </p:nvPr>
        </p:nvSpPr>
        <p:spPr/>
        <p:txBody>
          <a:bodyPr/>
          <a:lstStyle/>
          <a:p>
            <a:r>
              <a:rPr lang="en-US" dirty="0"/>
              <a:t>This chapter covers </a:t>
            </a:r>
            <a:r>
              <a:rPr lang="en-US" dirty="0">
                <a:solidFill>
                  <a:srgbClr val="FF0000"/>
                </a:solidFill>
              </a:rPr>
              <a:t>prototypes</a:t>
            </a:r>
            <a:r>
              <a:rPr lang="en-US" dirty="0"/>
              <a:t> in §</a:t>
            </a:r>
            <a:r>
              <a:rPr lang="en-US" dirty="0" smtClean="0"/>
              <a:t>9.1.</a:t>
            </a:r>
          </a:p>
          <a:p>
            <a:pPr lvl="1"/>
            <a:r>
              <a:rPr lang="en-US" dirty="0" smtClean="0"/>
              <a:t>If </a:t>
            </a:r>
            <a:r>
              <a:rPr lang="en-US" dirty="0">
                <a:solidFill>
                  <a:srgbClr val="FF0000"/>
                </a:solidFill>
              </a:rPr>
              <a:t>two objects</a:t>
            </a:r>
            <a:r>
              <a:rPr lang="en-US" dirty="0"/>
              <a:t> inherit from the </a:t>
            </a:r>
            <a:r>
              <a:rPr lang="en-US" dirty="0">
                <a:solidFill>
                  <a:srgbClr val="FF0000"/>
                </a:solidFill>
              </a:rPr>
              <a:t>same prototype</a:t>
            </a:r>
            <a:r>
              <a:rPr lang="en-US" dirty="0"/>
              <a:t>, this typically (but not necessarily) means that they were </a:t>
            </a:r>
            <a:r>
              <a:rPr lang="en-US" dirty="0">
                <a:solidFill>
                  <a:srgbClr val="FF0000"/>
                </a:solidFill>
              </a:rPr>
              <a:t>created</a:t>
            </a:r>
            <a:r>
              <a:rPr lang="en-US" dirty="0"/>
              <a:t> and </a:t>
            </a:r>
            <a:r>
              <a:rPr lang="en-US" dirty="0">
                <a:solidFill>
                  <a:srgbClr val="FF0000"/>
                </a:solidFill>
              </a:rPr>
              <a:t>initialized</a:t>
            </a:r>
            <a:r>
              <a:rPr lang="en-US" dirty="0"/>
              <a:t> by the </a:t>
            </a:r>
            <a:r>
              <a:rPr lang="en-US" dirty="0">
                <a:solidFill>
                  <a:srgbClr val="0070C0"/>
                </a:solidFill>
              </a:rPr>
              <a:t>same</a:t>
            </a:r>
            <a:r>
              <a:rPr lang="en-US" dirty="0"/>
              <a:t> </a:t>
            </a:r>
            <a:r>
              <a:rPr lang="en-US" dirty="0">
                <a:solidFill>
                  <a:srgbClr val="FF0000"/>
                </a:solidFill>
              </a:rPr>
              <a:t>constructor </a:t>
            </a:r>
            <a:r>
              <a:rPr lang="en-US" dirty="0" smtClean="0">
                <a:solidFill>
                  <a:srgbClr val="FF0000"/>
                </a:solidFill>
              </a:rPr>
              <a:t>function</a:t>
            </a:r>
            <a:r>
              <a:rPr lang="en-US" dirty="0" smtClean="0"/>
              <a:t>.</a:t>
            </a:r>
          </a:p>
          <a:p>
            <a:pPr lvl="1"/>
            <a:r>
              <a:rPr lang="en-US" dirty="0" smtClean="0"/>
              <a:t>Constructors </a:t>
            </a:r>
            <a:r>
              <a:rPr lang="en-US" dirty="0"/>
              <a:t>have been covered in §4.6, §6.1.2, and §8.2.3, and this chapter has more in §</a:t>
            </a:r>
            <a:r>
              <a:rPr lang="en-US" dirty="0" smtClean="0"/>
              <a:t>9.2.</a:t>
            </a:r>
          </a:p>
          <a:p>
            <a:pPr lvl="1"/>
            <a:r>
              <a:rPr lang="en-US" dirty="0" smtClean="0"/>
              <a:t>If </a:t>
            </a:r>
            <a:r>
              <a:rPr lang="en-US" dirty="0"/>
              <a:t>you’re familiar with strongly-typed object-oriented programming languages like Java or C++, you’ll notice that JavaScript classes are quite different from classes in those </a:t>
            </a:r>
            <a:r>
              <a:rPr lang="en-US" dirty="0" smtClean="0"/>
              <a:t>languages.</a:t>
            </a:r>
          </a:p>
          <a:p>
            <a:pPr lvl="1"/>
            <a:r>
              <a:rPr lang="en-US" dirty="0" smtClean="0"/>
              <a:t>There </a:t>
            </a:r>
            <a:r>
              <a:rPr lang="en-US" dirty="0"/>
              <a:t>are some syntactic similarities, and you can emulate many features of “classical” classes in JavaScript, but it is best to understand up front that JavaScript’s classes and prototype-based inheritance mechanism are substantially different from the classes and class-based inheritance mechanism of Java and similar languages. </a:t>
            </a:r>
            <a:endParaRPr lang="en-US" dirty="0" smtClean="0"/>
          </a:p>
          <a:p>
            <a:pPr lvl="1"/>
            <a:r>
              <a:rPr lang="en-US" dirty="0" smtClean="0"/>
              <a:t>§</a:t>
            </a:r>
            <a:r>
              <a:rPr lang="en-US" dirty="0"/>
              <a:t>9.3 demonstrates classical classes in JavaScript</a:t>
            </a:r>
            <a:r>
              <a:rPr lang="en-US" dirty="0" smtClean="0"/>
              <a:t>.</a:t>
            </a:r>
          </a:p>
          <a:p>
            <a:pPr lvl="1"/>
            <a:r>
              <a:rPr lang="en-US" dirty="0"/>
              <a:t>One of the </a:t>
            </a:r>
            <a:r>
              <a:rPr lang="en-US" dirty="0">
                <a:solidFill>
                  <a:srgbClr val="0070C0"/>
                </a:solidFill>
              </a:rPr>
              <a:t>important</a:t>
            </a:r>
            <a:r>
              <a:rPr lang="en-US" dirty="0">
                <a:solidFill>
                  <a:srgbClr val="FF0000"/>
                </a:solidFill>
              </a:rPr>
              <a:t> features</a:t>
            </a:r>
            <a:r>
              <a:rPr lang="en-US" dirty="0"/>
              <a:t> of JavaScript </a:t>
            </a:r>
            <a:r>
              <a:rPr lang="en-US" dirty="0">
                <a:solidFill>
                  <a:srgbClr val="FF0000"/>
                </a:solidFill>
              </a:rPr>
              <a:t>classes</a:t>
            </a:r>
            <a:r>
              <a:rPr lang="en-US" dirty="0"/>
              <a:t> is that they are </a:t>
            </a:r>
            <a:r>
              <a:rPr lang="en-US" dirty="0">
                <a:solidFill>
                  <a:srgbClr val="FF0000"/>
                </a:solidFill>
              </a:rPr>
              <a:t>dynamically extendable</a:t>
            </a:r>
            <a:r>
              <a:rPr lang="en-US" dirty="0"/>
              <a:t>.</a:t>
            </a:r>
          </a:p>
          <a:p>
            <a:pPr lvl="1"/>
            <a:r>
              <a:rPr lang="en-US" dirty="0"/>
              <a:t>§9.4 explains how to do this.</a:t>
            </a:r>
          </a:p>
          <a:p>
            <a:pPr lvl="1"/>
            <a:r>
              <a:rPr lang="en-US" dirty="0">
                <a:solidFill>
                  <a:srgbClr val="FF0000"/>
                </a:solidFill>
              </a:rPr>
              <a:t>Classes</a:t>
            </a:r>
            <a:r>
              <a:rPr lang="en-US" dirty="0"/>
              <a:t> can be thought of as </a:t>
            </a:r>
            <a:r>
              <a:rPr lang="en-US" dirty="0">
                <a:solidFill>
                  <a:srgbClr val="FF0000"/>
                </a:solidFill>
              </a:rPr>
              <a:t>types</a:t>
            </a:r>
            <a:r>
              <a:rPr lang="en-US" dirty="0"/>
              <a:t>, and §9.5 explains several ways to test or </a:t>
            </a:r>
            <a:r>
              <a:rPr lang="en-US" dirty="0">
                <a:solidFill>
                  <a:srgbClr val="FF0000"/>
                </a:solidFill>
              </a:rPr>
              <a:t>determine</a:t>
            </a:r>
            <a:r>
              <a:rPr lang="en-US" dirty="0"/>
              <a:t> the </a:t>
            </a:r>
            <a:r>
              <a:rPr lang="en-US" dirty="0">
                <a:solidFill>
                  <a:srgbClr val="FF0000"/>
                </a:solidFill>
              </a:rPr>
              <a:t>class</a:t>
            </a:r>
            <a:r>
              <a:rPr lang="en-US" dirty="0"/>
              <a:t> of an </a:t>
            </a:r>
            <a:r>
              <a:rPr lang="en-US" dirty="0">
                <a:solidFill>
                  <a:srgbClr val="FF0000"/>
                </a:solidFill>
              </a:rPr>
              <a:t>object</a:t>
            </a:r>
            <a:r>
              <a:rPr lang="en-US" dirty="0"/>
              <a:t>. </a:t>
            </a:r>
          </a:p>
          <a:p>
            <a:pPr lvl="2"/>
            <a:r>
              <a:rPr lang="en-US" dirty="0"/>
              <a:t>That section also covers a programming philosophy known as “</a:t>
            </a:r>
            <a:r>
              <a:rPr lang="en-US" dirty="0">
                <a:solidFill>
                  <a:srgbClr val="FF0000"/>
                </a:solidFill>
              </a:rPr>
              <a:t>duck-typing</a:t>
            </a:r>
            <a:r>
              <a:rPr lang="en-US" dirty="0"/>
              <a:t>” that </a:t>
            </a:r>
            <a:r>
              <a:rPr lang="en-US" dirty="0">
                <a:solidFill>
                  <a:srgbClr val="FF0000"/>
                </a:solidFill>
              </a:rPr>
              <a:t>de-emphasizes object type</a:t>
            </a:r>
            <a:r>
              <a:rPr lang="en-US" dirty="0"/>
              <a:t> in favor of </a:t>
            </a:r>
            <a:r>
              <a:rPr lang="en-US" dirty="0">
                <a:solidFill>
                  <a:srgbClr val="FF0000"/>
                </a:solidFill>
              </a:rPr>
              <a:t>object capability</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238</a:t>
            </a:fld>
            <a:endParaRPr lang="en-US" dirty="0"/>
          </a:p>
        </p:txBody>
      </p:sp>
    </p:spTree>
    <p:extLst>
      <p:ext uri="{BB962C8B-B14F-4D97-AF65-F5344CB8AC3E}">
        <p14:creationId xmlns:p14="http://schemas.microsoft.com/office/powerpoint/2010/main" val="276856644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After covering all of these fundamentals of object-oriented programming in JavaScript, the chapter shifts to more practical and less architectural matters.</a:t>
            </a:r>
          </a:p>
          <a:p>
            <a:pPr lvl="1"/>
            <a:r>
              <a:rPr lang="en-US" dirty="0"/>
              <a:t>§9.6 includes two nontrivial example classes and demonstrates a number of practical object-oriented techniques for improving those classes.</a:t>
            </a:r>
          </a:p>
          <a:p>
            <a:pPr lvl="1"/>
            <a:r>
              <a:rPr lang="en-US" dirty="0"/>
              <a:t>§9.7 demonstrates (with many examples) how to extend or subclass other classes and how to define </a:t>
            </a:r>
            <a:r>
              <a:rPr lang="en-US" dirty="0">
                <a:solidFill>
                  <a:srgbClr val="FF0000"/>
                </a:solidFill>
              </a:rPr>
              <a:t>class hierarchies</a:t>
            </a:r>
            <a:r>
              <a:rPr lang="en-US" dirty="0"/>
              <a:t> in JavaScript.</a:t>
            </a:r>
          </a:p>
          <a:p>
            <a:pPr lvl="1"/>
            <a:r>
              <a:rPr lang="en-US" dirty="0" smtClean="0"/>
              <a:t>§</a:t>
            </a:r>
            <a:r>
              <a:rPr lang="en-US" dirty="0"/>
              <a:t>9.8 covers some of the things you can do with classes using the new features of ECMAScript </a:t>
            </a:r>
            <a:r>
              <a:rPr lang="en-US" dirty="0" smtClean="0"/>
              <a:t>5.</a:t>
            </a:r>
          </a:p>
          <a:p>
            <a:pPr lvl="1"/>
            <a:r>
              <a:rPr lang="en-US" dirty="0" smtClean="0"/>
              <a:t>Defining </a:t>
            </a:r>
            <a:r>
              <a:rPr lang="en-US" dirty="0"/>
              <a:t>classes is a way of </a:t>
            </a:r>
            <a:r>
              <a:rPr lang="en-US" dirty="0" smtClean="0"/>
              <a:t>writing</a:t>
            </a:r>
          </a:p>
          <a:p>
            <a:pPr lvl="2"/>
            <a:r>
              <a:rPr lang="en-US" dirty="0" smtClean="0">
                <a:solidFill>
                  <a:srgbClr val="FF0000"/>
                </a:solidFill>
              </a:rPr>
              <a:t>Modular</a:t>
            </a:r>
            <a:endParaRPr lang="en-US" dirty="0"/>
          </a:p>
          <a:p>
            <a:pPr lvl="2"/>
            <a:r>
              <a:rPr lang="en-US" dirty="0" smtClean="0"/>
              <a:t>reusable code</a:t>
            </a:r>
          </a:p>
          <a:p>
            <a:pPr marL="460375" lvl="2" indent="0">
              <a:buNone/>
            </a:pPr>
            <a:r>
              <a:rPr lang="en-US" dirty="0" smtClean="0"/>
              <a:t>and the </a:t>
            </a:r>
            <a:r>
              <a:rPr lang="en-US" dirty="0"/>
              <a:t>last section of this chapter talks about </a:t>
            </a:r>
            <a:r>
              <a:rPr lang="en-US" dirty="0">
                <a:solidFill>
                  <a:srgbClr val="FF0000"/>
                </a:solidFill>
              </a:rPr>
              <a:t>JavaScript modules</a:t>
            </a:r>
            <a:r>
              <a:rPr lang="en-US" dirty="0"/>
              <a:t> more generally</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239</a:t>
            </a:fld>
            <a:endParaRPr lang="en-US" dirty="0"/>
          </a:p>
        </p:txBody>
      </p:sp>
    </p:spTree>
    <p:extLst>
      <p:ext uri="{BB962C8B-B14F-4D97-AF65-F5344CB8AC3E}">
        <p14:creationId xmlns:p14="http://schemas.microsoft.com/office/powerpoint/2010/main" val="2706799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Code 1-7</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24</a:t>
            </a:fld>
            <a:endParaRPr lang="en-US" dirty="0"/>
          </a:p>
        </p:txBody>
      </p:sp>
      <p:pic>
        <p:nvPicPr>
          <p:cNvPr id="2" name="Picture 1"/>
          <p:cNvPicPr>
            <a:picLocks noChangeAspect="1"/>
          </p:cNvPicPr>
          <p:nvPr/>
        </p:nvPicPr>
        <p:blipFill>
          <a:blip r:embed="rId2"/>
          <a:stretch>
            <a:fillRect/>
          </a:stretch>
        </p:blipFill>
        <p:spPr>
          <a:xfrm>
            <a:off x="152400" y="1263189"/>
            <a:ext cx="7063196" cy="4184702"/>
          </a:xfrm>
          <a:prstGeom prst="rect">
            <a:avLst/>
          </a:prstGeom>
          <a:ln>
            <a:solidFill>
              <a:schemeClr val="accent1"/>
            </a:solidFill>
          </a:ln>
        </p:spPr>
      </p:pic>
    </p:spTree>
    <p:extLst>
      <p:ext uri="{BB962C8B-B14F-4D97-AF65-F5344CB8AC3E}">
        <p14:creationId xmlns:p14="http://schemas.microsoft.com/office/powerpoint/2010/main" val="258748981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Classes and Prototypes</a:t>
            </a:r>
          </a:p>
        </p:txBody>
      </p:sp>
      <p:sp>
        <p:nvSpPr>
          <p:cNvPr id="3" name="Content Placeholder 2"/>
          <p:cNvSpPr>
            <a:spLocks noGrp="1"/>
          </p:cNvSpPr>
          <p:nvPr>
            <p:ph idx="1"/>
          </p:nvPr>
        </p:nvSpPr>
        <p:spPr/>
        <p:txBody>
          <a:bodyPr/>
          <a:lstStyle/>
          <a:p>
            <a:r>
              <a:rPr lang="en-US" dirty="0" smtClean="0"/>
              <a:t>In </a:t>
            </a:r>
            <a:r>
              <a:rPr lang="en-US" dirty="0"/>
              <a:t>JavaScript, a </a:t>
            </a:r>
            <a:r>
              <a:rPr lang="en-US" dirty="0">
                <a:solidFill>
                  <a:srgbClr val="FF0000"/>
                </a:solidFill>
              </a:rPr>
              <a:t>class</a:t>
            </a:r>
            <a:r>
              <a:rPr lang="en-US" dirty="0"/>
              <a:t> is a </a:t>
            </a:r>
            <a:r>
              <a:rPr lang="en-US" dirty="0">
                <a:solidFill>
                  <a:srgbClr val="FF0000"/>
                </a:solidFill>
              </a:rPr>
              <a:t>set </a:t>
            </a:r>
            <a:r>
              <a:rPr lang="en-US" dirty="0">
                <a:solidFill>
                  <a:srgbClr val="0070C0"/>
                </a:solidFill>
              </a:rPr>
              <a:t>of</a:t>
            </a:r>
            <a:r>
              <a:rPr lang="en-US" dirty="0">
                <a:solidFill>
                  <a:srgbClr val="FF0000"/>
                </a:solidFill>
              </a:rPr>
              <a:t> objects</a:t>
            </a:r>
            <a:r>
              <a:rPr lang="en-US" dirty="0"/>
              <a:t> that </a:t>
            </a:r>
            <a:r>
              <a:rPr lang="en-US" dirty="0">
                <a:solidFill>
                  <a:srgbClr val="FF0000"/>
                </a:solidFill>
              </a:rPr>
              <a:t>inherit</a:t>
            </a:r>
            <a:r>
              <a:rPr lang="en-US" dirty="0"/>
              <a:t> </a:t>
            </a:r>
            <a:r>
              <a:rPr lang="en-US" dirty="0">
                <a:solidFill>
                  <a:srgbClr val="0070C0"/>
                </a:solidFill>
              </a:rPr>
              <a:t>properties</a:t>
            </a:r>
            <a:r>
              <a:rPr lang="en-US" dirty="0"/>
              <a:t> from the </a:t>
            </a:r>
            <a:r>
              <a:rPr lang="en-US" dirty="0">
                <a:solidFill>
                  <a:srgbClr val="0070C0"/>
                </a:solidFill>
              </a:rPr>
              <a:t>same</a:t>
            </a:r>
            <a:r>
              <a:rPr lang="en-US" dirty="0"/>
              <a:t> </a:t>
            </a:r>
            <a:r>
              <a:rPr lang="en-US" dirty="0">
                <a:solidFill>
                  <a:srgbClr val="FF0000"/>
                </a:solidFill>
              </a:rPr>
              <a:t>prototype</a:t>
            </a:r>
            <a:r>
              <a:rPr lang="en-US" dirty="0"/>
              <a:t> </a:t>
            </a:r>
            <a:r>
              <a:rPr lang="en-US" dirty="0" smtClean="0">
                <a:solidFill>
                  <a:srgbClr val="0070C0"/>
                </a:solidFill>
              </a:rPr>
              <a:t>object</a:t>
            </a:r>
            <a:r>
              <a:rPr lang="en-US" dirty="0" smtClean="0"/>
              <a:t>.</a:t>
            </a:r>
          </a:p>
          <a:p>
            <a:pPr lvl="1"/>
            <a:r>
              <a:rPr lang="en-US" dirty="0" smtClean="0"/>
              <a:t>The </a:t>
            </a:r>
            <a:r>
              <a:rPr lang="en-US" dirty="0">
                <a:solidFill>
                  <a:srgbClr val="FF0000"/>
                </a:solidFill>
              </a:rPr>
              <a:t>prototype</a:t>
            </a:r>
            <a:r>
              <a:rPr lang="en-US" dirty="0"/>
              <a:t> </a:t>
            </a:r>
            <a:r>
              <a:rPr lang="en-US" dirty="0">
                <a:solidFill>
                  <a:srgbClr val="0070C0"/>
                </a:solidFill>
              </a:rPr>
              <a:t>object</a:t>
            </a:r>
            <a:r>
              <a:rPr lang="en-US" dirty="0"/>
              <a:t>, therefore, is the </a:t>
            </a:r>
            <a:r>
              <a:rPr lang="en-US" dirty="0">
                <a:solidFill>
                  <a:srgbClr val="0070C0"/>
                </a:solidFill>
              </a:rPr>
              <a:t>central feature</a:t>
            </a:r>
            <a:r>
              <a:rPr lang="en-US" dirty="0"/>
              <a:t> of a </a:t>
            </a:r>
            <a:r>
              <a:rPr lang="en-US" dirty="0" smtClean="0">
                <a:solidFill>
                  <a:srgbClr val="FF0000"/>
                </a:solidFill>
              </a:rPr>
              <a:t>class</a:t>
            </a:r>
            <a:r>
              <a:rPr lang="en-US" dirty="0" smtClean="0"/>
              <a:t>.</a:t>
            </a:r>
          </a:p>
          <a:p>
            <a:pPr lvl="1"/>
            <a:r>
              <a:rPr lang="en-US" dirty="0" smtClean="0"/>
              <a:t>In </a:t>
            </a:r>
            <a:r>
              <a:rPr lang="en-US" dirty="0">
                <a:solidFill>
                  <a:srgbClr val="FF0000"/>
                </a:solidFill>
              </a:rPr>
              <a:t>Example 6-1</a:t>
            </a:r>
            <a:r>
              <a:rPr lang="en-US" dirty="0"/>
              <a:t> we defined an </a:t>
            </a:r>
            <a:r>
              <a:rPr lang="en-US" dirty="0">
                <a:solidFill>
                  <a:srgbClr val="FF0000"/>
                </a:solidFill>
              </a:rPr>
              <a:t>inherit</a:t>
            </a:r>
            <a:r>
              <a:rPr lang="en-US" dirty="0" smtClean="0">
                <a:solidFill>
                  <a:srgbClr val="FF0000"/>
                </a:solidFill>
              </a:rPr>
              <a:t>( )</a:t>
            </a:r>
            <a:r>
              <a:rPr lang="en-US" dirty="0" smtClean="0"/>
              <a:t> </a:t>
            </a:r>
            <a:r>
              <a:rPr lang="en-US" dirty="0">
                <a:solidFill>
                  <a:srgbClr val="0070C0"/>
                </a:solidFill>
              </a:rPr>
              <a:t>function</a:t>
            </a:r>
            <a:r>
              <a:rPr lang="en-US" dirty="0"/>
              <a:t> that </a:t>
            </a:r>
            <a:r>
              <a:rPr lang="en-US" dirty="0">
                <a:solidFill>
                  <a:srgbClr val="FF0000"/>
                </a:solidFill>
              </a:rPr>
              <a:t>returns</a:t>
            </a:r>
            <a:r>
              <a:rPr lang="en-US" dirty="0"/>
              <a:t> a </a:t>
            </a:r>
            <a:r>
              <a:rPr lang="en-US" dirty="0">
                <a:solidFill>
                  <a:srgbClr val="0070C0"/>
                </a:solidFill>
              </a:rPr>
              <a:t>newly</a:t>
            </a:r>
            <a:r>
              <a:rPr lang="en-US" dirty="0"/>
              <a:t> </a:t>
            </a:r>
            <a:r>
              <a:rPr lang="en-US" dirty="0">
                <a:solidFill>
                  <a:srgbClr val="FF0000"/>
                </a:solidFill>
              </a:rPr>
              <a:t>created object</a:t>
            </a:r>
            <a:r>
              <a:rPr lang="en-US" dirty="0"/>
              <a:t> that inherits from a specified </a:t>
            </a:r>
            <a:r>
              <a:rPr lang="en-US" dirty="0">
                <a:solidFill>
                  <a:srgbClr val="FF0000"/>
                </a:solidFill>
              </a:rPr>
              <a:t>prototype</a:t>
            </a:r>
            <a:r>
              <a:rPr lang="en-US" dirty="0"/>
              <a:t> </a:t>
            </a:r>
            <a:r>
              <a:rPr lang="en-US" dirty="0" smtClean="0">
                <a:solidFill>
                  <a:srgbClr val="0070C0"/>
                </a:solidFill>
              </a:rPr>
              <a:t>object</a:t>
            </a:r>
            <a:r>
              <a:rPr lang="en-US" dirty="0" smtClean="0"/>
              <a:t>.</a:t>
            </a:r>
          </a:p>
          <a:p>
            <a:pPr lvl="1"/>
            <a:r>
              <a:rPr lang="en-US" dirty="0" smtClean="0"/>
              <a:t>If </a:t>
            </a:r>
            <a:r>
              <a:rPr lang="en-US" dirty="0"/>
              <a:t>we define a prototype object, and then use </a:t>
            </a:r>
            <a:r>
              <a:rPr lang="en-US" dirty="0">
                <a:solidFill>
                  <a:srgbClr val="FF0000"/>
                </a:solidFill>
              </a:rPr>
              <a:t>inherit</a:t>
            </a:r>
            <a:r>
              <a:rPr lang="en-US" dirty="0" smtClean="0">
                <a:solidFill>
                  <a:srgbClr val="FF0000"/>
                </a:solidFill>
              </a:rPr>
              <a:t>( )</a:t>
            </a:r>
            <a:r>
              <a:rPr lang="en-US" dirty="0" smtClean="0"/>
              <a:t> </a:t>
            </a:r>
            <a:r>
              <a:rPr lang="en-US" dirty="0"/>
              <a:t>to create objects that inherit from it, we have defined a </a:t>
            </a:r>
            <a:r>
              <a:rPr lang="en-US" dirty="0">
                <a:solidFill>
                  <a:srgbClr val="FF0000"/>
                </a:solidFill>
              </a:rPr>
              <a:t>JavaScript</a:t>
            </a:r>
            <a:r>
              <a:rPr lang="en-US" dirty="0"/>
              <a:t> </a:t>
            </a:r>
            <a:r>
              <a:rPr lang="en-US" dirty="0" smtClean="0">
                <a:solidFill>
                  <a:srgbClr val="0070C0"/>
                </a:solidFill>
              </a:rPr>
              <a:t>class</a:t>
            </a:r>
            <a:r>
              <a:rPr lang="en-US" dirty="0" smtClean="0"/>
              <a:t>.</a:t>
            </a:r>
          </a:p>
          <a:p>
            <a:pPr lvl="1"/>
            <a:r>
              <a:rPr lang="en-US" dirty="0" smtClean="0"/>
              <a:t>Usually</a:t>
            </a:r>
            <a:r>
              <a:rPr lang="en-US" dirty="0"/>
              <a:t>, the </a:t>
            </a:r>
            <a:r>
              <a:rPr lang="en-US" dirty="0">
                <a:solidFill>
                  <a:srgbClr val="0070C0"/>
                </a:solidFill>
              </a:rPr>
              <a:t>instances</a:t>
            </a:r>
            <a:r>
              <a:rPr lang="en-US" dirty="0"/>
              <a:t> of a class require further </a:t>
            </a:r>
            <a:r>
              <a:rPr lang="en-US" dirty="0">
                <a:solidFill>
                  <a:srgbClr val="FF0000"/>
                </a:solidFill>
              </a:rPr>
              <a:t>initialization</a:t>
            </a:r>
            <a:r>
              <a:rPr lang="en-US" dirty="0"/>
              <a:t>, and it is common to define a function that creates and initializes the new </a:t>
            </a:r>
            <a:r>
              <a:rPr lang="en-US" dirty="0" smtClean="0"/>
              <a:t>object.</a:t>
            </a:r>
          </a:p>
          <a:p>
            <a:pPr lvl="1"/>
            <a:r>
              <a:rPr lang="en-US" dirty="0" smtClean="0">
                <a:solidFill>
                  <a:srgbClr val="FF0000"/>
                </a:solidFill>
              </a:rPr>
              <a:t>Example </a:t>
            </a:r>
            <a:r>
              <a:rPr lang="en-US" dirty="0">
                <a:solidFill>
                  <a:srgbClr val="FF0000"/>
                </a:solidFill>
              </a:rPr>
              <a:t>9-1</a:t>
            </a:r>
            <a:r>
              <a:rPr lang="en-US" dirty="0"/>
              <a:t> demonstrates </a:t>
            </a:r>
            <a:r>
              <a:rPr lang="en-US" dirty="0" smtClean="0"/>
              <a:t>this:</a:t>
            </a:r>
          </a:p>
          <a:p>
            <a:pPr lvl="2"/>
            <a:r>
              <a:rPr lang="en-US" dirty="0" smtClean="0"/>
              <a:t>it </a:t>
            </a:r>
            <a:r>
              <a:rPr lang="en-US" dirty="0"/>
              <a:t>defines a prototype object for a class that represents a range of values and also defines a “factory” function that creates and initializes a new instance of the class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240</a:t>
            </a:fld>
            <a:endParaRPr lang="en-US" dirty="0"/>
          </a:p>
        </p:txBody>
      </p:sp>
    </p:spTree>
    <p:extLst>
      <p:ext uri="{BB962C8B-B14F-4D97-AF65-F5344CB8AC3E}">
        <p14:creationId xmlns:p14="http://schemas.microsoft.com/office/powerpoint/2010/main" val="372067777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9-1</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241</a:t>
            </a:fld>
            <a:endParaRPr lang="en-US" dirty="0"/>
          </a:p>
        </p:txBody>
      </p:sp>
      <p:pic>
        <p:nvPicPr>
          <p:cNvPr id="6" name="Picture 5"/>
          <p:cNvPicPr>
            <a:picLocks noChangeAspect="1"/>
          </p:cNvPicPr>
          <p:nvPr/>
        </p:nvPicPr>
        <p:blipFill>
          <a:blip r:embed="rId2"/>
          <a:stretch>
            <a:fillRect/>
          </a:stretch>
        </p:blipFill>
        <p:spPr>
          <a:xfrm>
            <a:off x="152400" y="1273872"/>
            <a:ext cx="11311618" cy="3624563"/>
          </a:xfrm>
          <a:prstGeom prst="rect">
            <a:avLst/>
          </a:prstGeom>
          <a:ln>
            <a:solidFill>
              <a:schemeClr val="accent1"/>
            </a:solidFill>
          </a:ln>
        </p:spPr>
      </p:pic>
    </p:spTree>
    <p:extLst>
      <p:ext uri="{BB962C8B-B14F-4D97-AF65-F5344CB8AC3E}">
        <p14:creationId xmlns:p14="http://schemas.microsoft.com/office/powerpoint/2010/main" val="347054940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242</a:t>
            </a:fld>
            <a:endParaRPr lang="en-US" dirty="0"/>
          </a:p>
        </p:txBody>
      </p:sp>
    </p:spTree>
    <p:extLst>
      <p:ext uri="{BB962C8B-B14F-4D97-AF65-F5344CB8AC3E}">
        <p14:creationId xmlns:p14="http://schemas.microsoft.com/office/powerpoint/2010/main" val="21407147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243</a:t>
            </a:fld>
            <a:endParaRPr lang="en-US" dirty="0"/>
          </a:p>
        </p:txBody>
      </p:sp>
    </p:spTree>
    <p:extLst>
      <p:ext uri="{BB962C8B-B14F-4D97-AF65-F5344CB8AC3E}">
        <p14:creationId xmlns:p14="http://schemas.microsoft.com/office/powerpoint/2010/main" val="369790476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Pattern Matching with Regular Expressions</a:t>
            </a:r>
            <a:endParaRPr lang="en-US" dirty="0"/>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244</a:t>
            </a:fld>
            <a:endParaRPr lang="en-US" dirty="0"/>
          </a:p>
        </p:txBody>
      </p:sp>
      <p:sp>
        <p:nvSpPr>
          <p:cNvPr id="6" name="Text Placeholder 5"/>
          <p:cNvSpPr>
            <a:spLocks noGrp="1"/>
          </p:cNvSpPr>
          <p:nvPr>
            <p:ph type="body" sz="quarter" idx="16"/>
          </p:nvPr>
        </p:nvSpPr>
        <p:spPr/>
        <p:txBody>
          <a:bodyPr/>
          <a:lstStyle/>
          <a:p>
            <a:r>
              <a:rPr lang="en-US" dirty="0" smtClean="0"/>
              <a:t>10</a:t>
            </a:r>
            <a:endParaRPr lang="en-US" dirty="0"/>
          </a:p>
        </p:txBody>
      </p:sp>
      <p:pic>
        <p:nvPicPr>
          <p:cNvPr id="4" name="Picture 3"/>
          <p:cNvPicPr>
            <a:picLocks noChangeAspect="1"/>
          </p:cNvPicPr>
          <p:nvPr/>
        </p:nvPicPr>
        <p:blipFill>
          <a:blip r:embed="rId2"/>
          <a:stretch>
            <a:fillRect/>
          </a:stretch>
        </p:blipFill>
        <p:spPr>
          <a:xfrm>
            <a:off x="8534400" y="5212346"/>
            <a:ext cx="3324225" cy="1295400"/>
          </a:xfrm>
          <a:prstGeom prst="rect">
            <a:avLst/>
          </a:prstGeom>
          <a:ln>
            <a:solidFill>
              <a:schemeClr val="accent1"/>
            </a:solidFill>
          </a:ln>
        </p:spPr>
      </p:pic>
    </p:spTree>
    <p:extLst>
      <p:ext uri="{BB962C8B-B14F-4D97-AF65-F5344CB8AC3E}">
        <p14:creationId xmlns:p14="http://schemas.microsoft.com/office/powerpoint/2010/main" val="39233698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JavaScript Subsets and Extensions</a:t>
            </a:r>
            <a:endParaRPr lang="en-US" dirty="0"/>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245</a:t>
            </a:fld>
            <a:endParaRPr lang="en-US" dirty="0"/>
          </a:p>
        </p:txBody>
      </p:sp>
      <p:sp>
        <p:nvSpPr>
          <p:cNvPr id="6" name="Text Placeholder 5"/>
          <p:cNvSpPr>
            <a:spLocks noGrp="1"/>
          </p:cNvSpPr>
          <p:nvPr>
            <p:ph type="body" sz="quarter" idx="16"/>
          </p:nvPr>
        </p:nvSpPr>
        <p:spPr/>
        <p:txBody>
          <a:bodyPr/>
          <a:lstStyle/>
          <a:p>
            <a:r>
              <a:rPr lang="en-US" dirty="0" smtClean="0"/>
              <a:t>11</a:t>
            </a:r>
            <a:endParaRPr lang="en-US" dirty="0"/>
          </a:p>
        </p:txBody>
      </p:sp>
      <p:pic>
        <p:nvPicPr>
          <p:cNvPr id="4" name="Picture 3"/>
          <p:cNvPicPr>
            <a:picLocks noChangeAspect="1"/>
          </p:cNvPicPr>
          <p:nvPr/>
        </p:nvPicPr>
        <p:blipFill>
          <a:blip r:embed="rId2"/>
          <a:stretch>
            <a:fillRect/>
          </a:stretch>
        </p:blipFill>
        <p:spPr>
          <a:xfrm>
            <a:off x="8534400" y="4164596"/>
            <a:ext cx="3324225" cy="2343150"/>
          </a:xfrm>
          <a:prstGeom prst="rect">
            <a:avLst/>
          </a:prstGeom>
          <a:ln>
            <a:solidFill>
              <a:schemeClr val="accent1"/>
            </a:solidFill>
          </a:ln>
        </p:spPr>
      </p:pic>
    </p:spTree>
    <p:extLst>
      <p:ext uri="{BB962C8B-B14F-4D97-AF65-F5344CB8AC3E}">
        <p14:creationId xmlns:p14="http://schemas.microsoft.com/office/powerpoint/2010/main" val="407181854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Server-Side JavaScript</a:t>
            </a:r>
            <a:endParaRPr lang="en-US" dirty="0"/>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246</a:t>
            </a:fld>
            <a:endParaRPr lang="en-US" dirty="0"/>
          </a:p>
        </p:txBody>
      </p:sp>
      <p:sp>
        <p:nvSpPr>
          <p:cNvPr id="6" name="Text Placeholder 5"/>
          <p:cNvSpPr>
            <a:spLocks noGrp="1"/>
          </p:cNvSpPr>
          <p:nvPr>
            <p:ph type="body" sz="quarter" idx="16"/>
          </p:nvPr>
        </p:nvSpPr>
        <p:spPr/>
        <p:txBody>
          <a:bodyPr/>
          <a:lstStyle/>
          <a:p>
            <a:r>
              <a:rPr lang="en-US" dirty="0" smtClean="0"/>
              <a:t>12</a:t>
            </a:r>
            <a:endParaRPr lang="en-US" dirty="0"/>
          </a:p>
        </p:txBody>
      </p:sp>
      <p:pic>
        <p:nvPicPr>
          <p:cNvPr id="7" name="Picture 6"/>
          <p:cNvPicPr>
            <a:picLocks noChangeAspect="1"/>
          </p:cNvPicPr>
          <p:nvPr/>
        </p:nvPicPr>
        <p:blipFill>
          <a:blip r:embed="rId2"/>
          <a:stretch>
            <a:fillRect/>
          </a:stretch>
        </p:blipFill>
        <p:spPr>
          <a:xfrm>
            <a:off x="9067800" y="5669546"/>
            <a:ext cx="2790825" cy="838200"/>
          </a:xfrm>
          <a:prstGeom prst="rect">
            <a:avLst/>
          </a:prstGeom>
          <a:ln>
            <a:solidFill>
              <a:schemeClr val="accent1"/>
            </a:solidFill>
          </a:ln>
        </p:spPr>
      </p:pic>
    </p:spTree>
    <p:extLst>
      <p:ext uri="{BB962C8B-B14F-4D97-AF65-F5344CB8AC3E}">
        <p14:creationId xmlns:p14="http://schemas.microsoft.com/office/powerpoint/2010/main" val="263012483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a:t>The previous chapters have covered the core JavaScript language in detail, and we’re about to start Part II of the book, which explains how JavaScript is embedded in web browsers and covers the sprawling client-side JavaScript </a:t>
            </a:r>
            <a:r>
              <a:rPr lang="en-US" dirty="0" smtClean="0"/>
              <a:t>API.</a:t>
            </a:r>
          </a:p>
          <a:p>
            <a:pPr lvl="1"/>
            <a:r>
              <a:rPr lang="en-US" dirty="0" smtClean="0"/>
              <a:t>JavaScript </a:t>
            </a:r>
            <a:r>
              <a:rPr lang="en-US" dirty="0"/>
              <a:t>is the programming language of the Web, and most JavaScript code is written for web </a:t>
            </a:r>
            <a:r>
              <a:rPr lang="en-US" dirty="0" smtClean="0"/>
              <a:t>browsers.</a:t>
            </a:r>
          </a:p>
          <a:p>
            <a:pPr lvl="1"/>
            <a:r>
              <a:rPr lang="en-US" dirty="0" smtClean="0"/>
              <a:t>But </a:t>
            </a:r>
            <a:r>
              <a:rPr lang="en-US" dirty="0"/>
              <a:t>JavaScript is a fast and capable general-purpose language, and there is no reason that JavaScript cannot be used for other programming </a:t>
            </a:r>
            <a:r>
              <a:rPr lang="en-US" dirty="0" smtClean="0"/>
              <a:t>tasks.</a:t>
            </a:r>
          </a:p>
          <a:p>
            <a:pPr lvl="1"/>
            <a:r>
              <a:rPr lang="en-US" dirty="0" smtClean="0"/>
              <a:t>So </a:t>
            </a:r>
            <a:r>
              <a:rPr lang="en-US" dirty="0"/>
              <a:t>before we transition to </a:t>
            </a:r>
            <a:r>
              <a:rPr lang="en-US" dirty="0">
                <a:solidFill>
                  <a:srgbClr val="FF0000"/>
                </a:solidFill>
              </a:rPr>
              <a:t>client-side JavaScript</a:t>
            </a:r>
            <a:r>
              <a:rPr lang="en-US" dirty="0"/>
              <a:t>, we’ll take a quick look at two other </a:t>
            </a:r>
            <a:r>
              <a:rPr lang="en-US" dirty="0">
                <a:solidFill>
                  <a:srgbClr val="FF0000"/>
                </a:solidFill>
              </a:rPr>
              <a:t>JavaScript embeddings</a:t>
            </a:r>
            <a:r>
              <a:rPr lang="en-US" dirty="0"/>
              <a:t>. </a:t>
            </a:r>
            <a:endParaRPr lang="en-US" dirty="0" smtClean="0"/>
          </a:p>
          <a:p>
            <a:pPr lvl="2"/>
            <a:r>
              <a:rPr lang="en-US" dirty="0" smtClean="0">
                <a:solidFill>
                  <a:srgbClr val="FF0000"/>
                </a:solidFill>
              </a:rPr>
              <a:t>Rhino</a:t>
            </a:r>
            <a:r>
              <a:rPr lang="en-US" dirty="0" smtClean="0"/>
              <a:t> </a:t>
            </a:r>
            <a:r>
              <a:rPr lang="en-US" dirty="0"/>
              <a:t>is a </a:t>
            </a:r>
            <a:r>
              <a:rPr lang="en-US" dirty="0">
                <a:solidFill>
                  <a:srgbClr val="FF0000"/>
                </a:solidFill>
              </a:rPr>
              <a:t>Java-based</a:t>
            </a:r>
            <a:r>
              <a:rPr lang="en-US" dirty="0"/>
              <a:t> </a:t>
            </a:r>
            <a:r>
              <a:rPr lang="en-US" dirty="0">
                <a:solidFill>
                  <a:srgbClr val="0070C0"/>
                </a:solidFill>
              </a:rPr>
              <a:t>JavaScript</a:t>
            </a:r>
            <a:r>
              <a:rPr lang="en-US" dirty="0">
                <a:solidFill>
                  <a:srgbClr val="FF0000"/>
                </a:solidFill>
              </a:rPr>
              <a:t> </a:t>
            </a:r>
            <a:r>
              <a:rPr lang="en-US" dirty="0">
                <a:solidFill>
                  <a:srgbClr val="0070C0"/>
                </a:solidFill>
              </a:rPr>
              <a:t>interpreter</a:t>
            </a:r>
            <a:r>
              <a:rPr lang="en-US" dirty="0">
                <a:solidFill>
                  <a:srgbClr val="FF0000"/>
                </a:solidFill>
              </a:rPr>
              <a:t> </a:t>
            </a:r>
            <a:r>
              <a:rPr lang="en-US" dirty="0"/>
              <a:t>that gives JavaScript programs access to the entire Java API. </a:t>
            </a:r>
            <a:endParaRPr lang="en-US" dirty="0" smtClean="0"/>
          </a:p>
          <a:p>
            <a:pPr marL="687388" lvl="2" indent="0">
              <a:buNone/>
            </a:pPr>
            <a:r>
              <a:rPr lang="en-US" dirty="0" smtClean="0"/>
              <a:t>Rhino </a:t>
            </a:r>
            <a:r>
              <a:rPr lang="en-US" dirty="0"/>
              <a:t>is covered in §</a:t>
            </a:r>
            <a:r>
              <a:rPr lang="en-US" dirty="0" smtClean="0"/>
              <a:t>12.1.</a:t>
            </a:r>
          </a:p>
          <a:p>
            <a:pPr lvl="2"/>
            <a:r>
              <a:rPr lang="en-US" dirty="0" smtClean="0">
                <a:solidFill>
                  <a:srgbClr val="FF0000"/>
                </a:solidFill>
              </a:rPr>
              <a:t>Node</a:t>
            </a:r>
            <a:r>
              <a:rPr lang="en-US" dirty="0" smtClean="0"/>
              <a:t> </a:t>
            </a:r>
            <a:r>
              <a:rPr lang="en-US" dirty="0"/>
              <a:t>is a version of </a:t>
            </a:r>
            <a:r>
              <a:rPr lang="en-US" dirty="0">
                <a:solidFill>
                  <a:srgbClr val="FF0000"/>
                </a:solidFill>
              </a:rPr>
              <a:t>Google’s V8</a:t>
            </a:r>
            <a:r>
              <a:rPr lang="en-US" dirty="0"/>
              <a:t> </a:t>
            </a:r>
            <a:r>
              <a:rPr lang="en-US" dirty="0">
                <a:solidFill>
                  <a:srgbClr val="0070C0"/>
                </a:solidFill>
              </a:rPr>
              <a:t>JavaScript interpreter</a:t>
            </a:r>
            <a:r>
              <a:rPr lang="en-US" dirty="0"/>
              <a:t> with low-level bindings for the </a:t>
            </a:r>
            <a:r>
              <a:rPr lang="en-US" dirty="0">
                <a:solidFill>
                  <a:srgbClr val="FF0000"/>
                </a:solidFill>
              </a:rPr>
              <a:t>POSIX</a:t>
            </a:r>
            <a:r>
              <a:rPr lang="en-US" dirty="0"/>
              <a:t> (Unix) </a:t>
            </a:r>
            <a:r>
              <a:rPr lang="en-US" dirty="0">
                <a:solidFill>
                  <a:srgbClr val="FF0000"/>
                </a:solidFill>
              </a:rPr>
              <a:t>API</a:t>
            </a:r>
            <a:r>
              <a:rPr lang="en-US" dirty="0"/>
              <a:t>—files, processes, streams, sockets, and so on—and a particular emphasis on asynchronous I/O, networking, and </a:t>
            </a:r>
            <a:r>
              <a:rPr lang="en-US" dirty="0" smtClean="0"/>
              <a:t>HTTP.</a:t>
            </a:r>
          </a:p>
          <a:p>
            <a:pPr marL="687388" lvl="2" indent="0">
              <a:buNone/>
            </a:pPr>
            <a:r>
              <a:rPr lang="en-US" dirty="0" smtClean="0"/>
              <a:t>Node </a:t>
            </a:r>
            <a:r>
              <a:rPr lang="en-US" dirty="0"/>
              <a:t>is covered in §</a:t>
            </a:r>
            <a:r>
              <a:rPr lang="en-US" dirty="0" smtClean="0"/>
              <a:t>12.2.</a:t>
            </a:r>
          </a:p>
          <a:p>
            <a:pPr lvl="1"/>
            <a:r>
              <a:rPr lang="en-US" dirty="0" smtClean="0"/>
              <a:t>The </a:t>
            </a:r>
            <a:r>
              <a:rPr lang="en-US" dirty="0"/>
              <a:t>title of this chapter says that it is about “server-side” JavaScript, and Node and Rhino are both commonly used to create or to script </a:t>
            </a:r>
            <a:r>
              <a:rPr lang="en-US" dirty="0" smtClean="0"/>
              <a:t>servers.</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247</a:t>
            </a:fld>
            <a:endParaRPr lang="en-US" dirty="0"/>
          </a:p>
        </p:txBody>
      </p:sp>
    </p:spTree>
    <p:extLst>
      <p:ext uri="{BB962C8B-B14F-4D97-AF65-F5344CB8AC3E}">
        <p14:creationId xmlns:p14="http://schemas.microsoft.com/office/powerpoint/2010/main" val="243677817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But </a:t>
            </a:r>
            <a:r>
              <a:rPr lang="en-US" dirty="0"/>
              <a:t>the phrase “</a:t>
            </a:r>
            <a:r>
              <a:rPr lang="en-US" dirty="0" smtClean="0"/>
              <a:t>server-side</a:t>
            </a:r>
            <a:r>
              <a:rPr lang="en-US" dirty="0"/>
              <a:t>” can also be taken to mean “anything </a:t>
            </a:r>
            <a:r>
              <a:rPr lang="en-US" dirty="0">
                <a:solidFill>
                  <a:srgbClr val="FF0000"/>
                </a:solidFill>
              </a:rPr>
              <a:t>outside</a:t>
            </a:r>
            <a:r>
              <a:rPr lang="en-US" dirty="0"/>
              <a:t> of the </a:t>
            </a:r>
            <a:r>
              <a:rPr lang="en-US" dirty="0">
                <a:solidFill>
                  <a:srgbClr val="FF0000"/>
                </a:solidFill>
              </a:rPr>
              <a:t>web browser</a:t>
            </a:r>
            <a:r>
              <a:rPr lang="en-US" dirty="0" smtClean="0"/>
              <a:t>.”</a:t>
            </a:r>
          </a:p>
          <a:p>
            <a:pPr lvl="2"/>
            <a:r>
              <a:rPr lang="en-US" dirty="0" smtClean="0"/>
              <a:t>Rhino </a:t>
            </a:r>
            <a:r>
              <a:rPr lang="en-US" dirty="0"/>
              <a:t>programs can create graphical UIs with Java’s Swing </a:t>
            </a:r>
            <a:r>
              <a:rPr lang="en-US" dirty="0" smtClean="0"/>
              <a:t>framework.</a:t>
            </a:r>
          </a:p>
          <a:p>
            <a:pPr lvl="2"/>
            <a:r>
              <a:rPr lang="en-US" dirty="0" smtClean="0"/>
              <a:t>And </a:t>
            </a:r>
            <a:r>
              <a:rPr lang="en-US" dirty="0"/>
              <a:t>Node can run JavaScript programs that manipulate files the way shell scripts </a:t>
            </a:r>
            <a:r>
              <a:rPr lang="en-US" dirty="0" smtClean="0"/>
              <a:t>do.</a:t>
            </a:r>
          </a:p>
          <a:p>
            <a:pPr lvl="1"/>
            <a:r>
              <a:rPr lang="en-US" dirty="0" smtClean="0"/>
              <a:t>This </a:t>
            </a:r>
            <a:r>
              <a:rPr lang="en-US" dirty="0"/>
              <a:t>is a short chapter, intended only to highlight some of the ways that JavaScript can be used outside of web </a:t>
            </a:r>
            <a:r>
              <a:rPr lang="en-US" dirty="0" smtClean="0"/>
              <a:t>browsers.</a:t>
            </a:r>
          </a:p>
          <a:p>
            <a:pPr lvl="1"/>
            <a:r>
              <a:rPr lang="en-US" dirty="0" smtClean="0"/>
              <a:t>It </a:t>
            </a:r>
            <a:r>
              <a:rPr lang="en-US" dirty="0"/>
              <a:t>does not attempt to cover Rhino or Node comprehensively, and the APIs discussed here are not covered in the reference </a:t>
            </a:r>
            <a:r>
              <a:rPr lang="en-US" dirty="0" smtClean="0"/>
              <a:t>section.</a:t>
            </a:r>
          </a:p>
          <a:p>
            <a:pPr lvl="1"/>
            <a:r>
              <a:rPr lang="en-US" dirty="0" smtClean="0"/>
              <a:t>Obviously</a:t>
            </a:r>
            <a:r>
              <a:rPr lang="en-US" dirty="0"/>
              <a:t>, this chapter cannot document the Java platform or the POSIX API, so the section on </a:t>
            </a:r>
            <a:r>
              <a:rPr lang="en-US" dirty="0">
                <a:solidFill>
                  <a:srgbClr val="FF0000"/>
                </a:solidFill>
              </a:rPr>
              <a:t>Rhino</a:t>
            </a:r>
            <a:r>
              <a:rPr lang="en-US" dirty="0"/>
              <a:t> assumes some familiarity with </a:t>
            </a:r>
            <a:r>
              <a:rPr lang="en-US" dirty="0">
                <a:solidFill>
                  <a:srgbClr val="FF0000"/>
                </a:solidFill>
              </a:rPr>
              <a:t>Java</a:t>
            </a:r>
            <a:r>
              <a:rPr lang="en-US" dirty="0"/>
              <a:t> and the section on </a:t>
            </a:r>
            <a:r>
              <a:rPr lang="en-US" dirty="0">
                <a:solidFill>
                  <a:srgbClr val="FF0000"/>
                </a:solidFill>
              </a:rPr>
              <a:t>Node</a:t>
            </a:r>
            <a:r>
              <a:rPr lang="en-US" dirty="0"/>
              <a:t> assumes some familiarity with </a:t>
            </a:r>
            <a:r>
              <a:rPr lang="en-US" dirty="0">
                <a:solidFill>
                  <a:srgbClr val="0070C0"/>
                </a:solidFill>
              </a:rPr>
              <a:t>low-level</a:t>
            </a:r>
            <a:r>
              <a:rPr lang="en-US" dirty="0">
                <a:solidFill>
                  <a:srgbClr val="FF0000"/>
                </a:solidFill>
              </a:rPr>
              <a:t> Unix APIs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248</a:t>
            </a:fld>
            <a:endParaRPr lang="en-US" dirty="0"/>
          </a:p>
        </p:txBody>
      </p:sp>
    </p:spTree>
    <p:extLst>
      <p:ext uri="{BB962C8B-B14F-4D97-AF65-F5344CB8AC3E}">
        <p14:creationId xmlns:p14="http://schemas.microsoft.com/office/powerpoint/2010/main" val="3875846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Scripting Java with Rhino</a:t>
            </a:r>
          </a:p>
        </p:txBody>
      </p:sp>
      <p:sp>
        <p:nvSpPr>
          <p:cNvPr id="3" name="Content Placeholder 2"/>
          <p:cNvSpPr>
            <a:spLocks noGrp="1"/>
          </p:cNvSpPr>
          <p:nvPr>
            <p:ph idx="1"/>
          </p:nvPr>
        </p:nvSpPr>
        <p:spPr/>
        <p:txBody>
          <a:bodyPr/>
          <a:lstStyle/>
          <a:p>
            <a:r>
              <a:rPr lang="en-US" dirty="0" smtClean="0"/>
              <a:t>Rhino </a:t>
            </a:r>
            <a:r>
              <a:rPr lang="en-US" dirty="0"/>
              <a:t>is a JavaScript interpreter written in Java and designed to make it easy to write JavaScript programs that leverage the power of the Java platform </a:t>
            </a:r>
            <a:r>
              <a:rPr lang="en-US" dirty="0" smtClean="0"/>
              <a:t>APIs.</a:t>
            </a:r>
          </a:p>
          <a:p>
            <a:pPr lvl="1"/>
            <a:r>
              <a:rPr lang="en-US" dirty="0"/>
              <a:t>Rhino </a:t>
            </a:r>
            <a:r>
              <a:rPr lang="en-US" dirty="0" smtClean="0"/>
              <a:t>automatically </a:t>
            </a:r>
            <a:r>
              <a:rPr lang="en-US" dirty="0"/>
              <a:t>handles the conversion of JavaScript primitives to Java primitives, and vice versa, so JavaScript scripts can set and query Java properties and invoke Java methods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249</a:t>
            </a:fld>
            <a:endParaRPr lang="en-US" dirty="0"/>
          </a:p>
        </p:txBody>
      </p:sp>
    </p:spTree>
    <p:extLst>
      <p:ext uri="{BB962C8B-B14F-4D97-AF65-F5344CB8AC3E}">
        <p14:creationId xmlns:p14="http://schemas.microsoft.com/office/powerpoint/2010/main" val="4045775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Client-Side </a:t>
            </a:r>
            <a:r>
              <a:rPr lang="en-US" dirty="0"/>
              <a:t>JavaScript</a:t>
            </a:r>
          </a:p>
        </p:txBody>
      </p:sp>
      <p:sp>
        <p:nvSpPr>
          <p:cNvPr id="3" name="Content Placeholder 2"/>
          <p:cNvSpPr>
            <a:spLocks noGrp="1"/>
          </p:cNvSpPr>
          <p:nvPr>
            <p:ph idx="1"/>
          </p:nvPr>
        </p:nvSpPr>
        <p:spPr/>
        <p:txBody>
          <a:bodyPr/>
          <a:lstStyle/>
          <a:p>
            <a:r>
              <a:rPr lang="en-US" dirty="0"/>
              <a:t>Client-side JavaScript does not exhibit the </a:t>
            </a:r>
            <a:r>
              <a:rPr lang="en-US" dirty="0">
                <a:solidFill>
                  <a:srgbClr val="FF0000"/>
                </a:solidFill>
              </a:rPr>
              <a:t>nonlinear</a:t>
            </a:r>
            <a:r>
              <a:rPr lang="en-US" dirty="0"/>
              <a:t> </a:t>
            </a:r>
            <a:r>
              <a:rPr lang="en-US" dirty="0">
                <a:solidFill>
                  <a:srgbClr val="FF0000"/>
                </a:solidFill>
              </a:rPr>
              <a:t>cross-reference</a:t>
            </a:r>
            <a:r>
              <a:rPr lang="en-US" dirty="0"/>
              <a:t> </a:t>
            </a:r>
            <a:r>
              <a:rPr lang="en-US" dirty="0">
                <a:solidFill>
                  <a:srgbClr val="0070C0"/>
                </a:solidFill>
              </a:rPr>
              <a:t>problem</a:t>
            </a:r>
            <a:r>
              <a:rPr lang="en-US" dirty="0"/>
              <a:t> nearly to the extent that the </a:t>
            </a:r>
            <a:r>
              <a:rPr lang="en-US" dirty="0">
                <a:solidFill>
                  <a:srgbClr val="FF0000"/>
                </a:solidFill>
              </a:rPr>
              <a:t>core language</a:t>
            </a:r>
            <a:r>
              <a:rPr lang="en-US" dirty="0"/>
              <a:t> does, and it is possible to learn how to </a:t>
            </a:r>
            <a:r>
              <a:rPr lang="en-US" dirty="0">
                <a:solidFill>
                  <a:srgbClr val="FF0000"/>
                </a:solidFill>
              </a:rPr>
              <a:t>use</a:t>
            </a:r>
            <a:r>
              <a:rPr lang="en-US" dirty="0"/>
              <a:t> JavaScript in </a:t>
            </a:r>
            <a:r>
              <a:rPr lang="en-US" dirty="0">
                <a:solidFill>
                  <a:srgbClr val="FF0000"/>
                </a:solidFill>
              </a:rPr>
              <a:t>web browsers</a:t>
            </a:r>
            <a:r>
              <a:rPr lang="en-US" dirty="0"/>
              <a:t> in a fairly </a:t>
            </a:r>
            <a:r>
              <a:rPr lang="en-US" dirty="0">
                <a:solidFill>
                  <a:srgbClr val="FF0000"/>
                </a:solidFill>
              </a:rPr>
              <a:t>linear sequence</a:t>
            </a:r>
            <a:r>
              <a:rPr lang="en-US" dirty="0"/>
              <a:t>. </a:t>
            </a:r>
            <a:endParaRPr lang="en-US" dirty="0" smtClean="0"/>
          </a:p>
          <a:p>
            <a:pPr lvl="1"/>
            <a:r>
              <a:rPr lang="en-US" dirty="0" smtClean="0"/>
              <a:t>But </a:t>
            </a:r>
            <a:r>
              <a:rPr lang="en-US" dirty="0"/>
              <a:t>you’re probably reading this book to learn </a:t>
            </a:r>
            <a:r>
              <a:rPr lang="en-US" dirty="0">
                <a:solidFill>
                  <a:srgbClr val="FF0000"/>
                </a:solidFill>
              </a:rPr>
              <a:t>client-side JavaScript</a:t>
            </a:r>
            <a:r>
              <a:rPr lang="en-US" dirty="0"/>
              <a:t>, and Part II is a long way off, so this section is a quick sketch of basic client-side programming techniques, followed by an in-depth example. </a:t>
            </a:r>
            <a:endParaRPr lang="en-US" dirty="0" smtClean="0"/>
          </a:p>
          <a:p>
            <a:pPr lvl="1"/>
            <a:r>
              <a:rPr lang="en-US" dirty="0" smtClean="0">
                <a:solidFill>
                  <a:srgbClr val="FF0000"/>
                </a:solidFill>
              </a:rPr>
              <a:t>Chapter </a:t>
            </a:r>
            <a:r>
              <a:rPr lang="en-US" dirty="0">
                <a:solidFill>
                  <a:srgbClr val="FF0000"/>
                </a:solidFill>
              </a:rPr>
              <a:t>13</a:t>
            </a:r>
            <a:r>
              <a:rPr lang="en-US" dirty="0"/>
              <a:t>, JavaScript in Web Browsers, is the first chapter of Part II and it explains in detail how to put JavaScript to work in web </a:t>
            </a:r>
            <a:r>
              <a:rPr lang="en-US" dirty="0" smtClean="0"/>
              <a:t>browsers.</a:t>
            </a:r>
          </a:p>
          <a:p>
            <a:pPr lvl="2"/>
            <a:r>
              <a:rPr lang="en-US" dirty="0" smtClean="0"/>
              <a:t>The </a:t>
            </a:r>
            <a:r>
              <a:rPr lang="en-US" dirty="0"/>
              <a:t>most important thing you’ll learn in that chapter is that JavaScript code can be </a:t>
            </a:r>
            <a:r>
              <a:rPr lang="en-US" dirty="0">
                <a:solidFill>
                  <a:srgbClr val="FF0000"/>
                </a:solidFill>
              </a:rPr>
              <a:t>embedded</a:t>
            </a:r>
            <a:r>
              <a:rPr lang="en-US" dirty="0"/>
              <a:t> within HTML files using the </a:t>
            </a:r>
            <a:r>
              <a:rPr lang="en-US" dirty="0">
                <a:solidFill>
                  <a:srgbClr val="FF0000"/>
                </a:solidFill>
              </a:rPr>
              <a:t>&lt;script&gt; </a:t>
            </a:r>
            <a:r>
              <a:rPr lang="en-US" dirty="0">
                <a:solidFill>
                  <a:srgbClr val="0070C0"/>
                </a:solidFill>
              </a:rPr>
              <a:t>tag</a:t>
            </a:r>
            <a:r>
              <a:rPr lang="en-US" dirty="0" smtClean="0"/>
              <a:t>: </a:t>
            </a:r>
            <a:r>
              <a:rPr lang="en-US" dirty="0" smtClean="0">
                <a:solidFill>
                  <a:srgbClr val="FF0000"/>
                </a:solidFill>
              </a:rPr>
              <a:t>Code 1-8</a:t>
            </a:r>
            <a:r>
              <a:rPr lang="en-US" dirty="0" smtClean="0"/>
              <a:t>.</a:t>
            </a:r>
          </a:p>
          <a:p>
            <a:pPr lvl="1"/>
            <a:r>
              <a:rPr lang="en-US" dirty="0">
                <a:solidFill>
                  <a:srgbClr val="FF0000"/>
                </a:solidFill>
              </a:rPr>
              <a:t>Chapter 14</a:t>
            </a:r>
            <a:r>
              <a:rPr lang="en-US" dirty="0"/>
              <a:t>, The </a:t>
            </a:r>
            <a:r>
              <a:rPr lang="en-US" dirty="0">
                <a:solidFill>
                  <a:srgbClr val="FF0000"/>
                </a:solidFill>
              </a:rPr>
              <a:t>Window</a:t>
            </a:r>
            <a:r>
              <a:rPr lang="en-US" dirty="0"/>
              <a:t> </a:t>
            </a:r>
            <a:r>
              <a:rPr lang="en-US" dirty="0">
                <a:solidFill>
                  <a:srgbClr val="0070C0"/>
                </a:solidFill>
              </a:rPr>
              <a:t>Object</a:t>
            </a:r>
            <a:r>
              <a:rPr lang="en-US" dirty="0"/>
              <a:t>, explains techniques for scripting the web browser and covers some important </a:t>
            </a:r>
            <a:r>
              <a:rPr lang="en-US" dirty="0">
                <a:solidFill>
                  <a:srgbClr val="0070C0"/>
                </a:solidFill>
              </a:rPr>
              <a:t>global functions</a:t>
            </a:r>
            <a:r>
              <a:rPr lang="en-US" dirty="0"/>
              <a:t> of client-side JavaScript. For example</a:t>
            </a:r>
            <a:r>
              <a:rPr lang="en-US" dirty="0" smtClean="0"/>
              <a:t>: </a:t>
            </a:r>
            <a:r>
              <a:rPr lang="en-US" dirty="0" smtClean="0">
                <a:solidFill>
                  <a:srgbClr val="FF0000"/>
                </a:solidFill>
              </a:rPr>
              <a:t>Code 1-9</a:t>
            </a:r>
            <a:r>
              <a:rPr lang="en-US" dirty="0" smtClean="0"/>
              <a:t>.</a:t>
            </a:r>
          </a:p>
          <a:p>
            <a:pPr lvl="1"/>
            <a:r>
              <a:rPr lang="en-US" dirty="0">
                <a:solidFill>
                  <a:srgbClr val="FF0000"/>
                </a:solidFill>
              </a:rPr>
              <a:t>Chapter 15</a:t>
            </a:r>
            <a:r>
              <a:rPr lang="en-US" dirty="0"/>
              <a:t>, Scripting Documents, gets down to the real business of client-side JavaScript, scripting HTML document </a:t>
            </a:r>
            <a:r>
              <a:rPr lang="en-US" dirty="0" smtClean="0"/>
              <a:t>content.</a:t>
            </a:r>
          </a:p>
          <a:p>
            <a:pPr lvl="2"/>
            <a:r>
              <a:rPr lang="en-US" dirty="0" smtClean="0"/>
              <a:t>It </a:t>
            </a:r>
            <a:r>
              <a:rPr lang="en-US" dirty="0"/>
              <a:t>shows you how to select particular HTML elements from within a document, how to set HTML attributes of those elements, how to alter the content of those elements, and how to add new elements to the </a:t>
            </a:r>
            <a:r>
              <a:rPr lang="en-US" dirty="0" smtClean="0"/>
              <a:t>document.</a:t>
            </a:r>
          </a:p>
          <a:p>
            <a:pPr lvl="2"/>
            <a:r>
              <a:rPr lang="en-US" dirty="0" smtClean="0"/>
              <a:t>This </a:t>
            </a:r>
            <a:r>
              <a:rPr lang="en-US" dirty="0"/>
              <a:t>function demonstrates a number of these basic document searching and modification techniques</a:t>
            </a:r>
            <a:r>
              <a:rPr lang="en-US" dirty="0" smtClean="0"/>
              <a:t>: </a:t>
            </a:r>
            <a:r>
              <a:rPr lang="en-US" dirty="0" smtClean="0">
                <a:solidFill>
                  <a:srgbClr val="FF0000"/>
                </a:solidFill>
              </a:rPr>
              <a:t>Code 1-10</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25</a:t>
            </a:fld>
            <a:endParaRPr lang="en-US" dirty="0"/>
          </a:p>
        </p:txBody>
      </p:sp>
    </p:spTree>
    <p:extLst>
      <p:ext uri="{BB962C8B-B14F-4D97-AF65-F5344CB8AC3E}">
        <p14:creationId xmlns:p14="http://schemas.microsoft.com/office/powerpoint/2010/main" val="64960651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Asynchronous I/O with Node</a:t>
            </a:r>
          </a:p>
        </p:txBody>
      </p:sp>
      <p:sp>
        <p:nvSpPr>
          <p:cNvPr id="3" name="Content Placeholder 2"/>
          <p:cNvSpPr>
            <a:spLocks noGrp="1"/>
          </p:cNvSpPr>
          <p:nvPr>
            <p:ph idx="1"/>
          </p:nvPr>
        </p:nvSpPr>
        <p:spPr/>
        <p:txBody>
          <a:bodyPr/>
          <a:lstStyle/>
          <a:p>
            <a:r>
              <a:rPr lang="en-US" dirty="0" smtClean="0"/>
              <a:t>Node </a:t>
            </a:r>
            <a:r>
              <a:rPr lang="en-US" dirty="0"/>
              <a:t>is a fast </a:t>
            </a:r>
            <a:r>
              <a:rPr lang="en-US" dirty="0">
                <a:solidFill>
                  <a:srgbClr val="FF0000"/>
                </a:solidFill>
              </a:rPr>
              <a:t>C++-based</a:t>
            </a:r>
            <a:r>
              <a:rPr lang="en-US" dirty="0"/>
              <a:t> </a:t>
            </a:r>
            <a:r>
              <a:rPr lang="en-US" dirty="0">
                <a:solidFill>
                  <a:srgbClr val="0070C0"/>
                </a:solidFill>
              </a:rPr>
              <a:t>JavaScript</a:t>
            </a:r>
            <a:r>
              <a:rPr lang="en-US" dirty="0"/>
              <a:t> </a:t>
            </a:r>
            <a:r>
              <a:rPr lang="en-US" dirty="0">
                <a:solidFill>
                  <a:srgbClr val="0070C0"/>
                </a:solidFill>
              </a:rPr>
              <a:t>interpreter</a:t>
            </a:r>
            <a:r>
              <a:rPr lang="en-US" dirty="0"/>
              <a:t> with bindings to the low-level </a:t>
            </a:r>
            <a:r>
              <a:rPr lang="en-US" dirty="0">
                <a:solidFill>
                  <a:srgbClr val="FF0000"/>
                </a:solidFill>
              </a:rPr>
              <a:t>Unix APIs </a:t>
            </a:r>
            <a:r>
              <a:rPr lang="en-US" dirty="0"/>
              <a:t>for working with processes, files, network sockets, etc., and also to HTTP client and server </a:t>
            </a:r>
            <a:r>
              <a:rPr lang="en-US" dirty="0" smtClean="0"/>
              <a:t>APIs.</a:t>
            </a:r>
          </a:p>
          <a:p>
            <a:pPr lvl="1"/>
            <a:r>
              <a:rPr lang="en-US" dirty="0" smtClean="0"/>
              <a:t>Except </a:t>
            </a:r>
            <a:r>
              <a:rPr lang="en-US" dirty="0"/>
              <a:t>for some specially named synchronous methods, </a:t>
            </a:r>
            <a:r>
              <a:rPr lang="en-US" dirty="0">
                <a:solidFill>
                  <a:srgbClr val="FF0000"/>
                </a:solidFill>
              </a:rPr>
              <a:t>Node’s</a:t>
            </a:r>
            <a:r>
              <a:rPr lang="en-US" dirty="0"/>
              <a:t> </a:t>
            </a:r>
            <a:r>
              <a:rPr lang="en-US" dirty="0">
                <a:solidFill>
                  <a:srgbClr val="FF0000"/>
                </a:solidFill>
              </a:rPr>
              <a:t>bindings</a:t>
            </a:r>
            <a:r>
              <a:rPr lang="en-US" dirty="0"/>
              <a:t> are all </a:t>
            </a:r>
            <a:r>
              <a:rPr lang="en-US" dirty="0">
                <a:solidFill>
                  <a:srgbClr val="FF0000"/>
                </a:solidFill>
              </a:rPr>
              <a:t>asynchronous</a:t>
            </a:r>
            <a:r>
              <a:rPr lang="en-US" dirty="0"/>
              <a:t>, and by default Node programs never block, which means that they typically scale well and handle high loads effectively. </a:t>
            </a:r>
            <a:endParaRPr lang="en-US" dirty="0" smtClean="0"/>
          </a:p>
          <a:p>
            <a:pPr lvl="1"/>
            <a:r>
              <a:rPr lang="en-US" dirty="0" smtClean="0"/>
              <a:t>Because </a:t>
            </a:r>
            <a:r>
              <a:rPr lang="en-US" dirty="0"/>
              <a:t>the APIs are asynchronous, Node relies on </a:t>
            </a:r>
            <a:r>
              <a:rPr lang="en-US" dirty="0">
                <a:solidFill>
                  <a:srgbClr val="FF0000"/>
                </a:solidFill>
              </a:rPr>
              <a:t>event handlers</a:t>
            </a:r>
            <a:r>
              <a:rPr lang="en-US" dirty="0"/>
              <a:t>, which are often implemented using nested functions and </a:t>
            </a:r>
            <a:r>
              <a:rPr lang="en-US" dirty="0" smtClean="0"/>
              <a:t>closures.</a:t>
            </a:r>
          </a:p>
          <a:p>
            <a:pPr lvl="1"/>
            <a:r>
              <a:rPr lang="en-US" dirty="0" smtClean="0"/>
              <a:t>This </a:t>
            </a:r>
            <a:r>
              <a:rPr lang="en-US" dirty="0"/>
              <a:t>section highlights some of Node’s most important APIs and events, but the documentation is by no means </a:t>
            </a:r>
            <a:r>
              <a:rPr lang="en-US" dirty="0" smtClean="0"/>
              <a:t>complete.</a:t>
            </a:r>
          </a:p>
          <a:p>
            <a:pPr lvl="1"/>
            <a:r>
              <a:rPr lang="en-US" dirty="0" smtClean="0"/>
              <a:t>See </a:t>
            </a:r>
            <a:r>
              <a:rPr lang="en-US" dirty="0"/>
              <a:t>Node’s online documentation at http://nodejs .org/api</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250</a:t>
            </a:fld>
            <a:endParaRPr lang="en-US" dirty="0"/>
          </a:p>
        </p:txBody>
      </p:sp>
    </p:spTree>
    <p:extLst>
      <p:ext uri="{BB962C8B-B14F-4D97-AF65-F5344CB8AC3E}">
        <p14:creationId xmlns:p14="http://schemas.microsoft.com/office/powerpoint/2010/main" val="185606798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JavaScript in Web Browsers</a:t>
            </a:r>
            <a:endParaRPr lang="en-US" dirty="0"/>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251</a:t>
            </a:fld>
            <a:endParaRPr lang="en-US" dirty="0"/>
          </a:p>
        </p:txBody>
      </p:sp>
      <p:sp>
        <p:nvSpPr>
          <p:cNvPr id="6" name="Text Placeholder 5"/>
          <p:cNvSpPr>
            <a:spLocks noGrp="1"/>
          </p:cNvSpPr>
          <p:nvPr>
            <p:ph type="body" sz="quarter" idx="16"/>
          </p:nvPr>
        </p:nvSpPr>
        <p:spPr/>
        <p:txBody>
          <a:bodyPr/>
          <a:lstStyle/>
          <a:p>
            <a:r>
              <a:rPr lang="en-US" dirty="0" smtClean="0"/>
              <a:t>13</a:t>
            </a:r>
            <a:endParaRPr lang="en-US" dirty="0"/>
          </a:p>
        </p:txBody>
      </p:sp>
      <p:pic>
        <p:nvPicPr>
          <p:cNvPr id="7" name="Picture 6"/>
          <p:cNvPicPr>
            <a:picLocks noChangeAspect="1"/>
          </p:cNvPicPr>
          <p:nvPr/>
        </p:nvPicPr>
        <p:blipFill>
          <a:blip r:embed="rId2"/>
          <a:stretch>
            <a:fillRect/>
          </a:stretch>
        </p:blipFill>
        <p:spPr>
          <a:xfrm>
            <a:off x="8784540" y="4232366"/>
            <a:ext cx="3074085" cy="2275380"/>
          </a:xfrm>
          <a:prstGeom prst="rect">
            <a:avLst/>
          </a:prstGeom>
          <a:ln>
            <a:solidFill>
              <a:schemeClr val="accent1"/>
            </a:solidFill>
          </a:ln>
        </p:spPr>
      </p:pic>
    </p:spTree>
    <p:extLst>
      <p:ext uri="{BB962C8B-B14F-4D97-AF65-F5344CB8AC3E}">
        <p14:creationId xmlns:p14="http://schemas.microsoft.com/office/powerpoint/2010/main" val="335499977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a:t>
            </a:r>
            <a:endParaRPr lang="en-US" dirty="0"/>
          </a:p>
        </p:txBody>
      </p:sp>
      <p:sp>
        <p:nvSpPr>
          <p:cNvPr id="7" name="Content Placeholder 6"/>
          <p:cNvSpPr>
            <a:spLocks noGrp="1"/>
          </p:cNvSpPr>
          <p:nvPr>
            <p:ph idx="1"/>
          </p:nvPr>
        </p:nvSpPr>
        <p:spPr/>
        <p:txBody>
          <a:bodyPr/>
          <a:lstStyle/>
          <a:p>
            <a:r>
              <a:rPr lang="en-US" dirty="0"/>
              <a:t>The first part of this book described the </a:t>
            </a:r>
            <a:r>
              <a:rPr lang="en-US" dirty="0">
                <a:solidFill>
                  <a:srgbClr val="FF0000"/>
                </a:solidFill>
              </a:rPr>
              <a:t>core JavaScript </a:t>
            </a:r>
            <a:r>
              <a:rPr lang="en-US" dirty="0" smtClean="0">
                <a:solidFill>
                  <a:srgbClr val="0070C0"/>
                </a:solidFill>
              </a:rPr>
              <a:t>language</a:t>
            </a:r>
            <a:r>
              <a:rPr lang="en-US" dirty="0" smtClean="0"/>
              <a:t>.</a:t>
            </a:r>
          </a:p>
          <a:p>
            <a:pPr lvl="1"/>
            <a:r>
              <a:rPr lang="en-US" dirty="0" smtClean="0"/>
              <a:t>We </a:t>
            </a:r>
            <a:r>
              <a:rPr lang="en-US" dirty="0"/>
              <a:t>now move on to JavaScript as used </a:t>
            </a:r>
            <a:r>
              <a:rPr lang="en-US" dirty="0">
                <a:solidFill>
                  <a:srgbClr val="0070C0"/>
                </a:solidFill>
              </a:rPr>
              <a:t>within</a:t>
            </a:r>
            <a:r>
              <a:rPr lang="en-US" dirty="0"/>
              <a:t> </a:t>
            </a:r>
            <a:r>
              <a:rPr lang="en-US" dirty="0">
                <a:solidFill>
                  <a:srgbClr val="FF0000"/>
                </a:solidFill>
              </a:rPr>
              <a:t>web browsers</a:t>
            </a:r>
            <a:r>
              <a:rPr lang="en-US" dirty="0"/>
              <a:t>, commonly called </a:t>
            </a:r>
            <a:r>
              <a:rPr lang="en-US" dirty="0">
                <a:solidFill>
                  <a:srgbClr val="FF0000"/>
                </a:solidFill>
              </a:rPr>
              <a:t>client-side </a:t>
            </a:r>
            <a:r>
              <a:rPr lang="en-US" dirty="0" smtClean="0">
                <a:solidFill>
                  <a:srgbClr val="FF0000"/>
                </a:solidFill>
              </a:rPr>
              <a:t>JavaScript</a:t>
            </a:r>
            <a:r>
              <a:rPr lang="en-US" dirty="0" smtClean="0"/>
              <a:t>.</a:t>
            </a:r>
          </a:p>
          <a:p>
            <a:pPr lvl="1"/>
            <a:r>
              <a:rPr lang="en-US" dirty="0" smtClean="0"/>
              <a:t>Most </a:t>
            </a:r>
            <a:r>
              <a:rPr lang="en-US" dirty="0"/>
              <a:t>of the examples we’ve seen so far, while </a:t>
            </a:r>
            <a:r>
              <a:rPr lang="en-US" dirty="0">
                <a:solidFill>
                  <a:srgbClr val="0070C0"/>
                </a:solidFill>
              </a:rPr>
              <a:t>legal</a:t>
            </a:r>
            <a:r>
              <a:rPr lang="en-US" dirty="0">
                <a:solidFill>
                  <a:srgbClr val="FF0000"/>
                </a:solidFill>
              </a:rPr>
              <a:t> JavaScript code</a:t>
            </a:r>
            <a:r>
              <a:rPr lang="en-US" dirty="0"/>
              <a:t>, have </a:t>
            </a:r>
            <a:r>
              <a:rPr lang="en-US" dirty="0">
                <a:solidFill>
                  <a:srgbClr val="FF0000"/>
                </a:solidFill>
              </a:rPr>
              <a:t>no</a:t>
            </a:r>
            <a:r>
              <a:rPr lang="en-US" dirty="0"/>
              <a:t> particular </a:t>
            </a:r>
            <a:r>
              <a:rPr lang="en-US" dirty="0" smtClean="0">
                <a:solidFill>
                  <a:srgbClr val="FF0000"/>
                </a:solidFill>
              </a:rPr>
              <a:t>context</a:t>
            </a:r>
            <a:r>
              <a:rPr lang="en-US" dirty="0" smtClean="0"/>
              <a:t>;</a:t>
            </a:r>
          </a:p>
          <a:p>
            <a:pPr lvl="2"/>
            <a:r>
              <a:rPr lang="en-US" dirty="0" smtClean="0"/>
              <a:t>they </a:t>
            </a:r>
            <a:r>
              <a:rPr lang="en-US" dirty="0"/>
              <a:t>are </a:t>
            </a:r>
            <a:r>
              <a:rPr lang="en-US" dirty="0">
                <a:solidFill>
                  <a:srgbClr val="FF0000"/>
                </a:solidFill>
              </a:rPr>
              <a:t>JavaScript fragments</a:t>
            </a:r>
            <a:r>
              <a:rPr lang="en-US" dirty="0"/>
              <a:t> that run in </a:t>
            </a:r>
            <a:r>
              <a:rPr lang="en-US" dirty="0">
                <a:solidFill>
                  <a:srgbClr val="FF0000"/>
                </a:solidFill>
              </a:rPr>
              <a:t>no </a:t>
            </a:r>
            <a:r>
              <a:rPr lang="en-US" dirty="0">
                <a:solidFill>
                  <a:srgbClr val="0070C0"/>
                </a:solidFill>
              </a:rPr>
              <a:t>specified</a:t>
            </a:r>
            <a:r>
              <a:rPr lang="en-US" dirty="0">
                <a:solidFill>
                  <a:srgbClr val="FF0000"/>
                </a:solidFill>
              </a:rPr>
              <a:t> </a:t>
            </a:r>
            <a:r>
              <a:rPr lang="en-US" dirty="0" smtClean="0">
                <a:solidFill>
                  <a:srgbClr val="FF0000"/>
                </a:solidFill>
              </a:rPr>
              <a:t>environment</a:t>
            </a:r>
            <a:endParaRPr lang="en-US" dirty="0" smtClean="0"/>
          </a:p>
          <a:p>
            <a:pPr lvl="1"/>
            <a:r>
              <a:rPr lang="en-US" dirty="0" smtClean="0"/>
              <a:t>This </a:t>
            </a:r>
            <a:r>
              <a:rPr lang="en-US" dirty="0"/>
              <a:t>chapter </a:t>
            </a:r>
            <a:r>
              <a:rPr lang="en-US" dirty="0">
                <a:solidFill>
                  <a:srgbClr val="FF0000"/>
                </a:solidFill>
              </a:rPr>
              <a:t>provides</a:t>
            </a:r>
            <a:r>
              <a:rPr lang="en-US" dirty="0"/>
              <a:t> that </a:t>
            </a:r>
            <a:r>
              <a:rPr lang="en-US" dirty="0" smtClean="0">
                <a:solidFill>
                  <a:srgbClr val="FF0000"/>
                </a:solidFill>
              </a:rPr>
              <a:t>context</a:t>
            </a:r>
            <a:r>
              <a:rPr lang="en-US" dirty="0" smtClean="0"/>
              <a:t>.</a:t>
            </a:r>
          </a:p>
          <a:p>
            <a:pPr lvl="1"/>
            <a:r>
              <a:rPr lang="en-US" dirty="0" smtClean="0"/>
              <a:t>Before </a:t>
            </a:r>
            <a:r>
              <a:rPr lang="en-US" dirty="0"/>
              <a:t>we begin talking about JavaScript, it is worth thinking about the </a:t>
            </a:r>
            <a:r>
              <a:rPr lang="en-US" dirty="0">
                <a:solidFill>
                  <a:srgbClr val="FF0000"/>
                </a:solidFill>
              </a:rPr>
              <a:t>web pages</a:t>
            </a:r>
            <a:r>
              <a:rPr lang="en-US" dirty="0"/>
              <a:t> we display in web </a:t>
            </a:r>
            <a:r>
              <a:rPr lang="en-US" dirty="0" smtClean="0"/>
              <a:t>browsers.</a:t>
            </a:r>
          </a:p>
          <a:p>
            <a:pPr lvl="2"/>
            <a:r>
              <a:rPr lang="en-US" dirty="0" smtClean="0"/>
              <a:t>Some </a:t>
            </a:r>
            <a:r>
              <a:rPr lang="en-US" dirty="0"/>
              <a:t>pages present </a:t>
            </a:r>
            <a:r>
              <a:rPr lang="en-US" dirty="0">
                <a:solidFill>
                  <a:srgbClr val="FF0000"/>
                </a:solidFill>
              </a:rPr>
              <a:t>static information</a:t>
            </a:r>
            <a:r>
              <a:rPr lang="en-US" dirty="0"/>
              <a:t> and can be called </a:t>
            </a:r>
            <a:r>
              <a:rPr lang="en-US" dirty="0">
                <a:solidFill>
                  <a:srgbClr val="FF0000"/>
                </a:solidFill>
              </a:rPr>
              <a:t>documents</a:t>
            </a:r>
            <a:r>
              <a:rPr lang="en-US" dirty="0"/>
              <a:t>. (The presentation of that static information may be </a:t>
            </a:r>
            <a:r>
              <a:rPr lang="en-US" dirty="0">
                <a:solidFill>
                  <a:srgbClr val="FF0000"/>
                </a:solidFill>
              </a:rPr>
              <a:t>fairly dynamic</a:t>
            </a:r>
            <a:r>
              <a:rPr lang="en-US" dirty="0"/>
              <a:t>— because of JavaScript—but the information itself is static</a:t>
            </a:r>
            <a:r>
              <a:rPr lang="en-US" dirty="0" smtClean="0"/>
              <a:t>.)</a:t>
            </a:r>
          </a:p>
          <a:p>
            <a:pPr lvl="2"/>
            <a:r>
              <a:rPr lang="en-US" dirty="0" smtClean="0"/>
              <a:t>Other </a:t>
            </a:r>
            <a:r>
              <a:rPr lang="en-US" dirty="0"/>
              <a:t>web pages feel more like </a:t>
            </a:r>
            <a:r>
              <a:rPr lang="en-US" dirty="0">
                <a:solidFill>
                  <a:srgbClr val="FF0000"/>
                </a:solidFill>
              </a:rPr>
              <a:t>applications</a:t>
            </a:r>
            <a:r>
              <a:rPr lang="en-US" dirty="0"/>
              <a:t> than </a:t>
            </a:r>
            <a:r>
              <a:rPr lang="en-US" dirty="0" smtClean="0">
                <a:solidFill>
                  <a:srgbClr val="FF0000"/>
                </a:solidFill>
              </a:rPr>
              <a:t>documents</a:t>
            </a:r>
            <a:r>
              <a:rPr lang="en-US" dirty="0" smtClean="0"/>
              <a:t>.</a:t>
            </a:r>
          </a:p>
          <a:p>
            <a:pPr marL="687388" lvl="2" indent="0">
              <a:buNone/>
            </a:pPr>
            <a:r>
              <a:rPr lang="en-US" dirty="0" smtClean="0"/>
              <a:t>These </a:t>
            </a:r>
            <a:r>
              <a:rPr lang="en-US" dirty="0"/>
              <a:t>pages might </a:t>
            </a:r>
            <a:r>
              <a:rPr lang="en-US" dirty="0">
                <a:solidFill>
                  <a:srgbClr val="FF0000"/>
                </a:solidFill>
              </a:rPr>
              <a:t>dynamically load</a:t>
            </a:r>
            <a:r>
              <a:rPr lang="en-US" dirty="0"/>
              <a:t> new information as needed, they might be </a:t>
            </a:r>
            <a:r>
              <a:rPr lang="en-US" dirty="0">
                <a:solidFill>
                  <a:srgbClr val="FF0000"/>
                </a:solidFill>
              </a:rPr>
              <a:t>graphical</a:t>
            </a:r>
            <a:r>
              <a:rPr lang="en-US" dirty="0"/>
              <a:t> rather than textual, and they might </a:t>
            </a:r>
            <a:r>
              <a:rPr lang="en-US" dirty="0">
                <a:solidFill>
                  <a:srgbClr val="0070C0"/>
                </a:solidFill>
              </a:rPr>
              <a:t>operate</a:t>
            </a:r>
            <a:r>
              <a:rPr lang="en-US" dirty="0">
                <a:solidFill>
                  <a:srgbClr val="FF0000"/>
                </a:solidFill>
              </a:rPr>
              <a:t> offline </a:t>
            </a:r>
            <a:r>
              <a:rPr lang="en-US" dirty="0">
                <a:solidFill>
                  <a:srgbClr val="0070C0"/>
                </a:solidFill>
              </a:rPr>
              <a:t>and</a:t>
            </a:r>
            <a:r>
              <a:rPr lang="en-US" dirty="0">
                <a:solidFill>
                  <a:srgbClr val="FF0000"/>
                </a:solidFill>
              </a:rPr>
              <a:t> save data</a:t>
            </a:r>
            <a:r>
              <a:rPr lang="en-US" dirty="0"/>
              <a:t> locally so they can </a:t>
            </a:r>
            <a:r>
              <a:rPr lang="en-US" dirty="0">
                <a:solidFill>
                  <a:srgbClr val="FF0000"/>
                </a:solidFill>
              </a:rPr>
              <a:t>restore your state</a:t>
            </a:r>
            <a:r>
              <a:rPr lang="en-US" dirty="0"/>
              <a:t> when you visit them </a:t>
            </a:r>
            <a:r>
              <a:rPr lang="en-US" dirty="0" smtClean="0"/>
              <a:t>again.</a:t>
            </a:r>
          </a:p>
          <a:p>
            <a:pPr lvl="2"/>
            <a:r>
              <a:rPr lang="en-US" dirty="0" smtClean="0"/>
              <a:t>Still </a:t>
            </a:r>
            <a:r>
              <a:rPr lang="en-US" dirty="0"/>
              <a:t>other </a:t>
            </a:r>
            <a:r>
              <a:rPr lang="en-US" dirty="0">
                <a:solidFill>
                  <a:srgbClr val="FF0000"/>
                </a:solidFill>
              </a:rPr>
              <a:t>web pages</a:t>
            </a:r>
            <a:r>
              <a:rPr lang="en-US" dirty="0"/>
              <a:t> sit somewhere in the </a:t>
            </a:r>
            <a:r>
              <a:rPr lang="en-US" dirty="0">
                <a:solidFill>
                  <a:srgbClr val="FF0000"/>
                </a:solidFill>
              </a:rPr>
              <a:t>middle</a:t>
            </a:r>
            <a:r>
              <a:rPr lang="en-US" dirty="0"/>
              <a:t> </a:t>
            </a:r>
            <a:r>
              <a:rPr lang="en-US" dirty="0">
                <a:solidFill>
                  <a:srgbClr val="0070C0"/>
                </a:solidFill>
              </a:rPr>
              <a:t>of the </a:t>
            </a:r>
            <a:r>
              <a:rPr lang="en-US" dirty="0">
                <a:solidFill>
                  <a:srgbClr val="FF0000"/>
                </a:solidFill>
              </a:rPr>
              <a:t>spectrum</a:t>
            </a:r>
            <a:r>
              <a:rPr lang="en-US" dirty="0"/>
              <a:t> and combine </a:t>
            </a:r>
            <a:r>
              <a:rPr lang="en-US" dirty="0">
                <a:solidFill>
                  <a:srgbClr val="0070C0"/>
                </a:solidFill>
              </a:rPr>
              <a:t>features</a:t>
            </a:r>
            <a:r>
              <a:rPr lang="en-US" dirty="0"/>
              <a:t> of both </a:t>
            </a:r>
            <a:r>
              <a:rPr lang="en-US" dirty="0">
                <a:solidFill>
                  <a:srgbClr val="FF0000"/>
                </a:solidFill>
              </a:rPr>
              <a:t>documents </a:t>
            </a:r>
            <a:r>
              <a:rPr lang="en-US" dirty="0">
                <a:solidFill>
                  <a:srgbClr val="0070C0"/>
                </a:solidFill>
              </a:rPr>
              <a:t>and</a:t>
            </a:r>
            <a:r>
              <a:rPr lang="en-US" dirty="0">
                <a:solidFill>
                  <a:srgbClr val="FF0000"/>
                </a:solidFill>
              </a:rPr>
              <a:t> </a:t>
            </a:r>
            <a:r>
              <a:rPr lang="en-US" dirty="0" smtClean="0">
                <a:solidFill>
                  <a:srgbClr val="FF0000"/>
                </a:solidFill>
              </a:rPr>
              <a:t>applications</a:t>
            </a:r>
            <a:r>
              <a:rPr lang="en-US" dirty="0" smtClean="0"/>
              <a:t>.</a:t>
            </a:r>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252</a:t>
            </a:fld>
            <a:endParaRPr lang="en-US" dirty="0"/>
          </a:p>
        </p:txBody>
      </p:sp>
    </p:spTree>
    <p:extLst>
      <p:ext uri="{BB962C8B-B14F-4D97-AF65-F5344CB8AC3E}">
        <p14:creationId xmlns:p14="http://schemas.microsoft.com/office/powerpoint/2010/main" val="321975751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											   </a:t>
            </a:r>
            <a:r>
              <a:rPr lang="en-US" dirty="0" smtClean="0">
                <a:solidFill>
                  <a:srgbClr val="C00000"/>
                </a:solidFill>
              </a:rPr>
              <a:t>|</a:t>
            </a:r>
            <a:endParaRPr lang="en-US" dirty="0">
              <a:solidFill>
                <a:srgbClr val="C00000"/>
              </a:solidFill>
            </a:endParaRPr>
          </a:p>
        </p:txBody>
      </p:sp>
      <p:sp>
        <p:nvSpPr>
          <p:cNvPr id="7" name="Content Placeholder 6"/>
          <p:cNvSpPr>
            <a:spLocks noGrp="1"/>
          </p:cNvSpPr>
          <p:nvPr>
            <p:ph idx="1"/>
          </p:nvPr>
        </p:nvSpPr>
        <p:spPr/>
        <p:txBody>
          <a:bodyPr/>
          <a:lstStyle/>
          <a:p>
            <a:pPr lvl="1"/>
            <a:r>
              <a:rPr lang="en-US" dirty="0" smtClean="0"/>
              <a:t>This </a:t>
            </a:r>
            <a:r>
              <a:rPr lang="en-US" dirty="0"/>
              <a:t>chapter begins with an overview of </a:t>
            </a:r>
            <a:r>
              <a:rPr lang="en-US" dirty="0">
                <a:solidFill>
                  <a:srgbClr val="FF0000"/>
                </a:solidFill>
              </a:rPr>
              <a:t>client-side </a:t>
            </a:r>
            <a:r>
              <a:rPr lang="en-US" dirty="0" smtClean="0">
                <a:solidFill>
                  <a:srgbClr val="FF0000"/>
                </a:solidFill>
              </a:rPr>
              <a:t>JavaScript</a:t>
            </a:r>
            <a:r>
              <a:rPr lang="en-US" dirty="0" smtClean="0"/>
              <a:t>.</a:t>
            </a:r>
          </a:p>
          <a:p>
            <a:pPr lvl="1"/>
            <a:r>
              <a:rPr lang="en-US" dirty="0" smtClean="0"/>
              <a:t>It </a:t>
            </a:r>
            <a:r>
              <a:rPr lang="en-US" dirty="0"/>
              <a:t>includes a simple example and a discussion of the role of JavaScript in </a:t>
            </a:r>
            <a:r>
              <a:rPr lang="en-US" dirty="0" smtClean="0"/>
              <a:t>both</a:t>
            </a:r>
          </a:p>
          <a:p>
            <a:pPr lvl="2"/>
            <a:r>
              <a:rPr lang="en-US" dirty="0"/>
              <a:t>web documents</a:t>
            </a:r>
          </a:p>
          <a:p>
            <a:pPr lvl="2"/>
            <a:r>
              <a:rPr lang="en-US" dirty="0" smtClean="0"/>
              <a:t>web applications</a:t>
            </a:r>
          </a:p>
          <a:p>
            <a:pPr lvl="1"/>
            <a:r>
              <a:rPr lang="en-US" dirty="0" smtClean="0"/>
              <a:t>That </a:t>
            </a:r>
            <a:r>
              <a:rPr lang="en-US" dirty="0"/>
              <a:t>first introductory section also explains what is coming in the Part II chapters that </a:t>
            </a:r>
            <a:r>
              <a:rPr lang="en-US" dirty="0" smtClean="0"/>
              <a:t>follow.</a:t>
            </a:r>
          </a:p>
          <a:p>
            <a:pPr lvl="1"/>
            <a:r>
              <a:rPr lang="en-US" dirty="0" smtClean="0"/>
              <a:t>The </a:t>
            </a:r>
            <a:r>
              <a:rPr lang="en-US" dirty="0"/>
              <a:t>sections that follow explain some important details about how JavaScript code is </a:t>
            </a:r>
            <a:r>
              <a:rPr lang="en-US" dirty="0">
                <a:solidFill>
                  <a:srgbClr val="FF0000"/>
                </a:solidFill>
              </a:rPr>
              <a:t>embedded</a:t>
            </a:r>
            <a:r>
              <a:rPr lang="en-US" dirty="0"/>
              <a:t> and </a:t>
            </a:r>
            <a:r>
              <a:rPr lang="en-US" dirty="0">
                <a:solidFill>
                  <a:srgbClr val="FF0000"/>
                </a:solidFill>
              </a:rPr>
              <a:t>executed</a:t>
            </a:r>
            <a:r>
              <a:rPr lang="en-US" dirty="0"/>
              <a:t> within </a:t>
            </a:r>
            <a:r>
              <a:rPr lang="en-US" dirty="0">
                <a:solidFill>
                  <a:srgbClr val="FF0000"/>
                </a:solidFill>
              </a:rPr>
              <a:t>HTML documents</a:t>
            </a:r>
            <a:r>
              <a:rPr lang="en-US" dirty="0"/>
              <a:t>, and then they introduce the topics </a:t>
            </a:r>
            <a:r>
              <a:rPr lang="en-US" dirty="0" smtClean="0"/>
              <a:t>of</a:t>
            </a:r>
          </a:p>
          <a:p>
            <a:pPr lvl="2"/>
            <a:r>
              <a:rPr lang="en-US" dirty="0" smtClean="0"/>
              <a:t>Compatibility</a:t>
            </a:r>
          </a:p>
          <a:p>
            <a:pPr lvl="2"/>
            <a:r>
              <a:rPr lang="en-US" dirty="0" smtClean="0"/>
              <a:t>Accessibility</a:t>
            </a:r>
          </a:p>
          <a:p>
            <a:pPr lvl="2"/>
            <a:r>
              <a:rPr lang="en-US" dirty="0" smtClean="0"/>
              <a:t>Security</a:t>
            </a:r>
            <a:endParaRPr lang="en-US" dirty="0"/>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253</a:t>
            </a:fld>
            <a:endParaRPr lang="en-US" dirty="0"/>
          </a:p>
        </p:txBody>
      </p:sp>
    </p:spTree>
    <p:extLst>
      <p:ext uri="{BB962C8B-B14F-4D97-AF65-F5344CB8AC3E}">
        <p14:creationId xmlns:p14="http://schemas.microsoft.com/office/powerpoint/2010/main" val="11073537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Client-Side JavaScript</a:t>
            </a:r>
          </a:p>
        </p:txBody>
      </p:sp>
      <p:sp>
        <p:nvSpPr>
          <p:cNvPr id="3" name="Content Placeholder 2"/>
          <p:cNvSpPr>
            <a:spLocks noGrp="1"/>
          </p:cNvSpPr>
          <p:nvPr>
            <p:ph idx="1"/>
          </p:nvPr>
        </p:nvSpPr>
        <p:spPr/>
        <p:txBody>
          <a:bodyPr/>
          <a:lstStyle/>
          <a:p>
            <a:r>
              <a:rPr lang="en-US" dirty="0" smtClean="0"/>
              <a:t>The </a:t>
            </a:r>
            <a:r>
              <a:rPr lang="en-US" dirty="0">
                <a:solidFill>
                  <a:srgbClr val="FF0000"/>
                </a:solidFill>
              </a:rPr>
              <a:t>Window</a:t>
            </a:r>
            <a:r>
              <a:rPr lang="en-US" dirty="0"/>
              <a:t> </a:t>
            </a:r>
            <a:r>
              <a:rPr lang="en-US" dirty="0">
                <a:solidFill>
                  <a:srgbClr val="0070C0"/>
                </a:solidFill>
              </a:rPr>
              <a:t>object</a:t>
            </a:r>
            <a:r>
              <a:rPr lang="en-US" dirty="0"/>
              <a:t> is the </a:t>
            </a:r>
            <a:r>
              <a:rPr lang="en-US" dirty="0">
                <a:solidFill>
                  <a:srgbClr val="FF0000"/>
                </a:solidFill>
              </a:rPr>
              <a:t>main</a:t>
            </a:r>
            <a:r>
              <a:rPr lang="en-US" dirty="0"/>
              <a:t> </a:t>
            </a:r>
            <a:r>
              <a:rPr lang="en-US" dirty="0">
                <a:solidFill>
                  <a:srgbClr val="FF0000"/>
                </a:solidFill>
              </a:rPr>
              <a:t>entry</a:t>
            </a:r>
            <a:r>
              <a:rPr lang="en-US" dirty="0">
                <a:solidFill>
                  <a:srgbClr val="0070C0"/>
                </a:solidFill>
              </a:rPr>
              <a:t> point</a:t>
            </a:r>
            <a:r>
              <a:rPr lang="en-US" dirty="0"/>
              <a:t> to </a:t>
            </a:r>
            <a:r>
              <a:rPr lang="en-US" dirty="0" smtClean="0"/>
              <a:t>all</a:t>
            </a:r>
          </a:p>
          <a:p>
            <a:pPr lvl="2"/>
            <a:r>
              <a:rPr lang="en-US" dirty="0" smtClean="0"/>
              <a:t>client-side </a:t>
            </a:r>
            <a:r>
              <a:rPr lang="en-US" dirty="0"/>
              <a:t>JavaScript features and </a:t>
            </a:r>
            <a:endParaRPr lang="en-US" dirty="0" smtClean="0"/>
          </a:p>
          <a:p>
            <a:pPr lvl="2"/>
            <a:r>
              <a:rPr lang="en-US" dirty="0" smtClean="0"/>
              <a:t>APIs</a:t>
            </a:r>
          </a:p>
          <a:p>
            <a:pPr lvl="1"/>
            <a:r>
              <a:rPr lang="en-US" dirty="0" smtClean="0"/>
              <a:t>It represents a </a:t>
            </a:r>
            <a:r>
              <a:rPr lang="en-US" dirty="0" smtClean="0">
                <a:solidFill>
                  <a:srgbClr val="0070C0"/>
                </a:solidFill>
              </a:rPr>
              <a:t>web browser</a:t>
            </a:r>
            <a:r>
              <a:rPr lang="en-US" dirty="0" smtClean="0">
                <a:solidFill>
                  <a:srgbClr val="FF0000"/>
                </a:solidFill>
              </a:rPr>
              <a:t> window </a:t>
            </a:r>
            <a:r>
              <a:rPr lang="en-US" dirty="0" smtClean="0">
                <a:solidFill>
                  <a:srgbClr val="0070C0"/>
                </a:solidFill>
              </a:rPr>
              <a:t>or</a:t>
            </a:r>
            <a:r>
              <a:rPr lang="en-US" dirty="0" smtClean="0">
                <a:solidFill>
                  <a:srgbClr val="FF0000"/>
                </a:solidFill>
              </a:rPr>
              <a:t> frame</a:t>
            </a:r>
            <a:r>
              <a:rPr lang="en-US" dirty="0" smtClean="0"/>
              <a:t>, and you can refer to it with the identifier window.</a:t>
            </a:r>
          </a:p>
          <a:p>
            <a:pPr lvl="1"/>
            <a:r>
              <a:rPr lang="en-US" dirty="0" smtClean="0"/>
              <a:t>The </a:t>
            </a:r>
            <a:r>
              <a:rPr lang="en-US" dirty="0">
                <a:solidFill>
                  <a:srgbClr val="FF0000"/>
                </a:solidFill>
              </a:rPr>
              <a:t>Window</a:t>
            </a:r>
            <a:r>
              <a:rPr lang="en-US" dirty="0"/>
              <a:t> </a:t>
            </a:r>
            <a:r>
              <a:rPr lang="en-US" dirty="0">
                <a:solidFill>
                  <a:srgbClr val="0070C0"/>
                </a:solidFill>
              </a:rPr>
              <a:t>object</a:t>
            </a:r>
            <a:r>
              <a:rPr lang="en-US" dirty="0"/>
              <a:t> defines </a:t>
            </a:r>
            <a:r>
              <a:rPr lang="en-US" dirty="0">
                <a:solidFill>
                  <a:srgbClr val="0070C0"/>
                </a:solidFill>
              </a:rPr>
              <a:t>properties</a:t>
            </a:r>
            <a:r>
              <a:rPr lang="en-US" dirty="0"/>
              <a:t> like </a:t>
            </a:r>
            <a:r>
              <a:rPr lang="en-US" dirty="0">
                <a:solidFill>
                  <a:srgbClr val="FF0000"/>
                </a:solidFill>
              </a:rPr>
              <a:t>location</a:t>
            </a:r>
            <a:r>
              <a:rPr lang="en-US" dirty="0"/>
              <a:t>, which refers to a </a:t>
            </a:r>
            <a:r>
              <a:rPr lang="en-US" dirty="0">
                <a:solidFill>
                  <a:srgbClr val="FF0000"/>
                </a:solidFill>
              </a:rPr>
              <a:t>Location</a:t>
            </a:r>
            <a:r>
              <a:rPr lang="en-US" dirty="0"/>
              <a:t> </a:t>
            </a:r>
            <a:r>
              <a:rPr lang="en-US" dirty="0">
                <a:solidFill>
                  <a:srgbClr val="0070C0"/>
                </a:solidFill>
              </a:rPr>
              <a:t>object</a:t>
            </a:r>
            <a:r>
              <a:rPr lang="en-US" dirty="0"/>
              <a:t> that specifies the </a:t>
            </a:r>
            <a:r>
              <a:rPr lang="en-US" dirty="0">
                <a:solidFill>
                  <a:srgbClr val="FF0000"/>
                </a:solidFill>
              </a:rPr>
              <a:t>URL currently </a:t>
            </a:r>
            <a:r>
              <a:rPr lang="en-US" dirty="0">
                <a:solidFill>
                  <a:srgbClr val="0070C0"/>
                </a:solidFill>
              </a:rPr>
              <a:t>displayed</a:t>
            </a:r>
            <a:r>
              <a:rPr lang="en-US" dirty="0"/>
              <a:t> in the </a:t>
            </a:r>
            <a:r>
              <a:rPr lang="en-US" dirty="0">
                <a:solidFill>
                  <a:srgbClr val="FF0000"/>
                </a:solidFill>
              </a:rPr>
              <a:t>window</a:t>
            </a:r>
            <a:r>
              <a:rPr lang="en-US" dirty="0"/>
              <a:t> and allows a script to load a new URL into the window</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t>The Window object also defines </a:t>
            </a:r>
            <a:r>
              <a:rPr lang="en-US" dirty="0">
                <a:solidFill>
                  <a:srgbClr val="0070C0"/>
                </a:solidFill>
              </a:rPr>
              <a:t>methods</a:t>
            </a:r>
            <a:r>
              <a:rPr lang="en-US" dirty="0"/>
              <a:t> like </a:t>
            </a:r>
            <a:r>
              <a:rPr lang="en-US" dirty="0">
                <a:solidFill>
                  <a:srgbClr val="FF0000"/>
                </a:solidFill>
              </a:rPr>
              <a:t>alert</a:t>
            </a:r>
            <a:r>
              <a:rPr lang="en-US" dirty="0" smtClean="0">
                <a:solidFill>
                  <a:srgbClr val="FF0000"/>
                </a:solidFill>
              </a:rPr>
              <a:t>( )</a:t>
            </a:r>
            <a:r>
              <a:rPr lang="en-US" dirty="0" smtClean="0"/>
              <a:t>, </a:t>
            </a:r>
            <a:r>
              <a:rPr lang="en-US" dirty="0"/>
              <a:t>which displays a message in a </a:t>
            </a:r>
            <a:r>
              <a:rPr lang="en-US" dirty="0">
                <a:solidFill>
                  <a:srgbClr val="FF0000"/>
                </a:solidFill>
              </a:rPr>
              <a:t>dialog box</a:t>
            </a:r>
            <a:r>
              <a:rPr lang="en-US" dirty="0"/>
              <a:t>, and </a:t>
            </a:r>
            <a:r>
              <a:rPr lang="en-US" dirty="0">
                <a:solidFill>
                  <a:srgbClr val="FF0000"/>
                </a:solidFill>
              </a:rPr>
              <a:t>setTimeout</a:t>
            </a:r>
            <a:r>
              <a:rPr lang="en-US" dirty="0" smtClean="0">
                <a:solidFill>
                  <a:srgbClr val="FF0000"/>
                </a:solidFill>
              </a:rPr>
              <a:t>( )</a:t>
            </a:r>
            <a:r>
              <a:rPr lang="en-US" dirty="0" smtClean="0"/>
              <a:t>, </a:t>
            </a:r>
            <a:r>
              <a:rPr lang="en-US" dirty="0"/>
              <a:t>which registers a function to be invoked after a specified amount of time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254</a:t>
            </a:fld>
            <a:endParaRPr lang="en-US" dirty="0"/>
          </a:p>
        </p:txBody>
      </p:sp>
      <p:pic>
        <p:nvPicPr>
          <p:cNvPr id="6" name="Picture 5"/>
          <p:cNvPicPr>
            <a:picLocks noChangeAspect="1"/>
          </p:cNvPicPr>
          <p:nvPr/>
        </p:nvPicPr>
        <p:blipFill>
          <a:blip r:embed="rId2"/>
          <a:stretch>
            <a:fillRect/>
          </a:stretch>
        </p:blipFill>
        <p:spPr>
          <a:xfrm>
            <a:off x="862285" y="3467338"/>
            <a:ext cx="5538516" cy="493095"/>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862285" y="5126756"/>
            <a:ext cx="5443129" cy="491520"/>
          </a:xfrm>
          <a:prstGeom prst="rect">
            <a:avLst/>
          </a:prstGeom>
          <a:ln>
            <a:solidFill>
              <a:schemeClr val="accent1"/>
            </a:solidFill>
          </a:ln>
        </p:spPr>
      </p:pic>
    </p:spTree>
    <p:extLst>
      <p:ext uri="{BB962C8B-B14F-4D97-AF65-F5344CB8AC3E}">
        <p14:creationId xmlns:p14="http://schemas.microsoft.com/office/powerpoint/2010/main" val="413874609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Global object</a:t>
            </a:r>
            <a:endParaRPr lang="en-US" dirty="0"/>
          </a:p>
        </p:txBody>
      </p:sp>
      <p:sp>
        <p:nvSpPr>
          <p:cNvPr id="7" name="Content Placeholder 6"/>
          <p:cNvSpPr>
            <a:spLocks noGrp="1"/>
          </p:cNvSpPr>
          <p:nvPr>
            <p:ph idx="1"/>
          </p:nvPr>
        </p:nvSpPr>
        <p:spPr/>
        <p:txBody>
          <a:bodyPr/>
          <a:lstStyle/>
          <a:p>
            <a:r>
              <a:rPr lang="en-US" dirty="0"/>
              <a:t>Notice that the code above </a:t>
            </a:r>
            <a:r>
              <a:rPr lang="en-US" dirty="0">
                <a:solidFill>
                  <a:srgbClr val="FF0000"/>
                </a:solidFill>
              </a:rPr>
              <a:t>does not explicitly</a:t>
            </a:r>
            <a:r>
              <a:rPr lang="en-US" dirty="0"/>
              <a:t> use the </a:t>
            </a:r>
            <a:r>
              <a:rPr lang="en-US" dirty="0">
                <a:solidFill>
                  <a:srgbClr val="FF0000"/>
                </a:solidFill>
              </a:rPr>
              <a:t>window</a:t>
            </a:r>
            <a:r>
              <a:rPr lang="en-US" dirty="0"/>
              <a:t> </a:t>
            </a:r>
            <a:r>
              <a:rPr lang="en-US" dirty="0" smtClean="0"/>
              <a:t>property.</a:t>
            </a:r>
          </a:p>
          <a:p>
            <a:pPr lvl="1"/>
            <a:r>
              <a:rPr lang="en-US" dirty="0" smtClean="0"/>
              <a:t>In </a:t>
            </a:r>
            <a:r>
              <a:rPr lang="en-US" dirty="0"/>
              <a:t>client-side JavaScript, the </a:t>
            </a:r>
            <a:r>
              <a:rPr lang="en-US" dirty="0">
                <a:solidFill>
                  <a:srgbClr val="FF0000"/>
                </a:solidFill>
              </a:rPr>
              <a:t>Window object </a:t>
            </a:r>
            <a:r>
              <a:rPr lang="en-US" dirty="0"/>
              <a:t>is also the </a:t>
            </a:r>
            <a:r>
              <a:rPr lang="en-US" dirty="0">
                <a:solidFill>
                  <a:srgbClr val="FF0000"/>
                </a:solidFill>
              </a:rPr>
              <a:t>global </a:t>
            </a:r>
            <a:r>
              <a:rPr lang="en-US" dirty="0" smtClean="0">
                <a:solidFill>
                  <a:srgbClr val="FF0000"/>
                </a:solidFill>
              </a:rPr>
              <a:t>object</a:t>
            </a:r>
            <a:r>
              <a:rPr lang="en-US" dirty="0" smtClean="0"/>
              <a:t>.</a:t>
            </a:r>
          </a:p>
          <a:p>
            <a:pPr lvl="1"/>
            <a:r>
              <a:rPr lang="en-US" dirty="0" smtClean="0"/>
              <a:t>This </a:t>
            </a:r>
            <a:r>
              <a:rPr lang="en-US" dirty="0"/>
              <a:t>means that the Window object is at the </a:t>
            </a:r>
            <a:r>
              <a:rPr lang="en-US" dirty="0">
                <a:solidFill>
                  <a:srgbClr val="FF0000"/>
                </a:solidFill>
              </a:rPr>
              <a:t>top</a:t>
            </a:r>
            <a:r>
              <a:rPr lang="en-US" dirty="0"/>
              <a:t> of the </a:t>
            </a:r>
            <a:r>
              <a:rPr lang="en-US" dirty="0">
                <a:solidFill>
                  <a:srgbClr val="FF0000"/>
                </a:solidFill>
              </a:rPr>
              <a:t>scope chain</a:t>
            </a:r>
            <a:r>
              <a:rPr lang="en-US" dirty="0"/>
              <a:t> and that its properties and methods are </a:t>
            </a:r>
            <a:r>
              <a:rPr lang="en-US" dirty="0" smtClean="0"/>
              <a:t>effectively</a:t>
            </a:r>
          </a:p>
          <a:p>
            <a:pPr lvl="2"/>
            <a:r>
              <a:rPr lang="en-US" dirty="0" smtClean="0"/>
              <a:t>global </a:t>
            </a:r>
            <a:r>
              <a:rPr lang="en-US" dirty="0"/>
              <a:t>variables </a:t>
            </a:r>
            <a:r>
              <a:rPr lang="en-US" dirty="0" smtClean="0"/>
              <a:t>and</a:t>
            </a:r>
          </a:p>
          <a:p>
            <a:pPr lvl="2"/>
            <a:r>
              <a:rPr lang="en-US" dirty="0" smtClean="0"/>
              <a:t>global functions</a:t>
            </a:r>
          </a:p>
          <a:p>
            <a:pPr lvl="1"/>
            <a:r>
              <a:rPr lang="en-US" dirty="0" smtClean="0"/>
              <a:t>The </a:t>
            </a:r>
            <a:r>
              <a:rPr lang="en-US" dirty="0">
                <a:solidFill>
                  <a:srgbClr val="FF0000"/>
                </a:solidFill>
              </a:rPr>
              <a:t>Window object</a:t>
            </a:r>
            <a:r>
              <a:rPr lang="en-US" dirty="0"/>
              <a:t> has a property named </a:t>
            </a:r>
            <a:r>
              <a:rPr lang="en-US" dirty="0">
                <a:solidFill>
                  <a:srgbClr val="FF0000"/>
                </a:solidFill>
              </a:rPr>
              <a:t>window</a:t>
            </a:r>
            <a:r>
              <a:rPr lang="en-US" dirty="0"/>
              <a:t> that always </a:t>
            </a:r>
            <a:r>
              <a:rPr lang="en-US" dirty="0">
                <a:solidFill>
                  <a:srgbClr val="FF0000"/>
                </a:solidFill>
              </a:rPr>
              <a:t>refers to </a:t>
            </a:r>
            <a:r>
              <a:rPr lang="en-US" dirty="0" smtClean="0">
                <a:solidFill>
                  <a:srgbClr val="FF0000"/>
                </a:solidFill>
              </a:rPr>
              <a:t>itself</a:t>
            </a:r>
            <a:r>
              <a:rPr lang="en-US" dirty="0" smtClean="0"/>
              <a:t>.</a:t>
            </a:r>
          </a:p>
          <a:p>
            <a:pPr lvl="1"/>
            <a:r>
              <a:rPr lang="en-US" dirty="0" smtClean="0"/>
              <a:t>You </a:t>
            </a:r>
            <a:r>
              <a:rPr lang="en-US" dirty="0"/>
              <a:t>can use this property if you need to refer to the window object itself, but it is not usually necessary to use window if you just want to refer to access properties of the global window </a:t>
            </a:r>
            <a:r>
              <a:rPr lang="en-US" dirty="0" smtClean="0"/>
              <a:t>object.</a:t>
            </a:r>
          </a:p>
          <a:p>
            <a:pPr lvl="1"/>
            <a:r>
              <a:rPr lang="en-US" dirty="0" smtClean="0"/>
              <a:t>There </a:t>
            </a:r>
            <a:r>
              <a:rPr lang="en-US" dirty="0"/>
              <a:t>are a number of other important properties, methods, and constructors defined by the Window </a:t>
            </a:r>
            <a:r>
              <a:rPr lang="en-US" dirty="0" smtClean="0"/>
              <a:t>object. See </a:t>
            </a:r>
            <a:r>
              <a:rPr lang="en-US" dirty="0"/>
              <a:t>Chapter 14 for complete </a:t>
            </a:r>
            <a:r>
              <a:rPr lang="en-US" dirty="0" smtClean="0"/>
              <a:t>details.</a:t>
            </a:r>
          </a:p>
          <a:p>
            <a:pPr lvl="1"/>
            <a:r>
              <a:rPr lang="en-US" dirty="0" smtClean="0"/>
              <a:t>One </a:t>
            </a:r>
            <a:r>
              <a:rPr lang="en-US" dirty="0"/>
              <a:t>of the most important properties of the Window object is </a:t>
            </a:r>
            <a:r>
              <a:rPr lang="en-US" dirty="0" smtClean="0">
                <a:solidFill>
                  <a:srgbClr val="FF0000"/>
                </a:solidFill>
              </a:rPr>
              <a:t>document</a:t>
            </a:r>
            <a:r>
              <a:rPr lang="en-US" dirty="0" smtClean="0"/>
              <a:t>:</a:t>
            </a:r>
          </a:p>
          <a:p>
            <a:pPr lvl="2"/>
            <a:r>
              <a:rPr lang="en-US" dirty="0" smtClean="0"/>
              <a:t>it </a:t>
            </a:r>
            <a:r>
              <a:rPr lang="en-US" dirty="0"/>
              <a:t>refers to a </a:t>
            </a:r>
            <a:r>
              <a:rPr lang="en-US" dirty="0">
                <a:solidFill>
                  <a:srgbClr val="FF0000"/>
                </a:solidFill>
              </a:rPr>
              <a:t>Document </a:t>
            </a:r>
            <a:r>
              <a:rPr lang="en-US" dirty="0">
                <a:solidFill>
                  <a:srgbClr val="0070C0"/>
                </a:solidFill>
              </a:rPr>
              <a:t>object</a:t>
            </a:r>
            <a:r>
              <a:rPr lang="en-US" dirty="0"/>
              <a:t> that represents the </a:t>
            </a:r>
            <a:r>
              <a:rPr lang="en-US" dirty="0">
                <a:solidFill>
                  <a:srgbClr val="FF0000"/>
                </a:solidFill>
              </a:rPr>
              <a:t>content</a:t>
            </a:r>
            <a:r>
              <a:rPr lang="en-US" dirty="0"/>
              <a:t> displayed in the </a:t>
            </a:r>
            <a:r>
              <a:rPr lang="en-US" dirty="0" smtClean="0">
                <a:solidFill>
                  <a:srgbClr val="FF0000"/>
                </a:solidFill>
              </a:rPr>
              <a:t>window</a:t>
            </a:r>
            <a:r>
              <a:rPr lang="en-US" dirty="0" smtClean="0"/>
              <a:t>.</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255</a:t>
            </a:fld>
            <a:endParaRPr lang="en-US" dirty="0"/>
          </a:p>
        </p:txBody>
      </p:sp>
    </p:spTree>
    <p:extLst>
      <p:ext uri="{BB962C8B-B14F-4D97-AF65-F5344CB8AC3E}">
        <p14:creationId xmlns:p14="http://schemas.microsoft.com/office/powerpoint/2010/main" val="355495096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getElementById( </a:t>
            </a:r>
            <a:r>
              <a:rPr lang="en-US" dirty="0" smtClean="0"/>
              <a:t>) Method</a:t>
            </a:r>
            <a:endParaRPr lang="en-US" dirty="0"/>
          </a:p>
        </p:txBody>
      </p:sp>
      <p:sp>
        <p:nvSpPr>
          <p:cNvPr id="7" name="Content Placeholder 6"/>
          <p:cNvSpPr>
            <a:spLocks noGrp="1"/>
          </p:cNvSpPr>
          <p:nvPr>
            <p:ph idx="1"/>
          </p:nvPr>
        </p:nvSpPr>
        <p:spPr/>
        <p:txBody>
          <a:bodyPr/>
          <a:lstStyle/>
          <a:p>
            <a:r>
              <a:rPr lang="en-US" dirty="0"/>
              <a:t>The Document object has important methods such as </a:t>
            </a:r>
            <a:r>
              <a:rPr lang="en-US" dirty="0">
                <a:solidFill>
                  <a:srgbClr val="FF0000"/>
                </a:solidFill>
              </a:rPr>
              <a:t>getElementById( ),</a:t>
            </a:r>
            <a:r>
              <a:rPr lang="en-US" dirty="0"/>
              <a:t> which returns a </a:t>
            </a:r>
            <a:r>
              <a:rPr lang="en-US" dirty="0">
                <a:solidFill>
                  <a:srgbClr val="FF0000"/>
                </a:solidFill>
              </a:rPr>
              <a:t>single document element</a:t>
            </a:r>
            <a:r>
              <a:rPr lang="en-US" dirty="0"/>
              <a:t> (representing an open/close pair of HTML tags and all of the content between them) based on the value of its </a:t>
            </a:r>
            <a:r>
              <a:rPr lang="en-US" dirty="0">
                <a:solidFill>
                  <a:srgbClr val="FF0000"/>
                </a:solidFill>
              </a:rPr>
              <a:t>id</a:t>
            </a:r>
            <a:r>
              <a:rPr lang="en-US" dirty="0"/>
              <a:t> </a:t>
            </a:r>
            <a:r>
              <a:rPr lang="en-US" dirty="0">
                <a:solidFill>
                  <a:srgbClr val="0070C0"/>
                </a:solidFill>
              </a:rPr>
              <a:t>attribute</a:t>
            </a:r>
            <a:r>
              <a:rPr lang="en-US" dirty="0"/>
              <a:t>:</a:t>
            </a:r>
          </a:p>
          <a:p>
            <a:pPr marL="233363" lvl="1" indent="0">
              <a:buNone/>
            </a:pPr>
            <a:endParaRPr lang="en-US" dirty="0" smtClean="0"/>
          </a:p>
          <a:p>
            <a:pPr marL="233363" lvl="1" indent="0">
              <a:buNone/>
            </a:pPr>
            <a:endParaRPr lang="en-US" dirty="0"/>
          </a:p>
          <a:p>
            <a:pPr marL="233363" lvl="1" indent="0">
              <a:buNone/>
            </a:pPr>
            <a:endParaRPr lang="en-US" dirty="0" smtClean="0"/>
          </a:p>
          <a:p>
            <a:pPr lvl="1"/>
            <a:r>
              <a:rPr lang="en-US" dirty="0"/>
              <a:t>The </a:t>
            </a:r>
            <a:r>
              <a:rPr lang="en-US" dirty="0">
                <a:solidFill>
                  <a:srgbClr val="FF0000"/>
                </a:solidFill>
              </a:rPr>
              <a:t>Element</a:t>
            </a:r>
            <a:r>
              <a:rPr lang="en-US" dirty="0"/>
              <a:t> object returned by </a:t>
            </a:r>
            <a:r>
              <a:rPr lang="en-US" dirty="0">
                <a:solidFill>
                  <a:srgbClr val="FF0000"/>
                </a:solidFill>
              </a:rPr>
              <a:t>getElementById</a:t>
            </a:r>
            <a:r>
              <a:rPr lang="en-US" dirty="0" smtClean="0">
                <a:solidFill>
                  <a:srgbClr val="FF0000"/>
                </a:solidFill>
              </a:rPr>
              <a:t>( )</a:t>
            </a:r>
            <a:r>
              <a:rPr lang="en-US" dirty="0" smtClean="0"/>
              <a:t> </a:t>
            </a:r>
            <a:r>
              <a:rPr lang="en-US" dirty="0"/>
              <a:t>has other important properties and methods that allow scripts to get its content, set the value of its attributes, and so on:</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lvl="1"/>
            <a:r>
              <a:rPr lang="en-US" dirty="0"/>
              <a:t>Techniques for querying, traversing, and modifying document content are covered in Chapter 15</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256</a:t>
            </a:fld>
            <a:endParaRPr lang="en-US" dirty="0"/>
          </a:p>
        </p:txBody>
      </p:sp>
      <p:pic>
        <p:nvPicPr>
          <p:cNvPr id="8" name="Picture 7"/>
          <p:cNvPicPr>
            <a:picLocks noChangeAspect="1"/>
          </p:cNvPicPr>
          <p:nvPr/>
        </p:nvPicPr>
        <p:blipFill>
          <a:blip r:embed="rId2"/>
          <a:stretch>
            <a:fillRect/>
          </a:stretch>
        </p:blipFill>
        <p:spPr>
          <a:xfrm>
            <a:off x="739061" y="2286437"/>
            <a:ext cx="5495925" cy="590550"/>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739061" y="4036783"/>
            <a:ext cx="7620000" cy="790575"/>
          </a:xfrm>
          <a:prstGeom prst="rect">
            <a:avLst/>
          </a:prstGeom>
          <a:ln>
            <a:solidFill>
              <a:schemeClr val="accent1"/>
            </a:solidFill>
          </a:ln>
        </p:spPr>
      </p:pic>
    </p:spTree>
    <p:extLst>
      <p:ext uri="{BB962C8B-B14F-4D97-AF65-F5344CB8AC3E}">
        <p14:creationId xmlns:p14="http://schemas.microsoft.com/office/powerpoint/2010/main" val="329644469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object</a:t>
            </a:r>
            <a:endParaRPr lang="en-US" dirty="0"/>
          </a:p>
        </p:txBody>
      </p:sp>
      <p:sp>
        <p:nvSpPr>
          <p:cNvPr id="3" name="Content Placeholder 2"/>
          <p:cNvSpPr>
            <a:spLocks noGrp="1"/>
          </p:cNvSpPr>
          <p:nvPr>
            <p:ph idx="1"/>
          </p:nvPr>
        </p:nvSpPr>
        <p:spPr/>
        <p:txBody>
          <a:bodyPr/>
          <a:lstStyle/>
          <a:p>
            <a:r>
              <a:rPr lang="en-US" dirty="0"/>
              <a:t>Each Element object has </a:t>
            </a:r>
            <a:r>
              <a:rPr lang="en-US" dirty="0">
                <a:solidFill>
                  <a:srgbClr val="FF0000"/>
                </a:solidFill>
              </a:rPr>
              <a:t>style</a:t>
            </a:r>
            <a:r>
              <a:rPr lang="en-US" dirty="0"/>
              <a:t> and </a:t>
            </a:r>
            <a:r>
              <a:rPr lang="en-US" dirty="0">
                <a:solidFill>
                  <a:srgbClr val="FF0000"/>
                </a:solidFill>
              </a:rPr>
              <a:t>className</a:t>
            </a:r>
            <a:r>
              <a:rPr lang="en-US" dirty="0"/>
              <a:t> properties that allow scripts to specify </a:t>
            </a:r>
            <a:endParaRPr lang="en-US" dirty="0" smtClean="0"/>
          </a:p>
          <a:p>
            <a:pPr lvl="2"/>
            <a:r>
              <a:rPr lang="en-US" dirty="0" smtClean="0"/>
              <a:t>CSS </a:t>
            </a:r>
            <a:r>
              <a:rPr lang="en-US" dirty="0"/>
              <a:t>styles for a document element </a:t>
            </a:r>
            <a:r>
              <a:rPr lang="en-US" dirty="0" smtClean="0"/>
              <a:t>or</a:t>
            </a:r>
          </a:p>
          <a:p>
            <a:pPr lvl="2"/>
            <a:r>
              <a:rPr lang="en-US" dirty="0" smtClean="0"/>
              <a:t>to </a:t>
            </a:r>
            <a:r>
              <a:rPr lang="en-US" dirty="0"/>
              <a:t>alter the CSS class names that apply to the </a:t>
            </a:r>
            <a:r>
              <a:rPr lang="en-US" dirty="0" smtClean="0"/>
              <a:t>element</a:t>
            </a:r>
          </a:p>
          <a:p>
            <a:pPr lvl="1"/>
            <a:r>
              <a:rPr lang="en-US" dirty="0" smtClean="0"/>
              <a:t>Setting </a:t>
            </a:r>
            <a:r>
              <a:rPr lang="en-US" dirty="0"/>
              <a:t>these </a:t>
            </a:r>
            <a:r>
              <a:rPr lang="en-US" dirty="0">
                <a:solidFill>
                  <a:srgbClr val="FF0000"/>
                </a:solidFill>
              </a:rPr>
              <a:t>CSS-related properties</a:t>
            </a:r>
            <a:r>
              <a:rPr lang="en-US" dirty="0"/>
              <a:t> alters the presentation of the document element:</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a:t>The style and className properties, as well as other techniques for scripting CSS, are covered in Chapter 16.</a:t>
            </a:r>
          </a:p>
          <a:p>
            <a:pPr marL="233363" lvl="1" indent="0">
              <a:buNone/>
            </a:pPr>
            <a:endParaRPr lang="en-US" dirty="0"/>
          </a:p>
          <a:p>
            <a:pPr lvl="1"/>
            <a:r>
              <a:rPr lang="en-US" dirty="0"/>
              <a:t>(Page 308).</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257</a:t>
            </a:fld>
            <a:endParaRPr lang="en-US" dirty="0"/>
          </a:p>
        </p:txBody>
      </p:sp>
      <p:pic>
        <p:nvPicPr>
          <p:cNvPr id="6" name="Picture 5"/>
          <p:cNvPicPr>
            <a:picLocks noChangeAspect="1"/>
          </p:cNvPicPr>
          <p:nvPr/>
        </p:nvPicPr>
        <p:blipFill>
          <a:blip r:embed="rId2"/>
          <a:stretch>
            <a:fillRect/>
          </a:stretch>
        </p:blipFill>
        <p:spPr>
          <a:xfrm>
            <a:off x="783771" y="2827153"/>
            <a:ext cx="7081158" cy="1288326"/>
          </a:xfrm>
          <a:prstGeom prst="rect">
            <a:avLst/>
          </a:prstGeom>
          <a:ln>
            <a:solidFill>
              <a:schemeClr val="accent1"/>
            </a:solidFill>
          </a:ln>
        </p:spPr>
      </p:pic>
    </p:spTree>
    <p:extLst>
      <p:ext uri="{BB962C8B-B14F-4D97-AF65-F5344CB8AC3E}">
        <p14:creationId xmlns:p14="http://schemas.microsoft.com/office/powerpoint/2010/main" val="352425928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Handler Properties</a:t>
            </a:r>
            <a:endParaRPr lang="en-US" dirty="0"/>
          </a:p>
        </p:txBody>
      </p:sp>
      <p:sp>
        <p:nvSpPr>
          <p:cNvPr id="3" name="Content Placeholder 2"/>
          <p:cNvSpPr>
            <a:spLocks noGrp="1"/>
          </p:cNvSpPr>
          <p:nvPr>
            <p:ph idx="1"/>
          </p:nvPr>
        </p:nvSpPr>
        <p:spPr/>
        <p:txBody>
          <a:bodyPr/>
          <a:lstStyle/>
          <a:p>
            <a:r>
              <a:rPr lang="en-US" dirty="0"/>
              <a:t>Another set of important properties on Window, Document, and Element objects are the e</a:t>
            </a:r>
            <a:r>
              <a:rPr lang="en-US" dirty="0">
                <a:solidFill>
                  <a:srgbClr val="FF0000"/>
                </a:solidFill>
              </a:rPr>
              <a:t>vent handler </a:t>
            </a:r>
            <a:r>
              <a:rPr lang="en-US" dirty="0" smtClean="0">
                <a:solidFill>
                  <a:srgbClr val="FF0000"/>
                </a:solidFill>
              </a:rPr>
              <a:t>properties</a:t>
            </a:r>
            <a:r>
              <a:rPr lang="en-US" dirty="0" smtClean="0"/>
              <a:t>.</a:t>
            </a:r>
          </a:p>
          <a:p>
            <a:pPr lvl="1"/>
            <a:r>
              <a:rPr lang="en-US" dirty="0" smtClean="0"/>
              <a:t>These </a:t>
            </a:r>
            <a:r>
              <a:rPr lang="en-US" dirty="0"/>
              <a:t>allow scripts to specify functions that should be invoked </a:t>
            </a:r>
            <a:r>
              <a:rPr lang="en-US" dirty="0">
                <a:solidFill>
                  <a:srgbClr val="FF0000"/>
                </a:solidFill>
              </a:rPr>
              <a:t>asynchronously</a:t>
            </a:r>
            <a:r>
              <a:rPr lang="en-US" dirty="0"/>
              <a:t> when certain events occur. </a:t>
            </a:r>
            <a:endParaRPr lang="en-US" dirty="0" smtClean="0"/>
          </a:p>
          <a:p>
            <a:pPr lvl="1"/>
            <a:r>
              <a:rPr lang="en-US" dirty="0" smtClean="0"/>
              <a:t>Event </a:t>
            </a:r>
            <a:r>
              <a:rPr lang="en-US" dirty="0"/>
              <a:t>handlers allow JavaScript code to alter the behavior </a:t>
            </a:r>
            <a:r>
              <a:rPr lang="en-US" dirty="0" smtClean="0"/>
              <a:t>of</a:t>
            </a:r>
          </a:p>
          <a:p>
            <a:pPr lvl="2"/>
            <a:r>
              <a:rPr lang="en-US" dirty="0" smtClean="0"/>
              <a:t>windows,</a:t>
            </a:r>
          </a:p>
          <a:p>
            <a:pPr lvl="2"/>
            <a:r>
              <a:rPr lang="en-US" dirty="0" smtClean="0"/>
              <a:t>of </a:t>
            </a:r>
            <a:r>
              <a:rPr lang="en-US" dirty="0"/>
              <a:t>documents, </a:t>
            </a:r>
            <a:r>
              <a:rPr lang="en-US" dirty="0" smtClean="0"/>
              <a:t>and</a:t>
            </a:r>
          </a:p>
          <a:p>
            <a:pPr lvl="2"/>
            <a:r>
              <a:rPr lang="en-US" dirty="0" smtClean="0"/>
              <a:t>of </a:t>
            </a:r>
            <a:r>
              <a:rPr lang="en-US" dirty="0"/>
              <a:t>the elements that make up those </a:t>
            </a:r>
            <a:r>
              <a:rPr lang="en-US" dirty="0" smtClean="0"/>
              <a:t>documents</a:t>
            </a:r>
          </a:p>
          <a:p>
            <a:pPr lvl="1"/>
            <a:r>
              <a:rPr lang="en-US" dirty="0" smtClean="0"/>
              <a:t>Event </a:t>
            </a:r>
            <a:r>
              <a:rPr lang="en-US" dirty="0"/>
              <a:t>handler properties have names that begin with the word “</a:t>
            </a:r>
            <a:r>
              <a:rPr lang="en-US" dirty="0">
                <a:solidFill>
                  <a:srgbClr val="FF0000"/>
                </a:solidFill>
              </a:rPr>
              <a:t>on</a:t>
            </a:r>
            <a:r>
              <a:rPr lang="en-US" dirty="0"/>
              <a:t>”, and you might use them like this</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t>One of the most important event handlers is the </a:t>
            </a:r>
            <a:r>
              <a:rPr lang="en-US" dirty="0">
                <a:solidFill>
                  <a:srgbClr val="FF0000"/>
                </a:solidFill>
              </a:rPr>
              <a:t>onload handler</a:t>
            </a:r>
            <a:r>
              <a:rPr lang="en-US" dirty="0"/>
              <a:t> of the </a:t>
            </a:r>
            <a:r>
              <a:rPr lang="en-US" dirty="0">
                <a:solidFill>
                  <a:srgbClr val="FF0000"/>
                </a:solidFill>
              </a:rPr>
              <a:t>Window</a:t>
            </a:r>
            <a:r>
              <a:rPr lang="en-US" dirty="0"/>
              <a:t> </a:t>
            </a:r>
            <a:r>
              <a:rPr lang="en-US" dirty="0" smtClean="0"/>
              <a:t>object.</a:t>
            </a:r>
          </a:p>
          <a:p>
            <a:pPr lvl="1"/>
            <a:r>
              <a:rPr lang="en-US" dirty="0" smtClean="0"/>
              <a:t>It </a:t>
            </a:r>
            <a:r>
              <a:rPr lang="en-US" dirty="0"/>
              <a:t>is triggered when the content of the document displayed in the window is stable and ready to be </a:t>
            </a:r>
            <a:r>
              <a:rPr lang="en-US" dirty="0" smtClean="0"/>
              <a:t>manipulated.</a:t>
            </a:r>
          </a:p>
          <a:p>
            <a:pPr lvl="1"/>
            <a:r>
              <a:rPr lang="en-US" dirty="0" smtClean="0"/>
              <a:t>JavaScript </a:t>
            </a:r>
            <a:r>
              <a:rPr lang="en-US" dirty="0"/>
              <a:t>code is commonly wrapped within an onload event handler. Events are the subject of Chapter 17</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258</a:t>
            </a:fld>
            <a:endParaRPr lang="en-US" dirty="0"/>
          </a:p>
        </p:txBody>
      </p:sp>
      <p:pic>
        <p:nvPicPr>
          <p:cNvPr id="6" name="Picture 5"/>
          <p:cNvPicPr>
            <a:picLocks noChangeAspect="1"/>
          </p:cNvPicPr>
          <p:nvPr/>
        </p:nvPicPr>
        <p:blipFill>
          <a:blip r:embed="rId2"/>
          <a:stretch>
            <a:fillRect/>
          </a:stretch>
        </p:blipFill>
        <p:spPr>
          <a:xfrm>
            <a:off x="681037" y="4125005"/>
            <a:ext cx="7743825" cy="600075"/>
          </a:xfrm>
          <a:prstGeom prst="rect">
            <a:avLst/>
          </a:prstGeom>
          <a:ln>
            <a:solidFill>
              <a:schemeClr val="accent1"/>
            </a:solidFill>
          </a:ln>
        </p:spPr>
      </p:pic>
    </p:spTree>
    <p:extLst>
      <p:ext uri="{BB962C8B-B14F-4D97-AF65-F5344CB8AC3E}">
        <p14:creationId xmlns:p14="http://schemas.microsoft.com/office/powerpoint/2010/main" val="65308591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a:solidFill>
                  <a:srgbClr val="FF0000"/>
                </a:solidFill>
              </a:rPr>
              <a:t>Example 13-1</a:t>
            </a:r>
            <a:r>
              <a:rPr lang="en-US" dirty="0"/>
              <a:t> demonstrates the </a:t>
            </a:r>
            <a:r>
              <a:rPr lang="en-US" dirty="0">
                <a:solidFill>
                  <a:srgbClr val="FF0000"/>
                </a:solidFill>
              </a:rPr>
              <a:t>onload handler</a:t>
            </a:r>
            <a:r>
              <a:rPr lang="en-US" dirty="0"/>
              <a:t> and shows more client-side JavaScript code </a:t>
            </a:r>
            <a:r>
              <a:rPr lang="en-US" dirty="0" smtClean="0"/>
              <a:t>that</a:t>
            </a:r>
          </a:p>
          <a:p>
            <a:pPr lvl="2"/>
            <a:r>
              <a:rPr lang="en-US" dirty="0" smtClean="0"/>
              <a:t>queries </a:t>
            </a:r>
            <a:r>
              <a:rPr lang="en-US" dirty="0"/>
              <a:t>document </a:t>
            </a:r>
            <a:r>
              <a:rPr lang="en-US" dirty="0" smtClean="0"/>
              <a:t>elements</a:t>
            </a:r>
          </a:p>
          <a:p>
            <a:pPr lvl="2"/>
            <a:r>
              <a:rPr lang="en-US" dirty="0" smtClean="0"/>
              <a:t>alters </a:t>
            </a:r>
            <a:r>
              <a:rPr lang="en-US" dirty="0"/>
              <a:t>CSS classes, </a:t>
            </a:r>
            <a:r>
              <a:rPr lang="en-US" dirty="0" smtClean="0"/>
              <a:t>and</a:t>
            </a:r>
          </a:p>
          <a:p>
            <a:pPr lvl="2"/>
            <a:r>
              <a:rPr lang="en-US" dirty="0" smtClean="0"/>
              <a:t>defines </a:t>
            </a:r>
            <a:r>
              <a:rPr lang="en-US" dirty="0"/>
              <a:t>event </a:t>
            </a:r>
            <a:r>
              <a:rPr lang="en-US" dirty="0" smtClean="0"/>
              <a:t>handlers</a:t>
            </a:r>
          </a:p>
          <a:p>
            <a:pPr lvl="1"/>
            <a:r>
              <a:rPr lang="en-US" dirty="0" smtClean="0"/>
              <a:t>The </a:t>
            </a:r>
            <a:r>
              <a:rPr lang="en-US" dirty="0"/>
              <a:t>HTML &lt;script&gt; element holds the JavaScript code of this example and is explained in §</a:t>
            </a:r>
            <a:r>
              <a:rPr lang="en-US" dirty="0" smtClean="0"/>
              <a:t>13.2.</a:t>
            </a:r>
          </a:p>
          <a:p>
            <a:pPr lvl="1"/>
            <a:r>
              <a:rPr lang="en-US" dirty="0" smtClean="0"/>
              <a:t>Note </a:t>
            </a:r>
            <a:r>
              <a:rPr lang="en-US" dirty="0"/>
              <a:t>that the code includes a function defined within another </a:t>
            </a:r>
            <a:r>
              <a:rPr lang="en-US" dirty="0" smtClean="0"/>
              <a:t>function.</a:t>
            </a:r>
          </a:p>
          <a:p>
            <a:pPr lvl="1"/>
            <a:r>
              <a:rPr lang="en-US" dirty="0" smtClean="0">
                <a:solidFill>
                  <a:srgbClr val="FF0000"/>
                </a:solidFill>
              </a:rPr>
              <a:t>Nested </a:t>
            </a:r>
            <a:r>
              <a:rPr lang="en-US" dirty="0">
                <a:solidFill>
                  <a:srgbClr val="FF0000"/>
                </a:solidFill>
              </a:rPr>
              <a:t>functions</a:t>
            </a:r>
            <a:r>
              <a:rPr lang="en-US" dirty="0"/>
              <a:t> are common in </a:t>
            </a:r>
            <a:r>
              <a:rPr lang="en-US" dirty="0">
                <a:solidFill>
                  <a:srgbClr val="FF0000"/>
                </a:solidFill>
              </a:rPr>
              <a:t>clientside JavaScript</a:t>
            </a:r>
            <a:r>
              <a:rPr lang="en-US" dirty="0"/>
              <a:t>, because of its extensive use of event handlers</a:t>
            </a:r>
            <a:r>
              <a:rPr lang="en-US" dirty="0" smtClean="0"/>
              <a:t>.</a:t>
            </a:r>
          </a:p>
          <a:p>
            <a:pPr lvl="1"/>
            <a:r>
              <a:rPr lang="en-US" dirty="0"/>
              <a:t>We noted in the introduction to this chapter </a:t>
            </a:r>
            <a:r>
              <a:rPr lang="en-US" dirty="0" smtClean="0"/>
              <a:t>that</a:t>
            </a:r>
          </a:p>
          <a:p>
            <a:pPr lvl="2"/>
            <a:r>
              <a:rPr lang="en-US" dirty="0"/>
              <a:t>some web pages </a:t>
            </a:r>
            <a:r>
              <a:rPr lang="en-US" dirty="0" smtClean="0"/>
              <a:t>feel like </a:t>
            </a:r>
            <a:r>
              <a:rPr lang="en-US" dirty="0"/>
              <a:t>documents and </a:t>
            </a:r>
            <a:endParaRPr lang="en-US" dirty="0" smtClean="0"/>
          </a:p>
          <a:p>
            <a:pPr lvl="2"/>
            <a:r>
              <a:rPr lang="en-US" dirty="0" smtClean="0"/>
              <a:t>some </a:t>
            </a:r>
            <a:r>
              <a:rPr lang="en-US" dirty="0"/>
              <a:t>feel like </a:t>
            </a:r>
            <a:r>
              <a:rPr lang="en-US" dirty="0" smtClean="0"/>
              <a:t>applications.</a:t>
            </a:r>
          </a:p>
          <a:p>
            <a:pPr lvl="1"/>
            <a:r>
              <a:rPr lang="en-US" dirty="0" smtClean="0"/>
              <a:t>The </a:t>
            </a:r>
            <a:r>
              <a:rPr lang="en-US" dirty="0"/>
              <a:t>two subsections that follow explore the use of JavaScript in each kind of web page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259</a:t>
            </a:fld>
            <a:endParaRPr lang="en-US" dirty="0"/>
          </a:p>
        </p:txBody>
      </p:sp>
    </p:spTree>
    <p:extLst>
      <p:ext uri="{BB962C8B-B14F-4D97-AF65-F5344CB8AC3E}">
        <p14:creationId xmlns:p14="http://schemas.microsoft.com/office/powerpoint/2010/main" val="2257570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Client-Side JavaScript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a:solidFill>
                  <a:srgbClr val="FF0000"/>
                </a:solidFill>
              </a:rPr>
              <a:t>Chapter 15</a:t>
            </a:r>
            <a:r>
              <a:rPr lang="en-US" dirty="0"/>
              <a:t> shows how JavaScript can script the HTML elements that define web </a:t>
            </a:r>
            <a:r>
              <a:rPr lang="en-US" dirty="0" smtClean="0"/>
              <a:t>content.</a:t>
            </a:r>
          </a:p>
          <a:p>
            <a:pPr lvl="1"/>
            <a:r>
              <a:rPr lang="en-US" dirty="0" smtClean="0">
                <a:solidFill>
                  <a:srgbClr val="FF0000"/>
                </a:solidFill>
              </a:rPr>
              <a:t>Chapter </a:t>
            </a:r>
            <a:r>
              <a:rPr lang="en-US" dirty="0">
                <a:solidFill>
                  <a:srgbClr val="FF0000"/>
                </a:solidFill>
              </a:rPr>
              <a:t>16</a:t>
            </a:r>
            <a:r>
              <a:rPr lang="en-US" dirty="0"/>
              <a:t>, Scripting CSS, shows how you can use JavaScript with the CSS styles that define the presentation of that </a:t>
            </a:r>
            <a:r>
              <a:rPr lang="en-US" dirty="0" smtClean="0"/>
              <a:t>content.</a:t>
            </a:r>
          </a:p>
          <a:p>
            <a:pPr lvl="2"/>
            <a:r>
              <a:rPr lang="en-US" dirty="0" smtClean="0"/>
              <a:t>This </a:t>
            </a:r>
            <a:r>
              <a:rPr lang="en-US" dirty="0"/>
              <a:t>is often done with the style or class attribute of HTML elements</a:t>
            </a:r>
            <a:r>
              <a:rPr lang="en-US" dirty="0" smtClean="0"/>
              <a:t>: </a:t>
            </a:r>
            <a:r>
              <a:rPr lang="en-US" dirty="0" smtClean="0">
                <a:solidFill>
                  <a:srgbClr val="FF0000"/>
                </a:solidFill>
              </a:rPr>
              <a:t>Code 1-11</a:t>
            </a:r>
            <a:r>
              <a:rPr lang="en-US" dirty="0" smtClean="0"/>
              <a:t>.</a:t>
            </a:r>
            <a:endParaRPr lang="en-US" dirty="0"/>
          </a:p>
          <a:p>
            <a:pPr lvl="2"/>
            <a:r>
              <a:rPr lang="en-US" dirty="0"/>
              <a:t>JavaScript allows us to script the HTML content and CSS presentation of documents in web browsers, but it also allows us to define behavior for those documents with </a:t>
            </a:r>
            <a:r>
              <a:rPr lang="en-US" dirty="0">
                <a:solidFill>
                  <a:srgbClr val="FF0000"/>
                </a:solidFill>
              </a:rPr>
              <a:t>event </a:t>
            </a:r>
            <a:r>
              <a:rPr lang="en-US" dirty="0" smtClean="0">
                <a:solidFill>
                  <a:srgbClr val="FF0000"/>
                </a:solidFill>
              </a:rPr>
              <a:t>handlers</a:t>
            </a:r>
            <a:r>
              <a:rPr lang="en-US" dirty="0" smtClean="0"/>
              <a:t>.</a:t>
            </a:r>
          </a:p>
          <a:p>
            <a:pPr lvl="1"/>
            <a:r>
              <a:rPr lang="en-US" dirty="0" smtClean="0"/>
              <a:t>An </a:t>
            </a:r>
            <a:r>
              <a:rPr lang="en-US" dirty="0"/>
              <a:t>event handler is a </a:t>
            </a:r>
            <a:r>
              <a:rPr lang="en-US" dirty="0">
                <a:solidFill>
                  <a:srgbClr val="FF0000"/>
                </a:solidFill>
              </a:rPr>
              <a:t>JavaScript function</a:t>
            </a:r>
            <a:r>
              <a:rPr lang="en-US" dirty="0"/>
              <a:t> that we </a:t>
            </a:r>
            <a:r>
              <a:rPr lang="en-US" dirty="0">
                <a:solidFill>
                  <a:srgbClr val="FF0000"/>
                </a:solidFill>
              </a:rPr>
              <a:t>register</a:t>
            </a:r>
            <a:r>
              <a:rPr lang="en-US" dirty="0"/>
              <a:t> with the </a:t>
            </a:r>
            <a:r>
              <a:rPr lang="en-US" dirty="0">
                <a:solidFill>
                  <a:srgbClr val="FF0000"/>
                </a:solidFill>
              </a:rPr>
              <a:t>browser</a:t>
            </a:r>
            <a:r>
              <a:rPr lang="en-US" dirty="0"/>
              <a:t> and the browser invokes when some specified type of </a:t>
            </a:r>
            <a:r>
              <a:rPr lang="en-US" dirty="0">
                <a:solidFill>
                  <a:srgbClr val="FF0000"/>
                </a:solidFill>
              </a:rPr>
              <a:t>event </a:t>
            </a:r>
            <a:r>
              <a:rPr lang="en-US" dirty="0" smtClean="0">
                <a:solidFill>
                  <a:srgbClr val="FF0000"/>
                </a:solidFill>
              </a:rPr>
              <a:t>occurs</a:t>
            </a:r>
            <a:r>
              <a:rPr lang="en-US" dirty="0" smtClean="0"/>
              <a:t>.</a:t>
            </a:r>
          </a:p>
          <a:p>
            <a:pPr lvl="2"/>
            <a:r>
              <a:rPr lang="en-US" dirty="0" smtClean="0"/>
              <a:t>The </a:t>
            </a:r>
            <a:r>
              <a:rPr lang="en-US" dirty="0"/>
              <a:t>event of interest might be a mouse click or a key press (or on a smart phone, it might be a two-finger gesture of some sort</a:t>
            </a:r>
            <a:r>
              <a:rPr lang="en-US" dirty="0" smtClean="0"/>
              <a:t>).</a:t>
            </a:r>
          </a:p>
          <a:p>
            <a:pPr lvl="2"/>
            <a:r>
              <a:rPr lang="en-US" dirty="0" smtClean="0"/>
              <a:t>Or </a:t>
            </a:r>
            <a:r>
              <a:rPr lang="en-US" dirty="0"/>
              <a:t>an event handler might be triggered when the browser finishes loading a document, when the user resizes the browser window, or when the user enters data into an HTML form </a:t>
            </a:r>
            <a:r>
              <a:rPr lang="en-US" dirty="0" smtClean="0"/>
              <a:t>element.</a:t>
            </a:r>
          </a:p>
          <a:p>
            <a:pPr lvl="2"/>
            <a:r>
              <a:rPr lang="en-US" dirty="0" smtClean="0">
                <a:solidFill>
                  <a:srgbClr val="FF0000"/>
                </a:solidFill>
              </a:rPr>
              <a:t>Chapter </a:t>
            </a:r>
            <a:r>
              <a:rPr lang="en-US" dirty="0">
                <a:solidFill>
                  <a:srgbClr val="FF0000"/>
                </a:solidFill>
              </a:rPr>
              <a:t>17</a:t>
            </a:r>
            <a:r>
              <a:rPr lang="en-US" dirty="0"/>
              <a:t>, Handling Events, explains how you can define and register event handlers and how the browser invokes them when events </a:t>
            </a:r>
            <a:r>
              <a:rPr lang="en-US" dirty="0" smtClean="0"/>
              <a:t>occur.</a:t>
            </a:r>
          </a:p>
          <a:p>
            <a:pPr lvl="2"/>
            <a:r>
              <a:rPr lang="en-US" dirty="0" smtClean="0"/>
              <a:t>The </a:t>
            </a:r>
            <a:r>
              <a:rPr lang="en-US" dirty="0"/>
              <a:t>simplest way to define event handlers is with HTML attributes that begin with “on</a:t>
            </a:r>
            <a:r>
              <a:rPr lang="en-US" dirty="0" smtClean="0"/>
              <a:t>”. The </a:t>
            </a:r>
            <a:r>
              <a:rPr lang="en-US" dirty="0"/>
              <a:t>“onclick” handler is a particularly useful one when you’re writing simple test programs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26</a:t>
            </a:fld>
            <a:endParaRPr lang="en-US" dirty="0"/>
          </a:p>
        </p:txBody>
      </p:sp>
    </p:spTree>
    <p:extLst>
      <p:ext uri="{BB962C8B-B14F-4D97-AF65-F5344CB8AC3E}">
        <p14:creationId xmlns:p14="http://schemas.microsoft.com/office/powerpoint/2010/main" val="123852348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Example 13-1</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260</a:t>
            </a:fld>
            <a:endParaRPr lang="en-US" dirty="0"/>
          </a:p>
        </p:txBody>
      </p:sp>
      <p:pic>
        <p:nvPicPr>
          <p:cNvPr id="8" name="Picture 7"/>
          <p:cNvPicPr>
            <a:picLocks noChangeAspect="1"/>
          </p:cNvPicPr>
          <p:nvPr/>
        </p:nvPicPr>
        <p:blipFill>
          <a:blip r:embed="rId2"/>
          <a:stretch>
            <a:fillRect/>
          </a:stretch>
        </p:blipFill>
        <p:spPr>
          <a:xfrm>
            <a:off x="152400" y="1288860"/>
            <a:ext cx="11887200" cy="4524111"/>
          </a:xfrm>
          <a:prstGeom prst="rect">
            <a:avLst/>
          </a:prstGeom>
          <a:ln>
            <a:solidFill>
              <a:schemeClr val="accent1"/>
            </a:solidFill>
          </a:ln>
        </p:spPr>
      </p:pic>
    </p:spTree>
    <p:extLst>
      <p:ext uri="{BB962C8B-B14F-4D97-AF65-F5344CB8AC3E}">
        <p14:creationId xmlns:p14="http://schemas.microsoft.com/office/powerpoint/2010/main" val="240535588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JavaScript in Web Documents</a:t>
            </a:r>
          </a:p>
        </p:txBody>
      </p:sp>
      <p:sp>
        <p:nvSpPr>
          <p:cNvPr id="7" name="Content Placeholder 6"/>
          <p:cNvSpPr>
            <a:spLocks noGrp="1"/>
          </p:cNvSpPr>
          <p:nvPr>
            <p:ph idx="1"/>
          </p:nvPr>
        </p:nvSpPr>
        <p:spPr/>
        <p:txBody>
          <a:bodyPr/>
          <a:lstStyle/>
          <a:p>
            <a:r>
              <a:rPr lang="en-US" dirty="0" smtClean="0"/>
              <a:t>A </a:t>
            </a:r>
            <a:r>
              <a:rPr lang="en-US" dirty="0"/>
              <a:t>JavaScript program can traverse and manipulate document content through the Document object and the Element objects it </a:t>
            </a:r>
            <a:r>
              <a:rPr lang="en-US" dirty="0" smtClean="0"/>
              <a:t>contains.</a:t>
            </a:r>
          </a:p>
          <a:p>
            <a:pPr lvl="1"/>
            <a:r>
              <a:rPr lang="en-US" dirty="0" smtClean="0"/>
              <a:t>It </a:t>
            </a:r>
            <a:r>
              <a:rPr lang="en-US" dirty="0"/>
              <a:t>can alter the presentation of that content by scripting CSS styles and </a:t>
            </a:r>
            <a:r>
              <a:rPr lang="en-US" dirty="0" smtClean="0"/>
              <a:t>classes.</a:t>
            </a:r>
          </a:p>
          <a:p>
            <a:pPr lvl="1"/>
            <a:r>
              <a:rPr lang="en-US" dirty="0" smtClean="0"/>
              <a:t>And </a:t>
            </a:r>
            <a:r>
              <a:rPr lang="en-US" dirty="0"/>
              <a:t>it can define the behavior of document elements by </a:t>
            </a:r>
            <a:r>
              <a:rPr lang="en-US" dirty="0">
                <a:solidFill>
                  <a:srgbClr val="FF0000"/>
                </a:solidFill>
              </a:rPr>
              <a:t>registering</a:t>
            </a:r>
            <a:r>
              <a:rPr lang="en-US" dirty="0"/>
              <a:t> appropriate </a:t>
            </a:r>
            <a:r>
              <a:rPr lang="en-US" dirty="0">
                <a:solidFill>
                  <a:srgbClr val="FF0000"/>
                </a:solidFill>
              </a:rPr>
              <a:t>event </a:t>
            </a:r>
            <a:r>
              <a:rPr lang="en-US" dirty="0" smtClean="0">
                <a:solidFill>
                  <a:srgbClr val="FF0000"/>
                </a:solidFill>
              </a:rPr>
              <a:t>handlers</a:t>
            </a:r>
            <a:r>
              <a:rPr lang="en-US" dirty="0" smtClean="0"/>
              <a:t>.</a:t>
            </a:r>
          </a:p>
          <a:p>
            <a:pPr lvl="1"/>
            <a:r>
              <a:rPr lang="en-US" dirty="0" smtClean="0"/>
              <a:t>The </a:t>
            </a:r>
            <a:r>
              <a:rPr lang="en-US" dirty="0"/>
              <a:t>combination of scriptable content, presentation, and behavior is called </a:t>
            </a:r>
            <a:r>
              <a:rPr lang="en-US" dirty="0">
                <a:solidFill>
                  <a:srgbClr val="FF0000"/>
                </a:solidFill>
              </a:rPr>
              <a:t>Dynamic HTML</a:t>
            </a:r>
            <a:r>
              <a:rPr lang="en-US" dirty="0"/>
              <a:t> or DHTML, and techniques for creating DHTML documents are explained in Chapters 15, 16, and </a:t>
            </a:r>
            <a:r>
              <a:rPr lang="en-US" dirty="0" smtClean="0"/>
              <a:t>17.</a:t>
            </a:r>
          </a:p>
          <a:p>
            <a:pPr lvl="1"/>
            <a:r>
              <a:rPr lang="en-US" dirty="0" smtClean="0"/>
              <a:t>The </a:t>
            </a:r>
            <a:r>
              <a:rPr lang="en-US" dirty="0"/>
              <a:t>use of JavaScript in web documents should usually be restrained and </a:t>
            </a:r>
            <a:r>
              <a:rPr lang="en-US" dirty="0" smtClean="0"/>
              <a:t>understated.</a:t>
            </a:r>
          </a:p>
          <a:p>
            <a:pPr lvl="1"/>
            <a:r>
              <a:rPr lang="en-US" dirty="0" smtClean="0"/>
              <a:t>The </a:t>
            </a:r>
            <a:r>
              <a:rPr lang="en-US" dirty="0"/>
              <a:t>proper role of JavaScript is to enhance a user’s browsing experience, making it easier to obtain or transmit </a:t>
            </a:r>
            <a:r>
              <a:rPr lang="en-US" dirty="0" smtClean="0"/>
              <a:t>information.</a:t>
            </a:r>
          </a:p>
          <a:p>
            <a:pPr lvl="1"/>
            <a:r>
              <a:rPr lang="en-US" dirty="0" smtClean="0"/>
              <a:t>The </a:t>
            </a:r>
            <a:r>
              <a:rPr lang="en-US" dirty="0"/>
              <a:t>user’s experience should not be dependent on JavaScript, but JavaScript can help to facilitate that experience, for example by: </a:t>
            </a:r>
          </a:p>
          <a:p>
            <a:pPr lvl="2"/>
            <a:r>
              <a:rPr lang="en-US" dirty="0" smtClean="0"/>
              <a:t>Creating </a:t>
            </a:r>
            <a:r>
              <a:rPr lang="en-US" dirty="0"/>
              <a:t>animations and other visual effects to subtly guide a user and help with page </a:t>
            </a:r>
            <a:r>
              <a:rPr lang="en-US" dirty="0" smtClean="0"/>
              <a:t>navigation</a:t>
            </a:r>
          </a:p>
          <a:p>
            <a:pPr lvl="2"/>
            <a:r>
              <a:rPr lang="en-US" dirty="0" smtClean="0"/>
              <a:t>Sorting </a:t>
            </a:r>
            <a:r>
              <a:rPr lang="en-US" dirty="0"/>
              <a:t>the columns of a table to make it easier for a user to find what she </a:t>
            </a:r>
            <a:r>
              <a:rPr lang="en-US" dirty="0" smtClean="0"/>
              <a:t>needs</a:t>
            </a:r>
          </a:p>
          <a:p>
            <a:pPr lvl="2"/>
            <a:r>
              <a:rPr lang="en-US" dirty="0" smtClean="0"/>
              <a:t>Hiding </a:t>
            </a:r>
            <a:r>
              <a:rPr lang="en-US" dirty="0"/>
              <a:t>certain content and revealing details progressively as the user “drills down” into that </a:t>
            </a:r>
            <a:r>
              <a:rPr lang="en-US" dirty="0" smtClean="0"/>
              <a:t>content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261</a:t>
            </a:fld>
            <a:endParaRPr lang="en-US" dirty="0"/>
          </a:p>
        </p:txBody>
      </p:sp>
    </p:spTree>
    <p:extLst>
      <p:ext uri="{BB962C8B-B14F-4D97-AF65-F5344CB8AC3E}">
        <p14:creationId xmlns:p14="http://schemas.microsoft.com/office/powerpoint/2010/main" val="16850566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JavaScript in Web Applications</a:t>
            </a:r>
          </a:p>
        </p:txBody>
      </p:sp>
      <p:sp>
        <p:nvSpPr>
          <p:cNvPr id="3" name="Content Placeholder 2"/>
          <p:cNvSpPr>
            <a:spLocks noGrp="1"/>
          </p:cNvSpPr>
          <p:nvPr>
            <p:ph idx="1"/>
          </p:nvPr>
        </p:nvSpPr>
        <p:spPr/>
        <p:txBody>
          <a:bodyPr/>
          <a:lstStyle/>
          <a:p>
            <a:r>
              <a:rPr lang="en-US" dirty="0" smtClean="0"/>
              <a:t>Web </a:t>
            </a:r>
            <a:r>
              <a:rPr lang="en-US" dirty="0"/>
              <a:t>applications use all of the </a:t>
            </a:r>
            <a:r>
              <a:rPr lang="en-US" dirty="0">
                <a:solidFill>
                  <a:srgbClr val="FF0000"/>
                </a:solidFill>
              </a:rPr>
              <a:t>JavaScript DHTML features</a:t>
            </a:r>
            <a:r>
              <a:rPr lang="en-US" dirty="0"/>
              <a:t> that web documents do, but they also go beyond these content, presentation, and behavior manipulation APIs to take advantage of other fundamental services provided by the web browser </a:t>
            </a:r>
            <a:r>
              <a:rPr lang="en-US" dirty="0" smtClean="0"/>
              <a:t>environment.</a:t>
            </a:r>
          </a:p>
          <a:p>
            <a:pPr lvl="1"/>
            <a:r>
              <a:rPr lang="en-US" dirty="0" smtClean="0"/>
              <a:t>To </a:t>
            </a:r>
            <a:r>
              <a:rPr lang="en-US" dirty="0"/>
              <a:t>really understand </a:t>
            </a:r>
            <a:r>
              <a:rPr lang="en-US" dirty="0">
                <a:solidFill>
                  <a:srgbClr val="FF0000"/>
                </a:solidFill>
              </a:rPr>
              <a:t>web applications</a:t>
            </a:r>
            <a:r>
              <a:rPr lang="en-US" dirty="0"/>
              <a:t>, it is important to realize that web browsers have grown well beyond their original role as tools for displaying documents and have transformed themselves into simple operating </a:t>
            </a:r>
            <a:r>
              <a:rPr lang="en-US" dirty="0" smtClean="0"/>
              <a:t>systems.</a:t>
            </a:r>
          </a:p>
          <a:p>
            <a:pPr lvl="1"/>
            <a:r>
              <a:rPr lang="en-US" dirty="0" smtClean="0"/>
              <a:t>Consider</a:t>
            </a:r>
            <a:r>
              <a:rPr lang="en-US" dirty="0"/>
              <a:t>: a traditional operating system allows you to organize icons (which represent files and applications) on the desktop and in </a:t>
            </a:r>
            <a:r>
              <a:rPr lang="en-US" dirty="0" smtClean="0"/>
              <a:t>folders.</a:t>
            </a:r>
          </a:p>
          <a:p>
            <a:pPr lvl="2"/>
            <a:r>
              <a:rPr lang="en-US" dirty="0" smtClean="0"/>
              <a:t>A </a:t>
            </a:r>
            <a:r>
              <a:rPr lang="en-US" dirty="0"/>
              <a:t>web browser allows you to organize bookmarks (which represent documents and web applications) in a toolbar and in </a:t>
            </a:r>
            <a:r>
              <a:rPr lang="en-US" dirty="0" smtClean="0"/>
              <a:t>folders.</a:t>
            </a:r>
          </a:p>
          <a:p>
            <a:pPr lvl="2"/>
            <a:r>
              <a:rPr lang="en-US" dirty="0" smtClean="0"/>
              <a:t>An </a:t>
            </a:r>
            <a:r>
              <a:rPr lang="en-US" dirty="0"/>
              <a:t>OS runs multiple applications in separate windows; a web browser displays multiple documents (or applications) in separate </a:t>
            </a:r>
            <a:r>
              <a:rPr lang="en-US" dirty="0" smtClean="0"/>
              <a:t>tabs.</a:t>
            </a:r>
          </a:p>
          <a:p>
            <a:pPr lvl="2"/>
            <a:r>
              <a:rPr lang="en-US" dirty="0" smtClean="0"/>
              <a:t>An </a:t>
            </a:r>
            <a:r>
              <a:rPr lang="en-US" dirty="0"/>
              <a:t>OS defines </a:t>
            </a:r>
            <a:r>
              <a:rPr lang="en-US" dirty="0">
                <a:solidFill>
                  <a:srgbClr val="FF0000"/>
                </a:solidFill>
              </a:rPr>
              <a:t>low-level APIs</a:t>
            </a:r>
            <a:r>
              <a:rPr lang="en-US" dirty="0"/>
              <a:t> for networking, drawing graphics, and saving </a:t>
            </a:r>
            <a:r>
              <a:rPr lang="en-US" dirty="0" smtClean="0"/>
              <a:t>files.</a:t>
            </a:r>
          </a:p>
          <a:p>
            <a:pPr lvl="2"/>
            <a:r>
              <a:rPr lang="en-US" dirty="0" smtClean="0"/>
              <a:t>Web </a:t>
            </a:r>
            <a:r>
              <a:rPr lang="en-US" dirty="0"/>
              <a:t>browsers define low-level APIs for networking (Chapter 18), saving data (Chapter 20), and drawing graphics (Chapter 21</a:t>
            </a:r>
            <a:r>
              <a:rPr lang="en-US" dirty="0" smtClean="0"/>
              <a:t>).</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262</a:t>
            </a:fld>
            <a:endParaRPr lang="en-US" dirty="0"/>
          </a:p>
        </p:txBody>
      </p:sp>
    </p:spTree>
    <p:extLst>
      <p:ext uri="{BB962C8B-B14F-4D97-AF65-F5344CB8AC3E}">
        <p14:creationId xmlns:p14="http://schemas.microsoft.com/office/powerpoint/2010/main" val="402028868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in Web </a:t>
            </a:r>
            <a:r>
              <a:rPr lang="en-US" dirty="0" smtClean="0"/>
              <a:t>Applications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With </a:t>
            </a:r>
            <a:r>
              <a:rPr lang="en-US" dirty="0"/>
              <a:t>this notion of web browser as simplified OS in mind, we can define web applications as web pages that use JavaScript to access the more advanced services (such as networking, graphics, and data storage) offered by </a:t>
            </a:r>
            <a:r>
              <a:rPr lang="en-US" dirty="0" smtClean="0"/>
              <a:t>browsers.</a:t>
            </a:r>
          </a:p>
          <a:p>
            <a:pPr lvl="1"/>
            <a:r>
              <a:rPr lang="en-US" dirty="0" smtClean="0"/>
              <a:t>The </a:t>
            </a:r>
            <a:r>
              <a:rPr lang="en-US" dirty="0"/>
              <a:t>best known of these advanced services is the </a:t>
            </a:r>
            <a:r>
              <a:rPr lang="en-US" dirty="0">
                <a:solidFill>
                  <a:srgbClr val="FF0000"/>
                </a:solidFill>
              </a:rPr>
              <a:t>XMLHttpRequest</a:t>
            </a:r>
            <a:r>
              <a:rPr lang="en-US" dirty="0"/>
              <a:t> object, which enables networking through </a:t>
            </a:r>
            <a:r>
              <a:rPr lang="en-US" dirty="0">
                <a:solidFill>
                  <a:srgbClr val="FF0000"/>
                </a:solidFill>
              </a:rPr>
              <a:t>scripted HTTP </a:t>
            </a:r>
            <a:r>
              <a:rPr lang="en-US" dirty="0" smtClean="0">
                <a:solidFill>
                  <a:srgbClr val="FF0000"/>
                </a:solidFill>
              </a:rPr>
              <a:t>requests.</a:t>
            </a:r>
            <a:endParaRPr lang="en-US" dirty="0" smtClean="0"/>
          </a:p>
          <a:p>
            <a:pPr lvl="1"/>
            <a:r>
              <a:rPr lang="en-US" dirty="0" smtClean="0"/>
              <a:t>Web </a:t>
            </a:r>
            <a:r>
              <a:rPr lang="en-US" dirty="0"/>
              <a:t>apps use this service to obtain new information from the server without a page </a:t>
            </a:r>
            <a:r>
              <a:rPr lang="en-US" dirty="0" smtClean="0"/>
              <a:t>reload.</a:t>
            </a:r>
          </a:p>
          <a:p>
            <a:pPr lvl="1"/>
            <a:r>
              <a:rPr lang="en-US" dirty="0" smtClean="0"/>
              <a:t>Web </a:t>
            </a:r>
            <a:r>
              <a:rPr lang="en-US" dirty="0"/>
              <a:t>applications that do this are commonly called </a:t>
            </a:r>
            <a:r>
              <a:rPr lang="en-US" dirty="0">
                <a:solidFill>
                  <a:srgbClr val="FF0000"/>
                </a:solidFill>
              </a:rPr>
              <a:t>Ajax applications</a:t>
            </a:r>
            <a:r>
              <a:rPr lang="en-US" dirty="0"/>
              <a:t> and they form the backbone of what is known as “</a:t>
            </a:r>
            <a:r>
              <a:rPr lang="en-US" dirty="0">
                <a:solidFill>
                  <a:srgbClr val="FF0000"/>
                </a:solidFill>
              </a:rPr>
              <a:t>Web 2.0</a:t>
            </a:r>
            <a:r>
              <a:rPr lang="en-US" dirty="0" smtClean="0"/>
              <a:t>.”</a:t>
            </a:r>
          </a:p>
          <a:p>
            <a:pPr lvl="1"/>
            <a:r>
              <a:rPr lang="en-US" dirty="0" smtClean="0"/>
              <a:t>XMLHttpRequest </a:t>
            </a:r>
            <a:r>
              <a:rPr lang="en-US" dirty="0"/>
              <a:t>is covered in detail in Chapter </a:t>
            </a:r>
            <a:r>
              <a:rPr lang="en-US" dirty="0" smtClean="0"/>
              <a:t>18.</a:t>
            </a:r>
          </a:p>
          <a:p>
            <a:pPr lvl="1"/>
            <a:r>
              <a:rPr lang="en-US" dirty="0" smtClean="0"/>
              <a:t>The </a:t>
            </a:r>
            <a:r>
              <a:rPr lang="en-US" dirty="0">
                <a:solidFill>
                  <a:srgbClr val="FF0000"/>
                </a:solidFill>
              </a:rPr>
              <a:t>HTML5 specification</a:t>
            </a:r>
            <a:r>
              <a:rPr lang="en-US" dirty="0"/>
              <a:t> (which, at the time of this writing, is still in draft form) and related specifications are defining a number of other important APIs for web </a:t>
            </a:r>
            <a:r>
              <a:rPr lang="en-US" dirty="0" smtClean="0"/>
              <a:t>apps.</a:t>
            </a:r>
          </a:p>
          <a:p>
            <a:pPr lvl="1"/>
            <a:r>
              <a:rPr lang="en-US" dirty="0" smtClean="0"/>
              <a:t>These </a:t>
            </a:r>
            <a:r>
              <a:rPr lang="en-US" dirty="0"/>
              <a:t>include the data storage and graphics APIs of Chapters 21 and 20 as well as APIs for a number of other features, such as geolocation, history management, and background </a:t>
            </a:r>
            <a:r>
              <a:rPr lang="en-US" dirty="0" smtClean="0"/>
              <a:t>threads.</a:t>
            </a:r>
          </a:p>
          <a:p>
            <a:pPr lvl="1"/>
            <a:r>
              <a:rPr lang="en-US" dirty="0" smtClean="0"/>
              <a:t>When </a:t>
            </a:r>
            <a:r>
              <a:rPr lang="en-US" dirty="0"/>
              <a:t>implemented, these APIs will enable a further evolution of web application capabilities. They are covered in Chapter </a:t>
            </a:r>
            <a:r>
              <a:rPr lang="en-US" dirty="0" smtClean="0"/>
              <a:t>22.</a:t>
            </a:r>
          </a:p>
          <a:p>
            <a:pPr lvl="1"/>
            <a:r>
              <a:rPr lang="en-US" dirty="0" smtClean="0"/>
              <a:t>JavaScript </a:t>
            </a:r>
            <a:r>
              <a:rPr lang="en-US" dirty="0"/>
              <a:t>is more central to web applications than it is to web documents, of course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263</a:t>
            </a:fld>
            <a:endParaRPr lang="en-US" dirty="0"/>
          </a:p>
        </p:txBody>
      </p:sp>
    </p:spTree>
    <p:extLst>
      <p:ext uri="{BB962C8B-B14F-4D97-AF65-F5344CB8AC3E}">
        <p14:creationId xmlns:p14="http://schemas.microsoft.com/office/powerpoint/2010/main" val="420634592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in Web </a:t>
            </a:r>
            <a:r>
              <a:rPr lang="en-US" dirty="0" smtClean="0"/>
              <a:t>Applications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JavaScript enhances web documents, but a well-designed document will continue to work with JavaScript disabled.</a:t>
            </a:r>
          </a:p>
          <a:p>
            <a:pPr lvl="1"/>
            <a:r>
              <a:rPr lang="en-US" dirty="0" smtClean="0"/>
              <a:t>Web applications are, by definition, JavaScript programs that use the OS-type services provided by the web browser, and they would not be expected to work with JavaScript disabled.1</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264</a:t>
            </a:fld>
            <a:endParaRPr lang="en-US" dirty="0"/>
          </a:p>
        </p:txBody>
      </p:sp>
    </p:spTree>
    <p:extLst>
      <p:ext uri="{BB962C8B-B14F-4D97-AF65-F5344CB8AC3E}">
        <p14:creationId xmlns:p14="http://schemas.microsoft.com/office/powerpoint/2010/main" val="84576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Embedding JavaScript in HTML</a:t>
            </a:r>
          </a:p>
        </p:txBody>
      </p:sp>
      <p:sp>
        <p:nvSpPr>
          <p:cNvPr id="3" name="Content Placeholder 2"/>
          <p:cNvSpPr>
            <a:spLocks noGrp="1"/>
          </p:cNvSpPr>
          <p:nvPr>
            <p:ph idx="1"/>
          </p:nvPr>
        </p:nvSpPr>
        <p:spPr/>
        <p:txBody>
          <a:bodyPr/>
          <a:lstStyle/>
          <a:p>
            <a:r>
              <a:rPr lang="en-US" dirty="0" smtClean="0"/>
              <a:t>Client-side </a:t>
            </a:r>
            <a:r>
              <a:rPr lang="en-US" dirty="0"/>
              <a:t>JavaScript code is embedded within HTML documents in </a:t>
            </a:r>
            <a:r>
              <a:rPr lang="en-US" dirty="0">
                <a:solidFill>
                  <a:srgbClr val="FF0000"/>
                </a:solidFill>
              </a:rPr>
              <a:t>four </a:t>
            </a:r>
            <a:r>
              <a:rPr lang="en-US" dirty="0" smtClean="0">
                <a:solidFill>
                  <a:srgbClr val="FF0000"/>
                </a:solidFill>
              </a:rPr>
              <a:t>ways</a:t>
            </a:r>
            <a:r>
              <a:rPr lang="en-US" dirty="0" smtClean="0"/>
              <a:t>:</a:t>
            </a:r>
          </a:p>
          <a:p>
            <a:pPr lvl="2"/>
            <a:r>
              <a:rPr lang="en-US" dirty="0" smtClean="0">
                <a:solidFill>
                  <a:srgbClr val="FF0000"/>
                </a:solidFill>
              </a:rPr>
              <a:t>Inline</a:t>
            </a:r>
            <a:r>
              <a:rPr lang="en-US" dirty="0"/>
              <a:t>, between a pair of </a:t>
            </a:r>
            <a:r>
              <a:rPr lang="en-US" dirty="0">
                <a:solidFill>
                  <a:srgbClr val="FF0000"/>
                </a:solidFill>
              </a:rPr>
              <a:t>&lt;script&gt;</a:t>
            </a:r>
            <a:r>
              <a:rPr lang="en-US" dirty="0"/>
              <a:t> and &lt;/script&gt; </a:t>
            </a:r>
            <a:r>
              <a:rPr lang="en-US" dirty="0" smtClean="0">
                <a:solidFill>
                  <a:srgbClr val="0070C0"/>
                </a:solidFill>
              </a:rPr>
              <a:t>tags</a:t>
            </a:r>
          </a:p>
          <a:p>
            <a:pPr lvl="2"/>
            <a:r>
              <a:rPr lang="en-US" dirty="0" smtClean="0"/>
              <a:t>From </a:t>
            </a:r>
            <a:r>
              <a:rPr lang="en-US" dirty="0"/>
              <a:t>an </a:t>
            </a:r>
            <a:r>
              <a:rPr lang="en-US" dirty="0">
                <a:solidFill>
                  <a:srgbClr val="FF0000"/>
                </a:solidFill>
              </a:rPr>
              <a:t>external file</a:t>
            </a:r>
            <a:r>
              <a:rPr lang="en-US" dirty="0"/>
              <a:t> specified by the </a:t>
            </a:r>
            <a:r>
              <a:rPr lang="en-US" dirty="0">
                <a:solidFill>
                  <a:srgbClr val="FF0000"/>
                </a:solidFill>
              </a:rPr>
              <a:t>src</a:t>
            </a:r>
            <a:r>
              <a:rPr lang="en-US" dirty="0"/>
              <a:t> attribute of a </a:t>
            </a:r>
            <a:r>
              <a:rPr lang="en-US" dirty="0">
                <a:solidFill>
                  <a:srgbClr val="FF0000"/>
                </a:solidFill>
              </a:rPr>
              <a:t>&lt;script&gt;</a:t>
            </a:r>
            <a:r>
              <a:rPr lang="en-US" dirty="0"/>
              <a:t> </a:t>
            </a:r>
            <a:r>
              <a:rPr lang="en-US" dirty="0" smtClean="0"/>
              <a:t>tag</a:t>
            </a:r>
          </a:p>
          <a:p>
            <a:pPr lvl="2"/>
            <a:r>
              <a:rPr lang="en-US" dirty="0" smtClean="0"/>
              <a:t>In </a:t>
            </a:r>
            <a:r>
              <a:rPr lang="en-US" dirty="0"/>
              <a:t>an </a:t>
            </a:r>
            <a:r>
              <a:rPr lang="en-US" dirty="0">
                <a:solidFill>
                  <a:srgbClr val="FF0000"/>
                </a:solidFill>
              </a:rPr>
              <a:t>HTML event handler</a:t>
            </a:r>
            <a:r>
              <a:rPr lang="en-US" dirty="0"/>
              <a:t> </a:t>
            </a:r>
            <a:r>
              <a:rPr lang="en-US" dirty="0">
                <a:solidFill>
                  <a:srgbClr val="0070C0"/>
                </a:solidFill>
              </a:rPr>
              <a:t>attribute</a:t>
            </a:r>
            <a:r>
              <a:rPr lang="en-US" dirty="0"/>
              <a:t>, such as </a:t>
            </a:r>
            <a:r>
              <a:rPr lang="en-US" dirty="0">
                <a:solidFill>
                  <a:srgbClr val="FF0000"/>
                </a:solidFill>
              </a:rPr>
              <a:t>onclick</a:t>
            </a:r>
            <a:r>
              <a:rPr lang="en-US" dirty="0"/>
              <a:t> or </a:t>
            </a:r>
            <a:r>
              <a:rPr lang="en-US" dirty="0" smtClean="0">
                <a:solidFill>
                  <a:srgbClr val="FF0000"/>
                </a:solidFill>
              </a:rPr>
              <a:t>onmouseover</a:t>
            </a:r>
          </a:p>
          <a:p>
            <a:pPr lvl="2"/>
            <a:r>
              <a:rPr lang="en-US" dirty="0" smtClean="0"/>
              <a:t>In </a:t>
            </a:r>
            <a:r>
              <a:rPr lang="en-US" dirty="0"/>
              <a:t>a </a:t>
            </a:r>
            <a:r>
              <a:rPr lang="en-US" dirty="0">
                <a:solidFill>
                  <a:srgbClr val="FF0000"/>
                </a:solidFill>
              </a:rPr>
              <a:t>URL</a:t>
            </a:r>
            <a:r>
              <a:rPr lang="en-US" dirty="0"/>
              <a:t> that uses the </a:t>
            </a:r>
            <a:r>
              <a:rPr lang="en-US" dirty="0">
                <a:solidFill>
                  <a:srgbClr val="0070C0"/>
                </a:solidFill>
              </a:rPr>
              <a:t>special javascript</a:t>
            </a:r>
            <a:r>
              <a:rPr lang="en-US" dirty="0"/>
              <a:t>: </a:t>
            </a:r>
            <a:r>
              <a:rPr lang="en-US" dirty="0" smtClean="0">
                <a:solidFill>
                  <a:srgbClr val="FF0000"/>
                </a:solidFill>
              </a:rPr>
              <a:t>protocol</a:t>
            </a:r>
            <a:r>
              <a:rPr lang="en-US" dirty="0" smtClean="0"/>
              <a:t>.</a:t>
            </a:r>
          </a:p>
          <a:p>
            <a:pPr lvl="1"/>
            <a:r>
              <a:rPr lang="en-US" dirty="0" smtClean="0"/>
              <a:t>The </a:t>
            </a:r>
            <a:r>
              <a:rPr lang="en-US" dirty="0"/>
              <a:t>subsections that follow explain each of these four JavaScript embedding </a:t>
            </a:r>
            <a:r>
              <a:rPr lang="en-US" dirty="0" smtClean="0"/>
              <a:t>techniques.</a:t>
            </a:r>
          </a:p>
          <a:p>
            <a:pPr lvl="1"/>
            <a:r>
              <a:rPr lang="en-US" dirty="0" smtClean="0"/>
              <a:t>It </a:t>
            </a:r>
            <a:r>
              <a:rPr lang="en-US" dirty="0"/>
              <a:t>is worth noting, however, that HTML event handler attributes and </a:t>
            </a:r>
            <a:r>
              <a:rPr lang="en-US" dirty="0" smtClean="0"/>
              <a:t>javascript:</a:t>
            </a:r>
          </a:p>
          <a:p>
            <a:pPr lvl="2"/>
            <a:r>
              <a:rPr lang="en-US" dirty="0" smtClean="0"/>
              <a:t>URLs </a:t>
            </a:r>
            <a:r>
              <a:rPr lang="en-US" dirty="0"/>
              <a:t>are rarely used in modern JavaScript code (they were somewhat common in the early days of the Web</a:t>
            </a:r>
            <a:r>
              <a:rPr lang="en-US" dirty="0" smtClean="0"/>
              <a:t>).</a:t>
            </a:r>
          </a:p>
          <a:p>
            <a:pPr lvl="2"/>
            <a:r>
              <a:rPr lang="en-US" dirty="0" smtClean="0"/>
              <a:t>Inline </a:t>
            </a:r>
            <a:r>
              <a:rPr lang="en-US" dirty="0"/>
              <a:t>scripts (those without a src attribute) are also </a:t>
            </a:r>
            <a:r>
              <a:rPr lang="en-US" dirty="0">
                <a:solidFill>
                  <a:srgbClr val="FF0000"/>
                </a:solidFill>
              </a:rPr>
              <a:t>less common</a:t>
            </a:r>
            <a:r>
              <a:rPr lang="en-US" dirty="0"/>
              <a:t> than they once </a:t>
            </a:r>
            <a:r>
              <a:rPr lang="en-US" dirty="0" smtClean="0"/>
              <a:t>were.</a:t>
            </a:r>
          </a:p>
          <a:p>
            <a:pPr lvl="1"/>
            <a:r>
              <a:rPr lang="en-US" dirty="0" smtClean="0"/>
              <a:t>A </a:t>
            </a:r>
            <a:r>
              <a:rPr lang="en-US" dirty="0">
                <a:solidFill>
                  <a:srgbClr val="0070C0"/>
                </a:solidFill>
              </a:rPr>
              <a:t>programming</a:t>
            </a:r>
            <a:r>
              <a:rPr lang="en-US" dirty="0"/>
              <a:t> </a:t>
            </a:r>
            <a:r>
              <a:rPr lang="en-US" dirty="0">
                <a:solidFill>
                  <a:srgbClr val="FF0000"/>
                </a:solidFill>
              </a:rPr>
              <a:t>philosophy</a:t>
            </a:r>
            <a:r>
              <a:rPr lang="en-US" dirty="0"/>
              <a:t> known as </a:t>
            </a:r>
            <a:r>
              <a:rPr lang="en-US" dirty="0">
                <a:solidFill>
                  <a:srgbClr val="FF0000"/>
                </a:solidFill>
              </a:rPr>
              <a:t>unobtrusive JavaScript</a:t>
            </a:r>
            <a:r>
              <a:rPr lang="en-US" dirty="0"/>
              <a:t> argues that content (HTML) and behavior (JavaScript code) should as much as possible be kept </a:t>
            </a:r>
            <a:r>
              <a:rPr lang="en-US" dirty="0" smtClean="0"/>
              <a:t>separate.</a:t>
            </a:r>
          </a:p>
          <a:p>
            <a:pPr lvl="1"/>
            <a:r>
              <a:rPr lang="en-US" dirty="0" smtClean="0"/>
              <a:t>According </a:t>
            </a:r>
            <a:r>
              <a:rPr lang="en-US" dirty="0"/>
              <a:t>to this programming philosophy, JavaScript is best embedded in </a:t>
            </a:r>
            <a:r>
              <a:rPr lang="en-US" dirty="0">
                <a:solidFill>
                  <a:srgbClr val="FF0000"/>
                </a:solidFill>
              </a:rPr>
              <a:t>HTML</a:t>
            </a:r>
            <a:r>
              <a:rPr lang="en-US" dirty="0"/>
              <a:t> </a:t>
            </a:r>
            <a:r>
              <a:rPr lang="en-US" dirty="0">
                <a:solidFill>
                  <a:srgbClr val="0070C0"/>
                </a:solidFill>
              </a:rPr>
              <a:t>documents</a:t>
            </a:r>
            <a:r>
              <a:rPr lang="en-US" dirty="0"/>
              <a:t> using </a:t>
            </a:r>
            <a:r>
              <a:rPr lang="en-US" dirty="0">
                <a:solidFill>
                  <a:srgbClr val="FF0000"/>
                </a:solidFill>
              </a:rPr>
              <a:t>&lt;script&gt;</a:t>
            </a:r>
            <a:r>
              <a:rPr lang="en-US" dirty="0"/>
              <a:t> </a:t>
            </a:r>
            <a:r>
              <a:rPr lang="en-US" dirty="0">
                <a:solidFill>
                  <a:srgbClr val="0070C0"/>
                </a:solidFill>
              </a:rPr>
              <a:t>elements</a:t>
            </a:r>
            <a:r>
              <a:rPr lang="en-US" dirty="0"/>
              <a:t> with </a:t>
            </a:r>
            <a:r>
              <a:rPr lang="en-US" dirty="0">
                <a:solidFill>
                  <a:srgbClr val="FF0000"/>
                </a:solidFill>
              </a:rPr>
              <a:t>src</a:t>
            </a:r>
            <a:r>
              <a:rPr lang="en-US" dirty="0"/>
              <a:t> </a:t>
            </a:r>
            <a:r>
              <a:rPr lang="en-US" dirty="0">
                <a:solidFill>
                  <a:srgbClr val="0070C0"/>
                </a:solidFill>
              </a:rPr>
              <a:t>attributes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265</a:t>
            </a:fld>
            <a:endParaRPr lang="en-US" dirty="0"/>
          </a:p>
        </p:txBody>
      </p:sp>
    </p:spTree>
    <p:extLst>
      <p:ext uri="{BB962C8B-B14F-4D97-AF65-F5344CB8AC3E}">
        <p14:creationId xmlns:p14="http://schemas.microsoft.com/office/powerpoint/2010/main" val="278881386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The &lt;script&gt; Element</a:t>
            </a:r>
          </a:p>
        </p:txBody>
      </p:sp>
      <p:sp>
        <p:nvSpPr>
          <p:cNvPr id="7" name="Content Placeholder 6"/>
          <p:cNvSpPr>
            <a:spLocks noGrp="1"/>
          </p:cNvSpPr>
          <p:nvPr>
            <p:ph idx="1"/>
          </p:nvPr>
        </p:nvSpPr>
        <p:spPr/>
        <p:txBody>
          <a:bodyPr/>
          <a:lstStyle/>
          <a:p>
            <a:r>
              <a:rPr lang="en-US" dirty="0" smtClean="0"/>
              <a:t>JavaScript </a:t>
            </a:r>
            <a:r>
              <a:rPr lang="en-US" dirty="0"/>
              <a:t>code can appear </a:t>
            </a:r>
            <a:r>
              <a:rPr lang="en-US" dirty="0">
                <a:solidFill>
                  <a:srgbClr val="FF0000"/>
                </a:solidFill>
              </a:rPr>
              <a:t>inline</a:t>
            </a:r>
            <a:r>
              <a:rPr lang="en-US" dirty="0"/>
              <a:t> within an </a:t>
            </a:r>
            <a:r>
              <a:rPr lang="en-US" dirty="0">
                <a:solidFill>
                  <a:srgbClr val="FF0000"/>
                </a:solidFill>
              </a:rPr>
              <a:t>HTML file</a:t>
            </a:r>
            <a:r>
              <a:rPr lang="en-US" dirty="0"/>
              <a:t> between </a:t>
            </a:r>
            <a:r>
              <a:rPr lang="en-US" dirty="0">
                <a:solidFill>
                  <a:srgbClr val="FF0000"/>
                </a:solidFill>
              </a:rPr>
              <a:t>&lt;script&gt;</a:t>
            </a:r>
            <a:r>
              <a:rPr lang="en-US" dirty="0"/>
              <a:t> and &lt;/script&gt; tags:</a:t>
            </a:r>
          </a:p>
          <a:p>
            <a:pPr marL="233363" lvl="1" indent="0">
              <a:buNone/>
            </a:pPr>
            <a:endParaRPr lang="en-US" dirty="0" smtClean="0"/>
          </a:p>
          <a:p>
            <a:pPr marL="233363" lvl="1" indent="0">
              <a:buNone/>
            </a:pPr>
            <a:endParaRPr lang="en-US" dirty="0" smtClean="0"/>
          </a:p>
          <a:p>
            <a:pPr marL="233363" lvl="1" indent="0">
              <a:buNone/>
            </a:pPr>
            <a:endParaRPr lang="en-US" dirty="0" smtClean="0"/>
          </a:p>
          <a:p>
            <a:pPr lvl="1"/>
            <a:r>
              <a:rPr lang="en-US" dirty="0"/>
              <a:t>In XHTML, the content of a &lt;script&gt; element is treated like any other </a:t>
            </a:r>
            <a:r>
              <a:rPr lang="en-US" dirty="0" smtClean="0"/>
              <a:t>content.</a:t>
            </a:r>
          </a:p>
          <a:p>
            <a:pPr lvl="1"/>
            <a:r>
              <a:rPr lang="en-US" dirty="0" smtClean="0"/>
              <a:t>If </a:t>
            </a:r>
            <a:r>
              <a:rPr lang="en-US" dirty="0"/>
              <a:t>your JavaScript code contains the &lt; or &amp; characters, these characters are interpreted as XML </a:t>
            </a:r>
            <a:r>
              <a:rPr lang="en-US" dirty="0" smtClean="0"/>
              <a:t>markup.</a:t>
            </a:r>
          </a:p>
          <a:p>
            <a:pPr lvl="1"/>
            <a:r>
              <a:rPr lang="en-US" dirty="0" smtClean="0"/>
              <a:t>For </a:t>
            </a:r>
            <a:r>
              <a:rPr lang="en-US" dirty="0"/>
              <a:t>this reason, it is best to put all JavaScript code within a CDATA section if you are using XHTML:</a:t>
            </a:r>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solidFill>
                  <a:srgbClr val="FF0000"/>
                </a:solidFill>
              </a:rPr>
              <a:t>Example 13-2</a:t>
            </a:r>
            <a:r>
              <a:rPr lang="en-US" dirty="0"/>
              <a:t> is an HTML file that includes a simple JavaScript </a:t>
            </a:r>
            <a:r>
              <a:rPr lang="en-US" dirty="0" smtClean="0"/>
              <a:t>program.</a:t>
            </a:r>
          </a:p>
          <a:p>
            <a:pPr lvl="1"/>
            <a:r>
              <a:rPr lang="en-US" dirty="0" smtClean="0"/>
              <a:t>The </a:t>
            </a:r>
            <a:r>
              <a:rPr lang="en-US" dirty="0"/>
              <a:t>comments explain what the program does, but the main point of this example is to demonstrate how JavaScript code is embedded within an HTML file along with, in this case, a CSS </a:t>
            </a:r>
            <a:r>
              <a:rPr lang="en-US" dirty="0" smtClean="0"/>
              <a:t>stylesheet.</a:t>
            </a:r>
          </a:p>
          <a:p>
            <a:pPr lvl="1"/>
            <a:r>
              <a:rPr lang="en-US" dirty="0" smtClean="0"/>
              <a:t>Notice </a:t>
            </a:r>
            <a:r>
              <a:rPr lang="en-US" dirty="0"/>
              <a:t>that this example has a structure similar to </a:t>
            </a:r>
            <a:r>
              <a:rPr lang="en-US" dirty="0">
                <a:solidFill>
                  <a:srgbClr val="FF0000"/>
                </a:solidFill>
              </a:rPr>
              <a:t>Example 13-1</a:t>
            </a:r>
            <a:r>
              <a:rPr lang="en-US" dirty="0"/>
              <a:t> and uses the onload event handler in much the same way as that example did</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266</a:t>
            </a:fld>
            <a:endParaRPr lang="en-US" dirty="0"/>
          </a:p>
        </p:txBody>
      </p:sp>
      <p:pic>
        <p:nvPicPr>
          <p:cNvPr id="2" name="Picture 1"/>
          <p:cNvPicPr>
            <a:picLocks noChangeAspect="1"/>
          </p:cNvPicPr>
          <p:nvPr/>
        </p:nvPicPr>
        <p:blipFill>
          <a:blip r:embed="rId2"/>
          <a:stretch>
            <a:fillRect/>
          </a:stretch>
        </p:blipFill>
        <p:spPr>
          <a:xfrm>
            <a:off x="764709" y="1751115"/>
            <a:ext cx="3448050" cy="704850"/>
          </a:xfrm>
          <a:prstGeom prst="rect">
            <a:avLst/>
          </a:prstGeom>
          <a:ln>
            <a:solidFill>
              <a:schemeClr val="accent1"/>
            </a:solidFill>
          </a:ln>
        </p:spPr>
      </p:pic>
      <p:pic>
        <p:nvPicPr>
          <p:cNvPr id="3" name="Picture 2"/>
          <p:cNvPicPr>
            <a:picLocks noChangeAspect="1"/>
          </p:cNvPicPr>
          <p:nvPr/>
        </p:nvPicPr>
        <p:blipFill>
          <a:blip r:embed="rId3"/>
          <a:stretch>
            <a:fillRect/>
          </a:stretch>
        </p:blipFill>
        <p:spPr>
          <a:xfrm>
            <a:off x="764709" y="3871988"/>
            <a:ext cx="3457575" cy="733425"/>
          </a:xfrm>
          <a:prstGeom prst="rect">
            <a:avLst/>
          </a:prstGeom>
          <a:ln>
            <a:solidFill>
              <a:schemeClr val="accent1"/>
            </a:solidFill>
          </a:ln>
        </p:spPr>
      </p:pic>
    </p:spTree>
    <p:extLst>
      <p:ext uri="{BB962C8B-B14F-4D97-AF65-F5344CB8AC3E}">
        <p14:creationId xmlns:p14="http://schemas.microsoft.com/office/powerpoint/2010/main" val="237617760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Example 13-2</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267</a:t>
            </a:fld>
            <a:endParaRPr lang="en-US" dirty="0"/>
          </a:p>
        </p:txBody>
      </p:sp>
      <p:pic>
        <p:nvPicPr>
          <p:cNvPr id="8" name="Picture 7"/>
          <p:cNvPicPr>
            <a:picLocks noChangeAspect="1"/>
          </p:cNvPicPr>
          <p:nvPr/>
        </p:nvPicPr>
        <p:blipFill>
          <a:blip r:embed="rId2"/>
          <a:stretch>
            <a:fillRect/>
          </a:stretch>
        </p:blipFill>
        <p:spPr>
          <a:xfrm>
            <a:off x="152400" y="1258347"/>
            <a:ext cx="5677949" cy="5209733"/>
          </a:xfrm>
          <a:prstGeom prst="rect">
            <a:avLst/>
          </a:prstGeom>
          <a:ln>
            <a:solidFill>
              <a:schemeClr val="accent1"/>
            </a:solidFill>
          </a:ln>
        </p:spPr>
      </p:pic>
    </p:spTree>
    <p:extLst>
      <p:ext uri="{BB962C8B-B14F-4D97-AF65-F5344CB8AC3E}">
        <p14:creationId xmlns:p14="http://schemas.microsoft.com/office/powerpoint/2010/main" val="156090913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Scripts in External Files</a:t>
            </a:r>
          </a:p>
        </p:txBody>
      </p:sp>
      <p:sp>
        <p:nvSpPr>
          <p:cNvPr id="3" name="Content Placeholder 2"/>
          <p:cNvSpPr>
            <a:spLocks noGrp="1"/>
          </p:cNvSpPr>
          <p:nvPr>
            <p:ph idx="1"/>
          </p:nvPr>
        </p:nvSpPr>
        <p:spPr/>
        <p:txBody>
          <a:bodyPr/>
          <a:lstStyle/>
          <a:p>
            <a:r>
              <a:rPr lang="en-US" dirty="0" smtClean="0"/>
              <a:t>The </a:t>
            </a:r>
            <a:r>
              <a:rPr lang="en-US" dirty="0">
                <a:solidFill>
                  <a:srgbClr val="FF0000"/>
                </a:solidFill>
              </a:rPr>
              <a:t>&lt;script&gt;</a:t>
            </a:r>
            <a:r>
              <a:rPr lang="en-US" dirty="0"/>
              <a:t> tag supports a </a:t>
            </a:r>
            <a:r>
              <a:rPr lang="en-US" dirty="0">
                <a:solidFill>
                  <a:srgbClr val="FF0000"/>
                </a:solidFill>
              </a:rPr>
              <a:t>src</a:t>
            </a:r>
            <a:r>
              <a:rPr lang="en-US" dirty="0"/>
              <a:t> attribute that specifies the URL of a file containing JavaScript </a:t>
            </a:r>
            <a:r>
              <a:rPr lang="en-US" dirty="0" smtClean="0"/>
              <a:t>code.</a:t>
            </a:r>
          </a:p>
          <a:p>
            <a:pPr lvl="1"/>
            <a:r>
              <a:rPr lang="en-US" dirty="0" smtClean="0"/>
              <a:t>It </a:t>
            </a:r>
            <a:r>
              <a:rPr lang="en-US" dirty="0"/>
              <a:t>is used like this:</a:t>
            </a:r>
          </a:p>
          <a:p>
            <a:endParaRPr lang="en-US" dirty="0"/>
          </a:p>
          <a:p>
            <a:r>
              <a:rPr lang="en-US" dirty="0"/>
              <a:t>(Page 313).</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268</a:t>
            </a:fld>
            <a:endParaRPr lang="en-US" dirty="0"/>
          </a:p>
        </p:txBody>
      </p:sp>
    </p:spTree>
    <p:extLst>
      <p:ext uri="{BB962C8B-B14F-4D97-AF65-F5344CB8AC3E}">
        <p14:creationId xmlns:p14="http://schemas.microsoft.com/office/powerpoint/2010/main" val="153062152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Script Type</a:t>
            </a:r>
          </a:p>
        </p:txBody>
      </p:sp>
      <p:sp>
        <p:nvSpPr>
          <p:cNvPr id="3" name="Content Placeholder 2"/>
          <p:cNvSpPr>
            <a:spLocks noGrp="1"/>
          </p:cNvSpPr>
          <p:nvPr>
            <p:ph idx="1"/>
          </p:nvPr>
        </p:nvSpPr>
        <p:spPr/>
        <p:txBody>
          <a:bodyPr/>
          <a:lstStyle/>
          <a:p>
            <a:r>
              <a:rPr lang="en-US" dirty="0" smtClean="0"/>
              <a:t>JavaScript </a:t>
            </a:r>
            <a:r>
              <a:rPr lang="en-US" dirty="0"/>
              <a:t>was the </a:t>
            </a:r>
            <a:r>
              <a:rPr lang="en-US" dirty="0">
                <a:solidFill>
                  <a:srgbClr val="FF0000"/>
                </a:solidFill>
              </a:rPr>
              <a:t>original scripting language</a:t>
            </a:r>
            <a:r>
              <a:rPr lang="en-US" dirty="0"/>
              <a:t> for the Web and </a:t>
            </a:r>
            <a:r>
              <a:rPr lang="en-US" dirty="0">
                <a:solidFill>
                  <a:srgbClr val="FF0000"/>
                </a:solidFill>
              </a:rPr>
              <a:t>&lt;script&gt;</a:t>
            </a:r>
            <a:r>
              <a:rPr lang="en-US" dirty="0"/>
              <a:t> elements are, by </a:t>
            </a:r>
            <a:r>
              <a:rPr lang="en-US" dirty="0">
                <a:solidFill>
                  <a:srgbClr val="FF0000"/>
                </a:solidFill>
              </a:rPr>
              <a:t>default</a:t>
            </a:r>
            <a:r>
              <a:rPr lang="en-US" dirty="0"/>
              <a:t>, assumed to contain or to </a:t>
            </a:r>
            <a:r>
              <a:rPr lang="en-US" dirty="0">
                <a:solidFill>
                  <a:srgbClr val="FF0000"/>
                </a:solidFill>
              </a:rPr>
              <a:t>reference</a:t>
            </a:r>
            <a:r>
              <a:rPr lang="en-US" dirty="0"/>
              <a:t> </a:t>
            </a:r>
            <a:r>
              <a:rPr lang="en-US" dirty="0">
                <a:solidFill>
                  <a:srgbClr val="0070C0"/>
                </a:solidFill>
              </a:rPr>
              <a:t>JavaScript</a:t>
            </a:r>
            <a:r>
              <a:rPr lang="en-US" dirty="0"/>
              <a:t> </a:t>
            </a:r>
            <a:r>
              <a:rPr lang="en-US" dirty="0" smtClean="0">
                <a:solidFill>
                  <a:srgbClr val="FF0000"/>
                </a:solidFill>
              </a:rPr>
              <a:t>code</a:t>
            </a:r>
            <a:r>
              <a:rPr lang="en-US" dirty="0" smtClean="0"/>
              <a:t>.</a:t>
            </a:r>
          </a:p>
          <a:p>
            <a:pPr lvl="1"/>
            <a:r>
              <a:rPr lang="en-US" dirty="0" smtClean="0"/>
              <a:t>If </a:t>
            </a:r>
            <a:r>
              <a:rPr lang="en-US" dirty="0"/>
              <a:t>you want to use a nonstandard scripting language, such as Microsoft’s </a:t>
            </a:r>
            <a:r>
              <a:rPr lang="en-US" dirty="0">
                <a:solidFill>
                  <a:srgbClr val="FF0000"/>
                </a:solidFill>
              </a:rPr>
              <a:t>VBScript</a:t>
            </a:r>
            <a:r>
              <a:rPr lang="en-US" dirty="0"/>
              <a:t> (which is supported by IE only), you must use the type attribute to specify the script </a:t>
            </a:r>
            <a:r>
              <a:rPr lang="en-US" dirty="0">
                <a:solidFill>
                  <a:srgbClr val="FF0000"/>
                </a:solidFill>
              </a:rPr>
              <a:t>MIME type</a:t>
            </a:r>
            <a:r>
              <a:rPr lang="en-US" dirty="0"/>
              <a:t>:</a:t>
            </a:r>
          </a:p>
          <a:p>
            <a:endParaRPr lang="en-US" dirty="0"/>
          </a:p>
          <a:p>
            <a:r>
              <a:rPr lang="en-US" dirty="0"/>
              <a:t>(Page 314).</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269</a:t>
            </a:fld>
            <a:endParaRPr lang="en-US" dirty="0"/>
          </a:p>
        </p:txBody>
      </p:sp>
    </p:spTree>
    <p:extLst>
      <p:ext uri="{BB962C8B-B14F-4D97-AF65-F5344CB8AC3E}">
        <p14:creationId xmlns:p14="http://schemas.microsoft.com/office/powerpoint/2010/main" val="1718056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Client-Side JavaScript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t>Suppose </a:t>
            </a:r>
            <a:r>
              <a:rPr lang="en-US" dirty="0"/>
              <a:t>that you had typed in the debug</a:t>
            </a:r>
            <a:r>
              <a:rPr lang="en-US" dirty="0" smtClean="0"/>
              <a:t>( ) </a:t>
            </a:r>
            <a:r>
              <a:rPr lang="en-US" dirty="0"/>
              <a:t>and hide</a:t>
            </a:r>
            <a:r>
              <a:rPr lang="en-US" dirty="0" smtClean="0"/>
              <a:t>( ) </a:t>
            </a:r>
            <a:r>
              <a:rPr lang="en-US" dirty="0"/>
              <a:t>functions from above and saved them in files named debug.js and </a:t>
            </a:r>
            <a:r>
              <a:rPr lang="en-US" dirty="0" smtClean="0"/>
              <a:t>hide.js.</a:t>
            </a:r>
          </a:p>
          <a:p>
            <a:pPr lvl="2"/>
            <a:r>
              <a:rPr lang="en-US" dirty="0" smtClean="0"/>
              <a:t>You </a:t>
            </a:r>
            <a:r>
              <a:rPr lang="en-US" dirty="0"/>
              <a:t>could write a simple HTML test file using &lt;button&gt; elements with onclick event handler attributes</a:t>
            </a:r>
            <a:r>
              <a:rPr lang="en-US" dirty="0" smtClean="0"/>
              <a:t>: </a:t>
            </a:r>
            <a:r>
              <a:rPr lang="en-US" dirty="0" smtClean="0">
                <a:solidFill>
                  <a:srgbClr val="FF0000"/>
                </a:solidFill>
              </a:rPr>
              <a:t>Code 1-12</a:t>
            </a:r>
            <a:r>
              <a:rPr lang="en-US" dirty="0" smtClean="0"/>
              <a:t>.</a:t>
            </a:r>
          </a:p>
          <a:p>
            <a:pPr lvl="2"/>
            <a:r>
              <a:rPr lang="en-US" dirty="0"/>
              <a:t>Here is some more client-side JavaScript code that uses </a:t>
            </a:r>
            <a:r>
              <a:rPr lang="en-US" dirty="0" smtClean="0"/>
              <a:t>events.</a:t>
            </a:r>
          </a:p>
          <a:p>
            <a:pPr lvl="2"/>
            <a:r>
              <a:rPr lang="en-US" dirty="0" smtClean="0"/>
              <a:t>It </a:t>
            </a:r>
            <a:r>
              <a:rPr lang="en-US" dirty="0"/>
              <a:t>registers an event handler for the very important “</a:t>
            </a:r>
            <a:r>
              <a:rPr lang="en-US" dirty="0">
                <a:solidFill>
                  <a:srgbClr val="FF0000"/>
                </a:solidFill>
              </a:rPr>
              <a:t>load</a:t>
            </a:r>
            <a:r>
              <a:rPr lang="en-US" dirty="0"/>
              <a:t>” event, and it also demonstrates a more sophisticated way of registering event handler functions for “click” events</a:t>
            </a:r>
            <a:r>
              <a:rPr lang="en-US" dirty="0" smtClean="0"/>
              <a:t>: </a:t>
            </a:r>
            <a:r>
              <a:rPr lang="en-US" dirty="0" smtClean="0">
                <a:solidFill>
                  <a:srgbClr val="FF0000"/>
                </a:solidFill>
              </a:rPr>
              <a:t>Code 1-13</a:t>
            </a:r>
            <a:r>
              <a:rPr lang="en-US" dirty="0" smtClean="0"/>
              <a:t>.</a:t>
            </a:r>
            <a:endParaRPr lang="en-US" dirty="0"/>
          </a:p>
          <a:p>
            <a:pPr lvl="2"/>
            <a:r>
              <a:rPr lang="en-US" dirty="0">
                <a:solidFill>
                  <a:srgbClr val="FF0000"/>
                </a:solidFill>
              </a:rPr>
              <a:t>Chapters 15, 16, and 17</a:t>
            </a:r>
            <a:r>
              <a:rPr lang="en-US" dirty="0"/>
              <a:t> explain how you can use JavaScript to script the content (HTML), presentation (CSS), and behavior (event handling) of web </a:t>
            </a:r>
            <a:r>
              <a:rPr lang="en-US" dirty="0" smtClean="0"/>
              <a:t>pages.</a:t>
            </a:r>
          </a:p>
          <a:p>
            <a:pPr lvl="2"/>
            <a:r>
              <a:rPr lang="en-US" dirty="0" smtClean="0"/>
              <a:t>The </a:t>
            </a:r>
            <a:r>
              <a:rPr lang="en-US" dirty="0"/>
              <a:t>APIs described in those chapters are somewhat complex and, until recently, riddled with browser </a:t>
            </a:r>
            <a:r>
              <a:rPr lang="en-US" dirty="0" smtClean="0"/>
              <a:t>incompatibilities.</a:t>
            </a:r>
          </a:p>
          <a:p>
            <a:pPr lvl="2"/>
            <a:r>
              <a:rPr lang="en-US" dirty="0" smtClean="0"/>
              <a:t>For </a:t>
            </a:r>
            <a:r>
              <a:rPr lang="en-US" dirty="0"/>
              <a:t>these reasons, many or most client-side JavaScript programmers choose to use a </a:t>
            </a:r>
            <a:r>
              <a:rPr lang="en-US" dirty="0">
                <a:solidFill>
                  <a:srgbClr val="FF0000"/>
                </a:solidFill>
              </a:rPr>
              <a:t>client-side library</a:t>
            </a:r>
            <a:r>
              <a:rPr lang="en-US" dirty="0"/>
              <a:t> or </a:t>
            </a:r>
            <a:r>
              <a:rPr lang="en-US" dirty="0">
                <a:solidFill>
                  <a:srgbClr val="FF0000"/>
                </a:solidFill>
              </a:rPr>
              <a:t>framework</a:t>
            </a:r>
            <a:r>
              <a:rPr lang="en-US" dirty="0"/>
              <a:t> to simplify their basic programming </a:t>
            </a:r>
            <a:r>
              <a:rPr lang="en-US" dirty="0" smtClean="0"/>
              <a:t>tasks.</a:t>
            </a:r>
          </a:p>
          <a:p>
            <a:pPr lvl="1"/>
            <a:r>
              <a:rPr lang="en-US" dirty="0" smtClean="0"/>
              <a:t>The </a:t>
            </a:r>
            <a:r>
              <a:rPr lang="en-US" dirty="0"/>
              <a:t>most popular such library is </a:t>
            </a:r>
            <a:r>
              <a:rPr lang="en-US" dirty="0">
                <a:solidFill>
                  <a:srgbClr val="FF0000"/>
                </a:solidFill>
              </a:rPr>
              <a:t>jQuery</a:t>
            </a:r>
            <a:r>
              <a:rPr lang="en-US" dirty="0"/>
              <a:t>, the subject of </a:t>
            </a:r>
            <a:r>
              <a:rPr lang="en-US" dirty="0">
                <a:solidFill>
                  <a:srgbClr val="FF0000"/>
                </a:solidFill>
              </a:rPr>
              <a:t>Chapter 19</a:t>
            </a:r>
            <a:r>
              <a:rPr lang="en-US" dirty="0"/>
              <a:t>, The jQuery </a:t>
            </a:r>
            <a:r>
              <a:rPr lang="en-US" dirty="0" smtClean="0"/>
              <a:t>Library.</a:t>
            </a:r>
          </a:p>
          <a:p>
            <a:pPr lvl="2"/>
            <a:r>
              <a:rPr lang="en-US" dirty="0" smtClean="0"/>
              <a:t>jQuery </a:t>
            </a:r>
            <a:r>
              <a:rPr lang="en-US" dirty="0"/>
              <a:t>defines a clever and easy-to-use API for scripting document content, presentation, and </a:t>
            </a:r>
            <a:r>
              <a:rPr lang="en-US" dirty="0" smtClean="0"/>
              <a:t>behavior.</a:t>
            </a:r>
          </a:p>
          <a:p>
            <a:pPr lvl="2"/>
            <a:r>
              <a:rPr lang="en-US" dirty="0" smtClean="0"/>
              <a:t>It </a:t>
            </a:r>
            <a:r>
              <a:rPr lang="en-US" dirty="0"/>
              <a:t>has been thoroughly tested and works in all major browsers, including old ones like IE6. </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27</a:t>
            </a:fld>
            <a:endParaRPr lang="en-US" dirty="0"/>
          </a:p>
        </p:txBody>
      </p:sp>
    </p:spTree>
    <p:extLst>
      <p:ext uri="{BB962C8B-B14F-4D97-AF65-F5344CB8AC3E}">
        <p14:creationId xmlns:p14="http://schemas.microsoft.com/office/powerpoint/2010/main" val="2067015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Event Handlers in HTML</a:t>
            </a:r>
          </a:p>
        </p:txBody>
      </p:sp>
      <p:sp>
        <p:nvSpPr>
          <p:cNvPr id="3" name="Content Placeholder 2"/>
          <p:cNvSpPr>
            <a:spLocks noGrp="1"/>
          </p:cNvSpPr>
          <p:nvPr>
            <p:ph idx="1"/>
          </p:nvPr>
        </p:nvSpPr>
        <p:spPr/>
        <p:txBody>
          <a:bodyPr/>
          <a:lstStyle/>
          <a:p>
            <a:r>
              <a:rPr lang="en-US" dirty="0" smtClean="0"/>
              <a:t>JavaScript </a:t>
            </a:r>
            <a:r>
              <a:rPr lang="en-US" dirty="0"/>
              <a:t>code in a </a:t>
            </a:r>
            <a:r>
              <a:rPr lang="en-US" dirty="0">
                <a:solidFill>
                  <a:srgbClr val="FF0000"/>
                </a:solidFill>
              </a:rPr>
              <a:t>script</a:t>
            </a:r>
            <a:r>
              <a:rPr lang="en-US" dirty="0"/>
              <a:t> is executed </a:t>
            </a:r>
            <a:r>
              <a:rPr lang="en-US" dirty="0" smtClean="0"/>
              <a:t>once:</a:t>
            </a:r>
          </a:p>
          <a:p>
            <a:pPr lvl="2"/>
            <a:r>
              <a:rPr lang="en-US" dirty="0" smtClean="0"/>
              <a:t>when </a:t>
            </a:r>
            <a:r>
              <a:rPr lang="en-US" dirty="0"/>
              <a:t>the HTML file that contains it is loaded into the web </a:t>
            </a:r>
            <a:r>
              <a:rPr lang="en-US" dirty="0" smtClean="0"/>
              <a:t>browser.</a:t>
            </a:r>
          </a:p>
          <a:p>
            <a:pPr lvl="1"/>
            <a:r>
              <a:rPr lang="en-US" dirty="0" smtClean="0"/>
              <a:t>In </a:t>
            </a:r>
            <a:r>
              <a:rPr lang="en-US" dirty="0"/>
              <a:t>order to be interactive, a JavaScript program must define </a:t>
            </a:r>
            <a:r>
              <a:rPr lang="en-US" dirty="0">
                <a:solidFill>
                  <a:srgbClr val="FF0000"/>
                </a:solidFill>
              </a:rPr>
              <a:t>event handlers</a:t>
            </a:r>
            <a:r>
              <a:rPr lang="en-US" dirty="0"/>
              <a:t>—JavaScript </a:t>
            </a:r>
            <a:r>
              <a:rPr lang="en-US" dirty="0">
                <a:solidFill>
                  <a:srgbClr val="FF0000"/>
                </a:solidFill>
              </a:rPr>
              <a:t>functions</a:t>
            </a:r>
            <a:r>
              <a:rPr lang="en-US" dirty="0"/>
              <a:t> that are registered with the </a:t>
            </a:r>
            <a:r>
              <a:rPr lang="en-US" dirty="0">
                <a:solidFill>
                  <a:srgbClr val="FF0000"/>
                </a:solidFill>
              </a:rPr>
              <a:t>web browser</a:t>
            </a:r>
            <a:r>
              <a:rPr lang="en-US" dirty="0"/>
              <a:t> and then </a:t>
            </a:r>
            <a:r>
              <a:rPr lang="en-US" dirty="0">
                <a:solidFill>
                  <a:srgbClr val="FF0000"/>
                </a:solidFill>
              </a:rPr>
              <a:t>invoked</a:t>
            </a:r>
            <a:r>
              <a:rPr lang="en-US" dirty="0"/>
              <a:t> by the </a:t>
            </a:r>
            <a:r>
              <a:rPr lang="en-US" dirty="0">
                <a:solidFill>
                  <a:srgbClr val="FF0000"/>
                </a:solidFill>
              </a:rPr>
              <a:t>web browser</a:t>
            </a:r>
            <a:r>
              <a:rPr lang="en-US" dirty="0"/>
              <a:t> in </a:t>
            </a:r>
            <a:r>
              <a:rPr lang="en-US" dirty="0">
                <a:solidFill>
                  <a:srgbClr val="0070C0"/>
                </a:solidFill>
              </a:rPr>
              <a:t>response</a:t>
            </a:r>
            <a:r>
              <a:rPr lang="en-US" dirty="0"/>
              <a:t> to </a:t>
            </a:r>
            <a:r>
              <a:rPr lang="en-US" dirty="0">
                <a:solidFill>
                  <a:srgbClr val="FF0000"/>
                </a:solidFill>
              </a:rPr>
              <a:t>events</a:t>
            </a:r>
            <a:r>
              <a:rPr lang="en-US" dirty="0"/>
              <a:t> (such as user input</a:t>
            </a:r>
            <a:r>
              <a:rPr lang="en-US" dirty="0" smtClean="0"/>
              <a:t>).</a:t>
            </a:r>
          </a:p>
          <a:p>
            <a:pPr lvl="1"/>
            <a:r>
              <a:rPr lang="en-US" dirty="0" smtClean="0"/>
              <a:t>As </a:t>
            </a:r>
            <a:r>
              <a:rPr lang="en-US" dirty="0"/>
              <a:t>shown at the start of this chapter, JavaScript code can register an event handler by assigning a function to a property (such as </a:t>
            </a:r>
            <a:r>
              <a:rPr lang="en-US" dirty="0">
                <a:solidFill>
                  <a:srgbClr val="FF0000"/>
                </a:solidFill>
              </a:rPr>
              <a:t>onclick</a:t>
            </a:r>
            <a:r>
              <a:rPr lang="en-US" dirty="0"/>
              <a:t> or </a:t>
            </a:r>
            <a:r>
              <a:rPr lang="en-US" dirty="0">
                <a:solidFill>
                  <a:srgbClr val="FF0000"/>
                </a:solidFill>
              </a:rPr>
              <a:t>onmouseover</a:t>
            </a:r>
            <a:r>
              <a:rPr lang="en-US" dirty="0"/>
              <a:t>) of an </a:t>
            </a:r>
            <a:r>
              <a:rPr lang="en-US" dirty="0">
                <a:solidFill>
                  <a:srgbClr val="FF0000"/>
                </a:solidFill>
              </a:rPr>
              <a:t>Element</a:t>
            </a:r>
            <a:r>
              <a:rPr lang="en-US" dirty="0"/>
              <a:t> </a:t>
            </a:r>
            <a:r>
              <a:rPr lang="en-US" dirty="0">
                <a:solidFill>
                  <a:srgbClr val="0070C0"/>
                </a:solidFill>
              </a:rPr>
              <a:t>object</a:t>
            </a:r>
          </a:p>
          <a:p>
            <a:pPr lvl="1"/>
            <a:endParaRPr lang="en-US" dirty="0"/>
          </a:p>
          <a:p>
            <a:r>
              <a:rPr lang="en-US" dirty="0"/>
              <a:t>(Page 314).</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270</a:t>
            </a:fld>
            <a:endParaRPr lang="en-US" dirty="0"/>
          </a:p>
        </p:txBody>
      </p:sp>
    </p:spTree>
    <p:extLst>
      <p:ext uri="{BB962C8B-B14F-4D97-AF65-F5344CB8AC3E}">
        <p14:creationId xmlns:p14="http://schemas.microsoft.com/office/powerpoint/2010/main" val="9729495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JavaScript in URLs</a:t>
            </a:r>
          </a:p>
        </p:txBody>
      </p:sp>
      <p:sp>
        <p:nvSpPr>
          <p:cNvPr id="3" name="Content Placeholder 2"/>
          <p:cNvSpPr>
            <a:spLocks noGrp="1"/>
          </p:cNvSpPr>
          <p:nvPr>
            <p:ph idx="1"/>
          </p:nvPr>
        </p:nvSpPr>
        <p:spPr/>
        <p:txBody>
          <a:bodyPr/>
          <a:lstStyle/>
          <a:p>
            <a:r>
              <a:rPr lang="en-US" dirty="0" smtClean="0"/>
              <a:t>Another </a:t>
            </a:r>
            <a:r>
              <a:rPr lang="en-US" dirty="0"/>
              <a:t>way that JavaScript code can be included on the client side is in a URL following the javascript: </a:t>
            </a:r>
            <a:endParaRPr lang="en-US" dirty="0" smtClean="0"/>
          </a:p>
          <a:p>
            <a:pPr lvl="2"/>
            <a:r>
              <a:rPr lang="en-US" dirty="0" smtClean="0"/>
              <a:t>protocol specifier.</a:t>
            </a:r>
          </a:p>
          <a:p>
            <a:pPr lvl="1"/>
            <a:r>
              <a:rPr lang="en-US" dirty="0" smtClean="0"/>
              <a:t>This </a:t>
            </a:r>
            <a:r>
              <a:rPr lang="en-US" dirty="0">
                <a:solidFill>
                  <a:srgbClr val="0070C0"/>
                </a:solidFill>
              </a:rPr>
              <a:t>special</a:t>
            </a:r>
            <a:r>
              <a:rPr lang="en-US" dirty="0"/>
              <a:t> </a:t>
            </a:r>
            <a:r>
              <a:rPr lang="en-US" dirty="0">
                <a:solidFill>
                  <a:srgbClr val="FF0000"/>
                </a:solidFill>
              </a:rPr>
              <a:t>protocol type</a:t>
            </a:r>
            <a:r>
              <a:rPr lang="en-US" dirty="0"/>
              <a:t> specifies that the body of the URL is an arbitrary string of JavaScript code to be run by the JavaScript </a:t>
            </a:r>
            <a:r>
              <a:rPr lang="en-US" dirty="0" smtClean="0"/>
              <a:t>interpreter.</a:t>
            </a:r>
          </a:p>
          <a:p>
            <a:pPr lvl="1"/>
            <a:r>
              <a:rPr lang="en-US" dirty="0" smtClean="0"/>
              <a:t>It </a:t>
            </a:r>
            <a:r>
              <a:rPr lang="en-US" dirty="0"/>
              <a:t>is treated as a single line of code, which means that statements must be separated by semicolons and that /* */ comments must be used in place of // </a:t>
            </a:r>
            <a:r>
              <a:rPr lang="en-US" dirty="0" smtClean="0"/>
              <a:t>comments.</a:t>
            </a:r>
          </a:p>
          <a:p>
            <a:pPr lvl="1"/>
            <a:r>
              <a:rPr lang="en-US" dirty="0" smtClean="0"/>
              <a:t>The </a:t>
            </a:r>
            <a:r>
              <a:rPr lang="en-US" dirty="0"/>
              <a:t>“</a:t>
            </a:r>
            <a:r>
              <a:rPr lang="en-US" dirty="0">
                <a:solidFill>
                  <a:srgbClr val="FF0000"/>
                </a:solidFill>
              </a:rPr>
              <a:t>resource</a:t>
            </a:r>
            <a:r>
              <a:rPr lang="en-US" dirty="0"/>
              <a:t>” identified by a javascript: URL is the return value of the executed code, converted to a string. </a:t>
            </a:r>
            <a:endParaRPr lang="en-US" dirty="0" smtClean="0"/>
          </a:p>
          <a:p>
            <a:pPr lvl="1"/>
            <a:r>
              <a:rPr lang="en-US" dirty="0" smtClean="0"/>
              <a:t>If </a:t>
            </a:r>
            <a:r>
              <a:rPr lang="en-US" dirty="0"/>
              <a:t>the code has an undefined return value, the resource has no content. You can use a javascript: URL anywhere you’d use a regular URL: the href attribute of an &lt;a&gt; tag, the action attribute of a &lt;form&gt;, for example, or even as an argument to a method like window.open(). A JavaScript URL in a hyperlink might look like this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271</a:t>
            </a:fld>
            <a:endParaRPr lang="en-US" dirty="0"/>
          </a:p>
        </p:txBody>
      </p:sp>
    </p:spTree>
    <p:extLst>
      <p:ext uri="{BB962C8B-B14F-4D97-AF65-F5344CB8AC3E}">
        <p14:creationId xmlns:p14="http://schemas.microsoft.com/office/powerpoint/2010/main" val="427087063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Execution of JavaScript Programs</a:t>
            </a:r>
          </a:p>
        </p:txBody>
      </p:sp>
      <p:sp>
        <p:nvSpPr>
          <p:cNvPr id="3" name="Content Placeholder 2"/>
          <p:cNvSpPr>
            <a:spLocks noGrp="1"/>
          </p:cNvSpPr>
          <p:nvPr>
            <p:ph idx="1"/>
          </p:nvPr>
        </p:nvSpPr>
        <p:spPr/>
        <p:txBody>
          <a:bodyPr/>
          <a:lstStyle/>
          <a:p>
            <a:r>
              <a:rPr lang="en-US" dirty="0" smtClean="0"/>
              <a:t>There </a:t>
            </a:r>
            <a:r>
              <a:rPr lang="en-US" dirty="0"/>
              <a:t>is no formal definition of a program in client-side </a:t>
            </a:r>
            <a:r>
              <a:rPr lang="en-US" dirty="0" smtClean="0"/>
              <a:t>JavaScript.</a:t>
            </a:r>
          </a:p>
          <a:p>
            <a:pPr lvl="1"/>
            <a:r>
              <a:rPr lang="en-US" dirty="0" smtClean="0"/>
              <a:t>We </a:t>
            </a:r>
            <a:r>
              <a:rPr lang="en-US" dirty="0"/>
              <a:t>can say that a JavaScript program consists of all the JavaScript code in a web page (inline scripts, HTML event handlers, and javascript: URLs) along with external JavaScript code referenced with the </a:t>
            </a:r>
            <a:r>
              <a:rPr lang="en-US" dirty="0">
                <a:solidFill>
                  <a:srgbClr val="FF0000"/>
                </a:solidFill>
              </a:rPr>
              <a:t>src</a:t>
            </a:r>
            <a:r>
              <a:rPr lang="en-US" dirty="0"/>
              <a:t> attribute of a &lt;script&gt; </a:t>
            </a:r>
            <a:r>
              <a:rPr lang="en-US" dirty="0" smtClean="0"/>
              <a:t>tag.</a:t>
            </a:r>
          </a:p>
          <a:p>
            <a:pPr lvl="1"/>
            <a:r>
              <a:rPr lang="en-US" dirty="0" smtClean="0"/>
              <a:t>All </a:t>
            </a:r>
            <a:r>
              <a:rPr lang="en-US" dirty="0"/>
              <a:t>of these separate bits of code share a single global Window </a:t>
            </a:r>
            <a:r>
              <a:rPr lang="en-US" dirty="0" smtClean="0"/>
              <a:t>object.</a:t>
            </a:r>
          </a:p>
          <a:p>
            <a:pPr lvl="1"/>
            <a:r>
              <a:rPr lang="en-US" dirty="0" smtClean="0"/>
              <a:t>That </a:t>
            </a:r>
            <a:r>
              <a:rPr lang="en-US" dirty="0"/>
              <a:t>means that they all see the same Document object, and they share the same set of global functions and variables: if a script defines a new global variable or function, that variable or function will be visible to any JavaScript code that runs after the script does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272</a:t>
            </a:fld>
            <a:endParaRPr lang="en-US" dirty="0"/>
          </a:p>
        </p:txBody>
      </p:sp>
    </p:spTree>
    <p:extLst>
      <p:ext uri="{BB962C8B-B14F-4D97-AF65-F5344CB8AC3E}">
        <p14:creationId xmlns:p14="http://schemas.microsoft.com/office/powerpoint/2010/main" val="321366296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Synchronous, </a:t>
            </a:r>
            <a:r>
              <a:rPr lang="en-US" dirty="0" smtClean="0"/>
              <a:t>Asynchronous, Deferred </a:t>
            </a:r>
            <a:r>
              <a:rPr lang="en-US" dirty="0"/>
              <a:t>Scripts</a:t>
            </a:r>
          </a:p>
        </p:txBody>
      </p:sp>
      <p:sp>
        <p:nvSpPr>
          <p:cNvPr id="3" name="Content Placeholder 2"/>
          <p:cNvSpPr>
            <a:spLocks noGrp="1"/>
          </p:cNvSpPr>
          <p:nvPr>
            <p:ph idx="1"/>
          </p:nvPr>
        </p:nvSpPr>
        <p:spPr/>
        <p:txBody>
          <a:bodyPr/>
          <a:lstStyle/>
          <a:p>
            <a:r>
              <a:rPr lang="en-US" dirty="0" smtClean="0"/>
              <a:t>When </a:t>
            </a:r>
            <a:r>
              <a:rPr lang="en-US" dirty="0"/>
              <a:t>JavaScript was first added to web browsers, there was no </a:t>
            </a:r>
            <a:r>
              <a:rPr lang="en-US" dirty="0">
                <a:solidFill>
                  <a:srgbClr val="FF0000"/>
                </a:solidFill>
              </a:rPr>
              <a:t>API</a:t>
            </a:r>
            <a:r>
              <a:rPr lang="en-US" dirty="0"/>
              <a:t> for </a:t>
            </a:r>
            <a:r>
              <a:rPr lang="en-US" dirty="0" smtClean="0">
                <a:solidFill>
                  <a:srgbClr val="FF0000"/>
                </a:solidFill>
              </a:rPr>
              <a:t>traversing</a:t>
            </a:r>
            <a:r>
              <a:rPr lang="en-US" dirty="0" smtClean="0"/>
              <a:t> </a:t>
            </a:r>
            <a:r>
              <a:rPr lang="en-US" dirty="0"/>
              <a:t>and </a:t>
            </a:r>
            <a:r>
              <a:rPr lang="en-US" dirty="0">
                <a:solidFill>
                  <a:srgbClr val="FF0000"/>
                </a:solidFill>
              </a:rPr>
              <a:t>manipulating</a:t>
            </a:r>
            <a:r>
              <a:rPr lang="en-US" dirty="0"/>
              <a:t> the </a:t>
            </a:r>
            <a:r>
              <a:rPr lang="en-US" dirty="0">
                <a:solidFill>
                  <a:srgbClr val="FF0000"/>
                </a:solidFill>
              </a:rPr>
              <a:t>structure</a:t>
            </a:r>
            <a:r>
              <a:rPr lang="en-US" dirty="0"/>
              <a:t> and </a:t>
            </a:r>
            <a:r>
              <a:rPr lang="en-US" dirty="0">
                <a:solidFill>
                  <a:srgbClr val="FF0000"/>
                </a:solidFill>
              </a:rPr>
              <a:t>content</a:t>
            </a:r>
            <a:r>
              <a:rPr lang="en-US" dirty="0"/>
              <a:t> of a </a:t>
            </a:r>
            <a:r>
              <a:rPr lang="en-US" dirty="0" smtClean="0">
                <a:solidFill>
                  <a:srgbClr val="FF0000"/>
                </a:solidFill>
              </a:rPr>
              <a:t>document</a:t>
            </a:r>
            <a:r>
              <a:rPr lang="en-US" dirty="0" smtClean="0"/>
              <a:t>.</a:t>
            </a:r>
          </a:p>
          <a:p>
            <a:pPr lvl="1"/>
            <a:r>
              <a:rPr lang="en-US" dirty="0" smtClean="0"/>
              <a:t>The </a:t>
            </a:r>
            <a:r>
              <a:rPr lang="en-US" dirty="0"/>
              <a:t>only way that JavaScript code could affect the content of a document was to generate that </a:t>
            </a:r>
            <a:r>
              <a:rPr lang="en-US" dirty="0">
                <a:solidFill>
                  <a:srgbClr val="FF0000"/>
                </a:solidFill>
              </a:rPr>
              <a:t>content</a:t>
            </a:r>
            <a:r>
              <a:rPr lang="en-US" dirty="0"/>
              <a:t> </a:t>
            </a:r>
            <a:r>
              <a:rPr lang="en-US" dirty="0">
                <a:solidFill>
                  <a:srgbClr val="0070C0"/>
                </a:solidFill>
              </a:rPr>
              <a:t>on the fly </a:t>
            </a:r>
            <a:r>
              <a:rPr lang="en-US" dirty="0"/>
              <a:t>while the document was </a:t>
            </a:r>
            <a:r>
              <a:rPr lang="en-US" dirty="0" smtClean="0"/>
              <a:t>loading.</a:t>
            </a:r>
          </a:p>
          <a:p>
            <a:pPr lvl="1"/>
            <a:r>
              <a:rPr lang="en-US" dirty="0" smtClean="0"/>
              <a:t>It </a:t>
            </a:r>
            <a:r>
              <a:rPr lang="en-US" dirty="0"/>
              <a:t>did this using the </a:t>
            </a:r>
            <a:r>
              <a:rPr lang="en-US" dirty="0">
                <a:solidFill>
                  <a:srgbClr val="FF0000"/>
                </a:solidFill>
              </a:rPr>
              <a:t>document.write</a:t>
            </a:r>
            <a:r>
              <a:rPr lang="en-US" dirty="0" smtClean="0">
                <a:solidFill>
                  <a:srgbClr val="FF0000"/>
                </a:solidFill>
              </a:rPr>
              <a:t>( )</a:t>
            </a:r>
            <a:r>
              <a:rPr lang="en-US" dirty="0" smtClean="0"/>
              <a:t> </a:t>
            </a:r>
            <a:r>
              <a:rPr lang="en-US" dirty="0" smtClean="0">
                <a:solidFill>
                  <a:srgbClr val="0070C0"/>
                </a:solidFill>
              </a:rPr>
              <a:t>method</a:t>
            </a:r>
            <a:r>
              <a:rPr lang="en-US" dirty="0" smtClean="0"/>
              <a:t>.</a:t>
            </a:r>
          </a:p>
          <a:p>
            <a:pPr lvl="1"/>
            <a:r>
              <a:rPr lang="en-US" dirty="0" smtClean="0"/>
              <a:t>Example </a:t>
            </a:r>
            <a:r>
              <a:rPr lang="en-US" dirty="0"/>
              <a:t>13-3 shows what state-of-the-art JavaScript code looked like in 1996.</a:t>
            </a:r>
          </a:p>
          <a:p>
            <a:endParaRPr lang="en-US" dirty="0"/>
          </a:p>
          <a:p>
            <a:r>
              <a:rPr lang="en-US" dirty="0"/>
              <a:t>(Page 318).</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273</a:t>
            </a:fld>
            <a:endParaRPr lang="en-US" dirty="0"/>
          </a:p>
        </p:txBody>
      </p:sp>
    </p:spTree>
    <p:extLst>
      <p:ext uri="{BB962C8B-B14F-4D97-AF65-F5344CB8AC3E}">
        <p14:creationId xmlns:p14="http://schemas.microsoft.com/office/powerpoint/2010/main" val="177810963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Event-Driven JavaScript</a:t>
            </a:r>
          </a:p>
        </p:txBody>
      </p:sp>
      <p:sp>
        <p:nvSpPr>
          <p:cNvPr id="3" name="Content Placeholder 2"/>
          <p:cNvSpPr>
            <a:spLocks noGrp="1"/>
          </p:cNvSpPr>
          <p:nvPr>
            <p:ph idx="1"/>
          </p:nvPr>
        </p:nvSpPr>
        <p:spPr/>
        <p:txBody>
          <a:bodyPr/>
          <a:lstStyle/>
          <a:p>
            <a:r>
              <a:rPr lang="en-US" dirty="0" smtClean="0"/>
              <a:t>The </a:t>
            </a:r>
            <a:r>
              <a:rPr lang="en-US" dirty="0"/>
              <a:t>ancient JavaScript program shown in Example 13-3 is a </a:t>
            </a:r>
            <a:r>
              <a:rPr lang="en-US" dirty="0">
                <a:solidFill>
                  <a:srgbClr val="FF0000"/>
                </a:solidFill>
              </a:rPr>
              <a:t>synchronous</a:t>
            </a:r>
            <a:r>
              <a:rPr lang="en-US" dirty="0"/>
              <a:t> </a:t>
            </a:r>
            <a:r>
              <a:rPr lang="en-US" dirty="0" smtClean="0"/>
              <a:t>one:</a:t>
            </a:r>
          </a:p>
          <a:p>
            <a:pPr lvl="2"/>
            <a:r>
              <a:rPr lang="en-US" dirty="0" smtClean="0"/>
              <a:t>it </a:t>
            </a:r>
            <a:r>
              <a:rPr lang="en-US" dirty="0"/>
              <a:t>starts running when the page </a:t>
            </a:r>
            <a:r>
              <a:rPr lang="en-US" dirty="0" smtClean="0"/>
              <a:t>loads</a:t>
            </a:r>
          </a:p>
          <a:p>
            <a:pPr lvl="2"/>
            <a:r>
              <a:rPr lang="en-US" dirty="0" smtClean="0"/>
              <a:t>produces </a:t>
            </a:r>
            <a:r>
              <a:rPr lang="en-US" dirty="0"/>
              <a:t>some </a:t>
            </a:r>
            <a:r>
              <a:rPr lang="en-US" dirty="0" smtClean="0"/>
              <a:t>output</a:t>
            </a:r>
          </a:p>
          <a:p>
            <a:pPr lvl="2"/>
            <a:r>
              <a:rPr lang="en-US" dirty="0" smtClean="0"/>
              <a:t>then terminates</a:t>
            </a:r>
          </a:p>
          <a:p>
            <a:pPr lvl="1"/>
            <a:r>
              <a:rPr lang="en-US" dirty="0" smtClean="0"/>
              <a:t>This </a:t>
            </a:r>
            <a:r>
              <a:rPr lang="en-US" dirty="0"/>
              <a:t>kind of program is very uncommon today. Instead, we write programs that </a:t>
            </a:r>
            <a:r>
              <a:rPr lang="en-US" dirty="0">
                <a:solidFill>
                  <a:srgbClr val="0070C0"/>
                </a:solidFill>
              </a:rPr>
              <a:t>register</a:t>
            </a:r>
            <a:r>
              <a:rPr lang="en-US" dirty="0"/>
              <a:t> </a:t>
            </a:r>
            <a:r>
              <a:rPr lang="en-US" dirty="0">
                <a:solidFill>
                  <a:srgbClr val="FF0000"/>
                </a:solidFill>
              </a:rPr>
              <a:t>event handler</a:t>
            </a:r>
            <a:r>
              <a:rPr lang="en-US" dirty="0"/>
              <a:t> </a:t>
            </a:r>
            <a:r>
              <a:rPr lang="en-US" dirty="0">
                <a:solidFill>
                  <a:srgbClr val="0070C0"/>
                </a:solidFill>
              </a:rPr>
              <a:t>functions</a:t>
            </a:r>
            <a:r>
              <a:rPr lang="en-US" dirty="0"/>
              <a:t>. These functions are then invoked </a:t>
            </a:r>
            <a:r>
              <a:rPr lang="en-US" dirty="0">
                <a:solidFill>
                  <a:srgbClr val="FF0000"/>
                </a:solidFill>
              </a:rPr>
              <a:t>asynchronously</a:t>
            </a:r>
            <a:r>
              <a:rPr lang="en-US" dirty="0"/>
              <a:t> when the events for which they were registered occur. A web application that wants to enable keyboard shortcuts for common actions would register an event handler for key events, for example. Even noninteractive programs use </a:t>
            </a:r>
            <a:r>
              <a:rPr lang="en-US" dirty="0">
                <a:solidFill>
                  <a:srgbClr val="FF0000"/>
                </a:solidFill>
              </a:rPr>
              <a:t>events</a:t>
            </a:r>
            <a:r>
              <a:rPr lang="en-US" dirty="0"/>
              <a:t>. Suppose you wanted to write a program that would analyze the structure of its document and automatically generate a table of contents for the document. No event handlers for user input events are necessary, but the program would still register an </a:t>
            </a:r>
            <a:r>
              <a:rPr lang="en-US" dirty="0">
                <a:solidFill>
                  <a:srgbClr val="FF0000"/>
                </a:solidFill>
              </a:rPr>
              <a:t>onload</a:t>
            </a:r>
            <a:r>
              <a:rPr lang="en-US" dirty="0"/>
              <a:t> </a:t>
            </a:r>
            <a:r>
              <a:rPr lang="en-US" dirty="0">
                <a:solidFill>
                  <a:srgbClr val="0070C0"/>
                </a:solidFill>
              </a:rPr>
              <a:t>event handler</a:t>
            </a:r>
            <a:r>
              <a:rPr lang="en-US" dirty="0"/>
              <a:t> so that it would know when the document had finished loading and was ready to have a table of contents generated.</a:t>
            </a:r>
          </a:p>
          <a:p>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274</a:t>
            </a:fld>
            <a:endParaRPr lang="en-US" dirty="0"/>
          </a:p>
        </p:txBody>
      </p:sp>
    </p:spTree>
    <p:extLst>
      <p:ext uri="{BB962C8B-B14F-4D97-AF65-F5344CB8AC3E}">
        <p14:creationId xmlns:p14="http://schemas.microsoft.com/office/powerpoint/2010/main" val="244408681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Client-Side JavaScript Threading Model</a:t>
            </a:r>
          </a:p>
        </p:txBody>
      </p:sp>
      <p:sp>
        <p:nvSpPr>
          <p:cNvPr id="3" name="Content Placeholder 2"/>
          <p:cNvSpPr>
            <a:spLocks noGrp="1"/>
          </p:cNvSpPr>
          <p:nvPr>
            <p:ph idx="1"/>
          </p:nvPr>
        </p:nvSpPr>
        <p:spPr/>
        <p:txBody>
          <a:bodyPr/>
          <a:lstStyle/>
          <a:p>
            <a:r>
              <a:rPr lang="en-US" dirty="0" smtClean="0"/>
              <a:t>The </a:t>
            </a:r>
            <a:r>
              <a:rPr lang="en-US" dirty="0"/>
              <a:t>core JavaScript language does not contain any threading mechanism, and clientside JavaScript has traditionally not defined any either. HTML5 defines “WebWorkers” which serve as a kind of a background thread (more on web workers follows), but clientside JavaScript still behaves as if it is strictly single-threaded. Even when concurrent execution is possible, client-side JavaScript cannot ever detect the fact that it is occurring. Single-threaded execution makes for much simpler scripting: you can write code with the assurance that two event handlers will never run at the same time. You can manipulate document content knowing that no other thread is attempting to modify it at the same time, and you never need to worry about locks, deadlock, or race conditions when writing JavaScript code. Single-threaded execution means that web browsers must stop responding to user input while scripts and event handlers are executing. This places a burden on JavaScript programmers: it means that JavaScript scripts and event handlers must not run for too long. If a script performs a computationally intensive task, it will introduce a delay into document loading, and the user will not see the document content until the script</a:t>
            </a:r>
          </a:p>
          <a:p>
            <a:endParaRPr lang="en-US" dirty="0"/>
          </a:p>
          <a:p>
            <a:r>
              <a:rPr lang="en-US" dirty="0"/>
              <a:t>(Page 322).</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275</a:t>
            </a:fld>
            <a:endParaRPr lang="en-US" dirty="0"/>
          </a:p>
        </p:txBody>
      </p:sp>
    </p:spTree>
    <p:extLst>
      <p:ext uri="{BB962C8B-B14F-4D97-AF65-F5344CB8AC3E}">
        <p14:creationId xmlns:p14="http://schemas.microsoft.com/office/powerpoint/2010/main" val="9474846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Client-Side JavaScript Timeline</a:t>
            </a:r>
          </a:p>
        </p:txBody>
      </p:sp>
      <p:sp>
        <p:nvSpPr>
          <p:cNvPr id="3" name="Content Placeholder 2"/>
          <p:cNvSpPr>
            <a:spLocks noGrp="1"/>
          </p:cNvSpPr>
          <p:nvPr>
            <p:ph idx="1"/>
          </p:nvPr>
        </p:nvSpPr>
        <p:spPr/>
        <p:txBody>
          <a:bodyPr/>
          <a:lstStyle/>
          <a:p>
            <a:r>
              <a:rPr lang="en-US" dirty="0" smtClean="0"/>
              <a:t>We’ve </a:t>
            </a:r>
            <a:r>
              <a:rPr lang="en-US" dirty="0"/>
              <a:t>already seen that JavaScript programs begin in a script execution phase and then transition to an event-handling phase. This section explains the timeline of JavaScript program execution in more detail. 1. The web browser creates a Document object and begins parsing the web page, adding Element objects and Text nodes to the document as it parses HTML elements and their textual content. The </a:t>
            </a:r>
            <a:r>
              <a:rPr lang="en-US" dirty="0" err="1"/>
              <a:t>document.readyState</a:t>
            </a:r>
            <a:r>
              <a:rPr lang="en-US" dirty="0"/>
              <a:t> property has the value “loading” at this stage.</a:t>
            </a:r>
          </a:p>
          <a:p>
            <a:endParaRPr lang="en-US" dirty="0"/>
          </a:p>
          <a:p>
            <a:r>
              <a:rPr lang="en-US" dirty="0"/>
              <a:t>(Page 323).</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276</a:t>
            </a:fld>
            <a:endParaRPr lang="en-US" dirty="0"/>
          </a:p>
        </p:txBody>
      </p:sp>
    </p:spTree>
    <p:extLst>
      <p:ext uri="{BB962C8B-B14F-4D97-AF65-F5344CB8AC3E}">
        <p14:creationId xmlns:p14="http://schemas.microsoft.com/office/powerpoint/2010/main" val="244926066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Compatibility and Interoperability</a:t>
            </a:r>
          </a:p>
        </p:txBody>
      </p:sp>
      <p:sp>
        <p:nvSpPr>
          <p:cNvPr id="3" name="Content Placeholder 2"/>
          <p:cNvSpPr>
            <a:spLocks noGrp="1"/>
          </p:cNvSpPr>
          <p:nvPr>
            <p:ph idx="1"/>
          </p:nvPr>
        </p:nvSpPr>
        <p:spPr/>
        <p:txBody>
          <a:bodyPr/>
          <a:lstStyle/>
          <a:p>
            <a:r>
              <a:rPr lang="en-US" dirty="0" smtClean="0"/>
              <a:t>The </a:t>
            </a:r>
            <a:r>
              <a:rPr lang="en-US" dirty="0"/>
              <a:t>web browser is the operating system for web apps, but the web is a heterogeneous environment and your web documents and applications will be viewed and run in browsers of different ages (from cutting-edge beta releases to decade-old browsers like IE6) from different vendors (Microsoft, Mozilla, Apple, Google, Opera) running on different operating systems (Windows, Mac OS, Linux, iPhone OS, Android). It is challenging to write nontrivial client-side JavaScript programs that run correctly on such a wide variety of platforms.</a:t>
            </a:r>
          </a:p>
          <a:p>
            <a:endParaRPr lang="en-US" dirty="0"/>
          </a:p>
          <a:p>
            <a:r>
              <a:rPr lang="en-US" dirty="0"/>
              <a:t>(Page 325).</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277</a:t>
            </a:fld>
            <a:endParaRPr lang="en-US" dirty="0"/>
          </a:p>
        </p:txBody>
      </p:sp>
    </p:spTree>
    <p:extLst>
      <p:ext uri="{BB962C8B-B14F-4D97-AF65-F5344CB8AC3E}">
        <p14:creationId xmlns:p14="http://schemas.microsoft.com/office/powerpoint/2010/main" val="174918804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278</a:t>
            </a:fld>
            <a:endParaRPr lang="en-US" dirty="0"/>
          </a:p>
        </p:txBody>
      </p:sp>
    </p:spTree>
    <p:extLst>
      <p:ext uri="{BB962C8B-B14F-4D97-AF65-F5344CB8AC3E}">
        <p14:creationId xmlns:p14="http://schemas.microsoft.com/office/powerpoint/2010/main" val="139620767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279</a:t>
            </a:fld>
            <a:endParaRPr lang="en-US" dirty="0"/>
          </a:p>
        </p:txBody>
      </p:sp>
    </p:spTree>
    <p:extLst>
      <p:ext uri="{BB962C8B-B14F-4D97-AF65-F5344CB8AC3E}">
        <p14:creationId xmlns:p14="http://schemas.microsoft.com/office/powerpoint/2010/main" val="554990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Client-Side JavaScript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t>jQuery </a:t>
            </a:r>
            <a:r>
              <a:rPr lang="en-US" dirty="0"/>
              <a:t>code is easy to identify because it makes frequent use of a function named </a:t>
            </a:r>
            <a:r>
              <a:rPr lang="en-US" dirty="0" smtClean="0">
                <a:solidFill>
                  <a:srgbClr val="FF0000"/>
                </a:solidFill>
              </a:rPr>
              <a:t>$( )</a:t>
            </a:r>
            <a:r>
              <a:rPr lang="en-US" dirty="0" smtClean="0"/>
              <a:t>.</a:t>
            </a:r>
          </a:p>
          <a:p>
            <a:pPr lvl="2"/>
            <a:r>
              <a:rPr lang="en-US" dirty="0" smtClean="0"/>
              <a:t>Here </a:t>
            </a:r>
            <a:r>
              <a:rPr lang="en-US" dirty="0"/>
              <a:t>is what the debug</a:t>
            </a:r>
            <a:r>
              <a:rPr lang="en-US" dirty="0" smtClean="0"/>
              <a:t>( ) </a:t>
            </a:r>
            <a:r>
              <a:rPr lang="en-US" dirty="0"/>
              <a:t>function used previously looks like when rewritten to use jQuery</a:t>
            </a:r>
            <a:r>
              <a:rPr lang="en-US" dirty="0" smtClean="0"/>
              <a:t>: </a:t>
            </a:r>
            <a:r>
              <a:rPr lang="en-US" dirty="0" smtClean="0">
                <a:solidFill>
                  <a:srgbClr val="FF0000"/>
                </a:solidFill>
              </a:rPr>
              <a:t>Code 1-14</a:t>
            </a:r>
            <a:r>
              <a:rPr lang="en-US" dirty="0" smtClean="0"/>
              <a:t>.</a:t>
            </a:r>
          </a:p>
          <a:p>
            <a:pPr lvl="1"/>
            <a:r>
              <a:rPr lang="en-US" dirty="0"/>
              <a:t>The four chapters of Part II described so far have all really been about </a:t>
            </a:r>
            <a:r>
              <a:rPr lang="en-US" dirty="0">
                <a:solidFill>
                  <a:srgbClr val="FF0000"/>
                </a:solidFill>
              </a:rPr>
              <a:t>web </a:t>
            </a:r>
            <a:r>
              <a:rPr lang="en-US" dirty="0" smtClean="0">
                <a:solidFill>
                  <a:srgbClr val="FF0000"/>
                </a:solidFill>
              </a:rPr>
              <a:t>pages</a:t>
            </a:r>
            <a:r>
              <a:rPr lang="en-US" dirty="0" smtClean="0"/>
              <a:t>.</a:t>
            </a:r>
          </a:p>
          <a:p>
            <a:pPr lvl="2"/>
            <a:r>
              <a:rPr lang="en-US" dirty="0" smtClean="0"/>
              <a:t>Four </a:t>
            </a:r>
            <a:r>
              <a:rPr lang="en-US" dirty="0"/>
              <a:t>more chapters shift gears to focus on </a:t>
            </a:r>
            <a:r>
              <a:rPr lang="en-US" dirty="0">
                <a:solidFill>
                  <a:srgbClr val="FF0000"/>
                </a:solidFill>
              </a:rPr>
              <a:t>web </a:t>
            </a:r>
            <a:r>
              <a:rPr lang="en-US" dirty="0" smtClean="0">
                <a:solidFill>
                  <a:srgbClr val="FF0000"/>
                </a:solidFill>
              </a:rPr>
              <a:t>applications</a:t>
            </a:r>
            <a:r>
              <a:rPr lang="en-US" dirty="0" smtClean="0"/>
              <a:t>.</a:t>
            </a:r>
          </a:p>
          <a:p>
            <a:pPr lvl="2"/>
            <a:r>
              <a:rPr lang="en-US" dirty="0" smtClean="0"/>
              <a:t>These </a:t>
            </a:r>
            <a:r>
              <a:rPr lang="en-US" dirty="0"/>
              <a:t>chapters are not about using web browsers to display documents with scriptable content, presentation, and </a:t>
            </a:r>
            <a:r>
              <a:rPr lang="en-US" dirty="0" smtClean="0"/>
              <a:t>behavior.</a:t>
            </a:r>
          </a:p>
          <a:p>
            <a:pPr lvl="2"/>
            <a:r>
              <a:rPr lang="en-US" dirty="0" smtClean="0"/>
              <a:t>Instead</a:t>
            </a:r>
            <a:r>
              <a:rPr lang="en-US" dirty="0"/>
              <a:t>, they’re about using web browsers as </a:t>
            </a:r>
            <a:r>
              <a:rPr lang="en-US" dirty="0">
                <a:solidFill>
                  <a:srgbClr val="FF0000"/>
                </a:solidFill>
              </a:rPr>
              <a:t>application platforms</a:t>
            </a:r>
            <a:r>
              <a:rPr lang="en-US" dirty="0"/>
              <a:t>, and they describe the </a:t>
            </a:r>
            <a:r>
              <a:rPr lang="en-US" dirty="0">
                <a:solidFill>
                  <a:srgbClr val="FF0000"/>
                </a:solidFill>
              </a:rPr>
              <a:t>APIs</a:t>
            </a:r>
            <a:r>
              <a:rPr lang="en-US" dirty="0"/>
              <a:t> that modern browsers provide to support sophisticated client-side web </a:t>
            </a:r>
            <a:r>
              <a:rPr lang="en-US" dirty="0" smtClean="0"/>
              <a:t>apps.</a:t>
            </a:r>
          </a:p>
          <a:p>
            <a:pPr lvl="1"/>
            <a:r>
              <a:rPr lang="en-US" dirty="0" smtClean="0">
                <a:solidFill>
                  <a:srgbClr val="FF0000"/>
                </a:solidFill>
              </a:rPr>
              <a:t>Chapter </a:t>
            </a:r>
            <a:r>
              <a:rPr lang="en-US" dirty="0">
                <a:solidFill>
                  <a:srgbClr val="FF0000"/>
                </a:solidFill>
              </a:rPr>
              <a:t>18</a:t>
            </a:r>
            <a:r>
              <a:rPr lang="en-US" dirty="0"/>
              <a:t>, Scripted HTTP, explains how to make scripted HTTP requests with JavaScript—a kind of </a:t>
            </a:r>
            <a:r>
              <a:rPr lang="en-US" dirty="0">
                <a:solidFill>
                  <a:srgbClr val="FF0000"/>
                </a:solidFill>
              </a:rPr>
              <a:t>networking </a:t>
            </a:r>
            <a:r>
              <a:rPr lang="en-US" dirty="0" smtClean="0">
                <a:solidFill>
                  <a:srgbClr val="FF0000"/>
                </a:solidFill>
              </a:rPr>
              <a:t>API</a:t>
            </a:r>
            <a:r>
              <a:rPr lang="en-US" dirty="0" smtClean="0"/>
              <a:t>.</a:t>
            </a:r>
          </a:p>
          <a:p>
            <a:pPr lvl="1"/>
            <a:r>
              <a:rPr lang="en-US" dirty="0" smtClean="0">
                <a:solidFill>
                  <a:srgbClr val="FF0000"/>
                </a:solidFill>
              </a:rPr>
              <a:t>Chapter </a:t>
            </a:r>
            <a:r>
              <a:rPr lang="en-US" dirty="0">
                <a:solidFill>
                  <a:srgbClr val="FF0000"/>
                </a:solidFill>
              </a:rPr>
              <a:t>20</a:t>
            </a:r>
            <a:r>
              <a:rPr lang="en-US" dirty="0"/>
              <a:t>, Client-Side Storage, describes mechanisms for storing data—and even entire applications—on the client side for use in future browsing </a:t>
            </a:r>
            <a:r>
              <a:rPr lang="en-US" dirty="0" smtClean="0"/>
              <a:t>sessions.</a:t>
            </a:r>
          </a:p>
          <a:p>
            <a:pPr lvl="1"/>
            <a:r>
              <a:rPr lang="en-US" dirty="0" smtClean="0">
                <a:solidFill>
                  <a:srgbClr val="FF0000"/>
                </a:solidFill>
              </a:rPr>
              <a:t>Chapter </a:t>
            </a:r>
            <a:r>
              <a:rPr lang="en-US" dirty="0">
                <a:solidFill>
                  <a:srgbClr val="FF0000"/>
                </a:solidFill>
              </a:rPr>
              <a:t>21</a:t>
            </a:r>
            <a:r>
              <a:rPr lang="en-US" dirty="0"/>
              <a:t>, Scripted Media and Graphics, covers a clientside API for drawing arbitrary graphics in an HTML &lt;canvas&gt; </a:t>
            </a:r>
            <a:r>
              <a:rPr lang="en-US" dirty="0" smtClean="0"/>
              <a:t>tag.</a:t>
            </a:r>
          </a:p>
          <a:p>
            <a:pPr lvl="1"/>
            <a:r>
              <a:rPr lang="en-US" dirty="0" smtClean="0"/>
              <a:t>And</a:t>
            </a:r>
            <a:r>
              <a:rPr lang="en-US" dirty="0"/>
              <a:t>, finally, </a:t>
            </a:r>
            <a:r>
              <a:rPr lang="en-US" dirty="0">
                <a:solidFill>
                  <a:srgbClr val="FF0000"/>
                </a:solidFill>
              </a:rPr>
              <a:t>Chapter 22</a:t>
            </a:r>
            <a:r>
              <a:rPr lang="en-US" dirty="0"/>
              <a:t>, HTML5 APIs, covers an assortment of new web app APIs specified by or affiliated with HTML5</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28</a:t>
            </a:fld>
            <a:endParaRPr lang="en-US" dirty="0"/>
          </a:p>
        </p:txBody>
      </p:sp>
    </p:spTree>
    <p:extLst>
      <p:ext uri="{BB962C8B-B14F-4D97-AF65-F5344CB8AC3E}">
        <p14:creationId xmlns:p14="http://schemas.microsoft.com/office/powerpoint/2010/main" val="288592185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280</a:t>
            </a:fld>
            <a:endParaRPr lang="en-US" dirty="0"/>
          </a:p>
        </p:txBody>
      </p:sp>
    </p:spTree>
    <p:extLst>
      <p:ext uri="{BB962C8B-B14F-4D97-AF65-F5344CB8AC3E}">
        <p14:creationId xmlns:p14="http://schemas.microsoft.com/office/powerpoint/2010/main" val="306430089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281</a:t>
            </a:fld>
            <a:endParaRPr lang="en-US" dirty="0"/>
          </a:p>
        </p:txBody>
      </p:sp>
    </p:spTree>
    <p:extLst>
      <p:ext uri="{BB962C8B-B14F-4D97-AF65-F5344CB8AC3E}">
        <p14:creationId xmlns:p14="http://schemas.microsoft.com/office/powerpoint/2010/main" val="252981653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282</a:t>
            </a:fld>
            <a:endParaRPr lang="en-US" dirty="0"/>
          </a:p>
        </p:txBody>
      </p:sp>
    </p:spTree>
    <p:extLst>
      <p:ext uri="{BB962C8B-B14F-4D97-AF65-F5344CB8AC3E}">
        <p14:creationId xmlns:p14="http://schemas.microsoft.com/office/powerpoint/2010/main" val="230674257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283</a:t>
            </a:fld>
            <a:endParaRPr lang="en-US" dirty="0"/>
          </a:p>
        </p:txBody>
      </p:sp>
    </p:spTree>
    <p:extLst>
      <p:ext uri="{BB962C8B-B14F-4D97-AF65-F5344CB8AC3E}">
        <p14:creationId xmlns:p14="http://schemas.microsoft.com/office/powerpoint/2010/main" val="310585195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Accessibility</a:t>
            </a:r>
          </a:p>
        </p:txBody>
      </p:sp>
      <p:sp>
        <p:nvSpPr>
          <p:cNvPr id="3" name="Content Placeholder 2"/>
          <p:cNvSpPr>
            <a:spLocks noGrp="1"/>
          </p:cNvSpPr>
          <p:nvPr>
            <p:ph idx="1"/>
          </p:nvPr>
        </p:nvSpPr>
        <p:spPr/>
        <p:txBody>
          <a:bodyPr/>
          <a:lstStyle/>
          <a:p>
            <a:r>
              <a:rPr lang="en-US" dirty="0" smtClean="0"/>
              <a:t>The </a:t>
            </a:r>
            <a:r>
              <a:rPr lang="en-US" dirty="0"/>
              <a:t>Web is a wonderful tool for disseminating information, and JavaScript programs can enhance access to that information. JavaScript programmers must be careful, however: it is easy to write JavaScript code that inadvertently denies information to visitors with visual or physical handicaps. Blind users may use a form of “assistive technology” known as a screen reader to convert written words to spoken words. Some screen readers are JavaScript-aware, and others work best when JavaScript is turned off. If you design a website that requires JavaScript to display its information, you exclude the users of these screen readers. (And you have also excluded anyone who intentionally disables JavaScript in her browser.) The proper role of JavaScript is to enhance the presentation of information, not to take over the presentation of that information. A cardinal rule of JavaScript accessibility is to design your code so that the web page on which it is used will still function (at least in some form) with the JavaScript interpreter turned off.</a:t>
            </a:r>
          </a:p>
          <a:p>
            <a:endParaRPr lang="en-US" dirty="0"/>
          </a:p>
          <a:p>
            <a:r>
              <a:rPr lang="en-US" dirty="0"/>
              <a:t>(Page 332).</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284</a:t>
            </a:fld>
            <a:endParaRPr lang="en-US" dirty="0"/>
          </a:p>
        </p:txBody>
      </p:sp>
    </p:spTree>
    <p:extLst>
      <p:ext uri="{BB962C8B-B14F-4D97-AF65-F5344CB8AC3E}">
        <p14:creationId xmlns:p14="http://schemas.microsoft.com/office/powerpoint/2010/main" val="396015154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a:t>
            </a:r>
          </a:p>
        </p:txBody>
      </p:sp>
      <p:sp>
        <p:nvSpPr>
          <p:cNvPr id="3" name="Content Placeholder 2"/>
          <p:cNvSpPr>
            <a:spLocks noGrp="1"/>
          </p:cNvSpPr>
          <p:nvPr>
            <p:ph idx="1"/>
          </p:nvPr>
        </p:nvSpPr>
        <p:spPr/>
        <p:txBody>
          <a:bodyPr/>
          <a:lstStyle/>
          <a:p>
            <a:r>
              <a:rPr lang="en-US" dirty="0" smtClean="0"/>
              <a:t>The </a:t>
            </a:r>
            <a:r>
              <a:rPr lang="en-US" dirty="0"/>
              <a:t>introduction of JavaScript interpreters into web browsers means that loading a web page can cause arbitrary JavaScript code to be executed on your computer. This has clear security implications, and browser vendors have worked hard to balance two competing goals: • Defining powerful client-side APIs to enable useful web applications. • Preventing malicious code from reading or altering your data, compromising your privacy, scamming you, or wasting your time. As in many fields, JavaScript security has evolved through an interactive and ongoing process of exploits and patches. In the early days of the Web, browsers added features like the ability to open, move, and resize windows and to script the browser’s status line. When unethical advertisers and scammers started abusing these features, browser makers had to restrict or disable those APIs. Today, in the process of standardizing HTML5, browser vendors are carefully (and openly and collaboratively) lifting certain long-standing security restrictions and adding quite a bit of power to client-side JavaScript while (hopefully) not introducing any new security holes. The subsections below introduce the JavaScript security restrictions and security issues that you, as a web developer, need to be aware of.</a:t>
            </a:r>
          </a:p>
          <a:p>
            <a:endParaRPr lang="en-US" dirty="0"/>
          </a:p>
          <a:p>
            <a:r>
              <a:rPr lang="en-US" dirty="0"/>
              <a:t>(Page 333). </a:t>
            </a:r>
          </a:p>
          <a:p>
            <a:endParaRPr lang="en-US" dirty="0"/>
          </a:p>
          <a:p>
            <a:r>
              <a:rPr lang="en-US" dirty="0"/>
              <a:t>(Page 332).</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285</a:t>
            </a:fld>
            <a:endParaRPr lang="en-US" dirty="0"/>
          </a:p>
        </p:txBody>
      </p:sp>
    </p:spTree>
    <p:extLst>
      <p:ext uri="{BB962C8B-B14F-4D97-AF65-F5344CB8AC3E}">
        <p14:creationId xmlns:p14="http://schemas.microsoft.com/office/powerpoint/2010/main" val="30285335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JavaScript Can’t Do</a:t>
            </a:r>
          </a:p>
        </p:txBody>
      </p:sp>
      <p:sp>
        <p:nvSpPr>
          <p:cNvPr id="3" name="Content Placeholder 2"/>
          <p:cNvSpPr>
            <a:spLocks noGrp="1"/>
          </p:cNvSpPr>
          <p:nvPr>
            <p:ph idx="1"/>
          </p:nvPr>
        </p:nvSpPr>
        <p:spPr/>
        <p:txBody>
          <a:bodyPr/>
          <a:lstStyle/>
          <a:p>
            <a:r>
              <a:rPr lang="en-US" dirty="0" smtClean="0"/>
              <a:t>Web </a:t>
            </a:r>
            <a:r>
              <a:rPr lang="en-US" dirty="0"/>
              <a:t>browsers’ first line of defense against malicious code is that they simply do not support certain capabilities. For example, client-side JavaScript does not provide any way to write or delete arbitrary files or list arbitrary directories on the client computer. This means a JavaScript program cannot delete data or plant viruses. (But see §22.6.5 to learn how JavaScript can read user-selected files and see §22.7 to learn how JavaScript can obtain a secure private filesystem within which it can read and write files.) Similarly, client-side JavaScript does not have any general-purpose networking capabilities. A client-side JavaScript program can script the HTTP protocol (see Chapter 18). And another HTML5-affiliated standard, known as WebSockets, defines a socket-like API for communicating with specialized servers. But neither of these APIs allows unmediated access to the wider network. General-purpose Internet clients and servers cannot be written in client-side JavaScript.</a:t>
            </a:r>
          </a:p>
          <a:p>
            <a:endParaRPr lang="en-US" dirty="0"/>
          </a:p>
          <a:p>
            <a:r>
              <a:rPr lang="en-US" dirty="0"/>
              <a:t>(Page 333).</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286</a:t>
            </a:fld>
            <a:endParaRPr lang="en-US" dirty="0"/>
          </a:p>
        </p:txBody>
      </p:sp>
    </p:spTree>
    <p:extLst>
      <p:ext uri="{BB962C8B-B14F-4D97-AF65-F5344CB8AC3E}">
        <p14:creationId xmlns:p14="http://schemas.microsoft.com/office/powerpoint/2010/main" val="348572480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Same-Origin Policy</a:t>
            </a:r>
          </a:p>
        </p:txBody>
      </p:sp>
      <p:sp>
        <p:nvSpPr>
          <p:cNvPr id="3" name="Content Placeholder 2"/>
          <p:cNvSpPr>
            <a:spLocks noGrp="1"/>
          </p:cNvSpPr>
          <p:nvPr>
            <p:ph idx="1"/>
          </p:nvPr>
        </p:nvSpPr>
        <p:spPr/>
        <p:txBody>
          <a:bodyPr/>
          <a:lstStyle/>
          <a:p>
            <a:r>
              <a:rPr lang="en-US" dirty="0" smtClean="0"/>
              <a:t>The </a:t>
            </a:r>
            <a:r>
              <a:rPr lang="en-US" dirty="0"/>
              <a:t>same-origin policy is a </a:t>
            </a:r>
            <a:r>
              <a:rPr lang="en-US" dirty="0">
                <a:solidFill>
                  <a:srgbClr val="FF0000"/>
                </a:solidFill>
              </a:rPr>
              <a:t>sweeping security restriction</a:t>
            </a:r>
            <a:r>
              <a:rPr lang="en-US" dirty="0"/>
              <a:t> on what web content JavaScript code can interact with. It typically comes into play when a web page includes &lt;iframe&gt; elements or opens other browser windows. In this case, the same-origin policy governs the interactions of JavaScript code in one window or frame with the content of other windows and frames. Specifically, a script can read only the properties of windows and documents that have the same origin as the document that contains the script (see §14.8 to learn how to use JavaScript with multiple windows and frames). The origin of a document is defined as the protocol, host, and port of the URL from which the document was loaded. Documents loaded from different web servers have different origins. Documents loaded through different ports of the same host have different origins. And a document loaded with the http: protocol has a different origin than one loaded with the https: protocol, even if they come from the same web server. It is important to understand that the origin of the script itself is not relevant to the same-origin policy: what matters is the origin of the document in which the script is embedded. Suppose, for example, that a script hosted by host A is included (using the src property of a &lt;script&gt; element) in a web page served by host B. The origin of that script is host B and the script has full access to the content of the document that contains it. If the script opens a new window and loads a second document from host B, the script also has full access to the content of that second document. But if the script opens a third window and loads a document from host C (or even one from host A) into it, the same-origin policy comes into effect and prevents the script from accessing this document.</a:t>
            </a:r>
          </a:p>
          <a:p>
            <a:endParaRPr lang="en-US" dirty="0"/>
          </a:p>
          <a:p>
            <a:r>
              <a:rPr lang="en-US" dirty="0"/>
              <a:t>(Page 334).</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287</a:t>
            </a:fld>
            <a:endParaRPr lang="en-US" dirty="0"/>
          </a:p>
        </p:txBody>
      </p:sp>
    </p:spTree>
    <p:extLst>
      <p:ext uri="{BB962C8B-B14F-4D97-AF65-F5344CB8AC3E}">
        <p14:creationId xmlns:p14="http://schemas.microsoft.com/office/powerpoint/2010/main" val="418172607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Relaxing the same-origin policy</a:t>
            </a:r>
          </a:p>
        </p:txBody>
      </p:sp>
      <p:sp>
        <p:nvSpPr>
          <p:cNvPr id="7" name="Content Placeholder 6"/>
          <p:cNvSpPr>
            <a:spLocks noGrp="1"/>
          </p:cNvSpPr>
          <p:nvPr>
            <p:ph idx="1"/>
          </p:nvPr>
        </p:nvSpPr>
        <p:spPr/>
        <p:txBody>
          <a:bodyPr/>
          <a:lstStyle/>
          <a:p>
            <a:r>
              <a:rPr lang="en-US" dirty="0" smtClean="0"/>
              <a:t>In </a:t>
            </a:r>
            <a:r>
              <a:rPr lang="en-US" dirty="0"/>
              <a:t>some circumstances, the same-origin policy is too restrictive. This section describes three techniques for relaxing it. The same-origin policy poses problems for large websites that use multiple subdomains. For example, a script in a document from home.example.com might legitimately want to read properties of a document loaded from developer.example.com, or scripts from orders.example.com might need to read properties from documents on catalog.example.com. To support </a:t>
            </a:r>
            <a:r>
              <a:rPr lang="en-US" dirty="0" err="1"/>
              <a:t>multidomain</a:t>
            </a:r>
            <a:r>
              <a:rPr lang="en-US" dirty="0"/>
              <a:t> websites of this sort, you can use the domain property of the Document object. By default, the domain property contains the hostname of the server from which the document was loaded. You can set this property, but only to a string that is a valid domain suffix of itself. Thus, if domain is originally the string “home.example.com”, you can set it to the string “example.com”, but not to “</a:t>
            </a:r>
            <a:r>
              <a:rPr lang="en-US" dirty="0" err="1"/>
              <a:t>home.example</a:t>
            </a:r>
            <a:r>
              <a:rPr lang="en-US" dirty="0"/>
              <a:t>” or “ample.com”. Furthermore, the domain value must have at least one dot in it; you cannot set it to “com” or any other top-level domain. If two windows (or frames) contain scripts that set domain to the same value, the </a:t>
            </a:r>
            <a:r>
              <a:rPr lang="en-US" dirty="0" err="1"/>
              <a:t>sameorigin</a:t>
            </a:r>
            <a:r>
              <a:rPr lang="en-US" dirty="0"/>
              <a:t> policy is relaxed for these two windows, and each window can interact with the other. For example, cooperating scripts in documents loaded from orders.example.com and catalog.example.com might set their </a:t>
            </a:r>
            <a:r>
              <a:rPr lang="en-US" dirty="0" err="1"/>
              <a:t>document.domain</a:t>
            </a:r>
            <a:r>
              <a:rPr lang="en-US" dirty="0"/>
              <a:t> properties to “example.com”, thereby making the documents appear to have the same origin and enabling each document to read properties of the other.</a:t>
            </a:r>
          </a:p>
          <a:p>
            <a:endParaRPr lang="en-US" dirty="0"/>
          </a:p>
          <a:p>
            <a:r>
              <a:rPr lang="en-US" dirty="0"/>
              <a:t>(Page 335).</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288</a:t>
            </a:fld>
            <a:endParaRPr lang="en-US" dirty="0"/>
          </a:p>
        </p:txBody>
      </p:sp>
    </p:spTree>
    <p:extLst>
      <p:ext uri="{BB962C8B-B14F-4D97-AF65-F5344CB8AC3E}">
        <p14:creationId xmlns:p14="http://schemas.microsoft.com/office/powerpoint/2010/main" val="299332699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Scripting Plug-ins and ActiveX Controls</a:t>
            </a:r>
          </a:p>
        </p:txBody>
      </p:sp>
      <p:sp>
        <p:nvSpPr>
          <p:cNvPr id="3" name="Content Placeholder 2"/>
          <p:cNvSpPr>
            <a:spLocks noGrp="1"/>
          </p:cNvSpPr>
          <p:nvPr>
            <p:ph idx="1"/>
          </p:nvPr>
        </p:nvSpPr>
        <p:spPr/>
        <p:txBody>
          <a:bodyPr/>
          <a:lstStyle/>
          <a:p>
            <a:r>
              <a:rPr lang="en-US" dirty="0" smtClean="0"/>
              <a:t>Although </a:t>
            </a:r>
            <a:r>
              <a:rPr lang="en-US" dirty="0"/>
              <a:t>the core JavaScript language and the basic client-side object model lack the filesystem and networking features that the worst malicious code requires, the situation is not quite as simple as it appears. In many web browsers, JavaScript is used as a “script engine” for ActiveX controls (in IE) or plug-ins (other browsers). The Flash and Java plug-ins are commonly installed examples, and they expose important and powerful features to client-side scripts. There are security implications to being able to script ActiveX controls and plug-ins. Java applets, for example, have access to low-level networking capabilities. The Java security “sandbox” prevents applets from communicating with any server other than the one from which they were loaded, so this does not open a security hole. But it exposes the basic problem: if plug-ins are scriptable, you must trust not just the web browser’s security architecture, but also the plug-in’s security architecture. In practice, the Java and Flash plug-ins seem to have robust security and they are actively maintained and updated when security holes are discovered. ActiveX scripting has had a more checkered past, however. The IE browser has access to a variety of scriptable ActiveX controls that are part of the Windows operating system, and in the past some of these scriptable controls have included exploitable security holes.</a:t>
            </a:r>
          </a:p>
          <a:p>
            <a:endParaRPr lang="en-US" dirty="0"/>
          </a:p>
          <a:p>
            <a:r>
              <a:rPr lang="en-US" dirty="0"/>
              <a:t>(Page 336).</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289</a:t>
            </a:fld>
            <a:endParaRPr lang="en-US" dirty="0"/>
          </a:p>
        </p:txBody>
      </p:sp>
    </p:spTree>
    <p:extLst>
      <p:ext uri="{BB962C8B-B14F-4D97-AF65-F5344CB8AC3E}">
        <p14:creationId xmlns:p14="http://schemas.microsoft.com/office/powerpoint/2010/main" val="1161769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Client-Side JavaScript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Networking</a:t>
            </a:r>
            <a:r>
              <a:rPr lang="en-US" dirty="0"/>
              <a:t>, storage, graphics: these are OS-type services being provided by the web browser, defining a new cross-platform application </a:t>
            </a:r>
            <a:r>
              <a:rPr lang="en-US" dirty="0" smtClean="0"/>
              <a:t>environment.</a:t>
            </a:r>
          </a:p>
          <a:p>
            <a:pPr lvl="1"/>
            <a:r>
              <a:rPr lang="en-US" dirty="0" smtClean="0"/>
              <a:t>If </a:t>
            </a:r>
            <a:r>
              <a:rPr lang="en-US" dirty="0"/>
              <a:t>you are targeting browsers that support these new APIs, it is an exciting time to be a client-side JavaScript </a:t>
            </a:r>
            <a:r>
              <a:rPr lang="en-US" dirty="0" smtClean="0"/>
              <a:t>programmer.</a:t>
            </a:r>
          </a:p>
          <a:p>
            <a:pPr lvl="1"/>
            <a:r>
              <a:rPr lang="en-US" dirty="0" smtClean="0"/>
              <a:t>There </a:t>
            </a:r>
            <a:r>
              <a:rPr lang="en-US" dirty="0"/>
              <a:t>are no code samples from these final four chapters here, but the extended example below uses some of these new APIs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29</a:t>
            </a:fld>
            <a:endParaRPr lang="en-US" dirty="0"/>
          </a:p>
        </p:txBody>
      </p:sp>
    </p:spTree>
    <p:extLst>
      <p:ext uri="{BB962C8B-B14F-4D97-AF65-F5344CB8AC3E}">
        <p14:creationId xmlns:p14="http://schemas.microsoft.com/office/powerpoint/2010/main" val="405956875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Cross-Site Scripting</a:t>
            </a:r>
          </a:p>
        </p:txBody>
      </p:sp>
      <p:sp>
        <p:nvSpPr>
          <p:cNvPr id="3" name="Content Placeholder 2"/>
          <p:cNvSpPr>
            <a:spLocks noGrp="1"/>
          </p:cNvSpPr>
          <p:nvPr>
            <p:ph idx="1"/>
          </p:nvPr>
        </p:nvSpPr>
        <p:spPr/>
        <p:txBody>
          <a:bodyPr/>
          <a:lstStyle/>
          <a:p>
            <a:r>
              <a:rPr lang="en-US" dirty="0" smtClean="0"/>
              <a:t>Cross-site </a:t>
            </a:r>
            <a:r>
              <a:rPr lang="en-US" dirty="0"/>
              <a:t>scripting, or XSS, is a term for a category of security issues in which an attacker injects HTML tags or scripts into a target website. Defending against XSS attacks is typically the job of server-side web developers. However, client-side JavaScript programmers must also be aware of, and defend against, cross-site scripting. A web page is vulnerable to cross-site scripting if it dynamically generates document content and bases that content on user-submitted data without first “sanitizing” that data by removing any embedded HTML tags from it. As a trivial example, consider the following web page that uses JavaScript to greet the user by name:</a:t>
            </a:r>
          </a:p>
          <a:p>
            <a:endParaRPr lang="en-US" dirty="0"/>
          </a:p>
          <a:p>
            <a:r>
              <a:rPr lang="en-US" dirty="0"/>
              <a:t>(Page 336).</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290</a:t>
            </a:fld>
            <a:endParaRPr lang="en-US" dirty="0"/>
          </a:p>
        </p:txBody>
      </p:sp>
    </p:spTree>
    <p:extLst>
      <p:ext uri="{BB962C8B-B14F-4D97-AF65-F5344CB8AC3E}">
        <p14:creationId xmlns:p14="http://schemas.microsoft.com/office/powerpoint/2010/main" val="20702505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Denial-of-Service Attacks</a:t>
            </a:r>
          </a:p>
        </p:txBody>
      </p:sp>
      <p:sp>
        <p:nvSpPr>
          <p:cNvPr id="3" name="Content Placeholder 2"/>
          <p:cNvSpPr>
            <a:spLocks noGrp="1"/>
          </p:cNvSpPr>
          <p:nvPr>
            <p:ph idx="1"/>
          </p:nvPr>
        </p:nvSpPr>
        <p:spPr/>
        <p:txBody>
          <a:bodyPr/>
          <a:lstStyle/>
          <a:p>
            <a:r>
              <a:rPr lang="en-US" dirty="0" smtClean="0"/>
              <a:t>The </a:t>
            </a:r>
            <a:r>
              <a:rPr lang="en-US" dirty="0"/>
              <a:t>same-origin policy and other security restrictions described here do a good job of preventing malicious code from damaging your data or compromising your privacy. They do not protect against brute-force denial-of-service attacks, however. If you visit a malicious website with JavaScript enabled, that site can tie up your browser with an infinite loop of alert() dialog boxes or can slow down your CPU with an infinite loop or a meaningless computation. Some browsers detect repeated dialog boxes and long-running scripts and give the user the option to stop them. But malicious code can use methods such as setInterval() to load the CPU and can also attack your system by allocating lots of memory. There is no general way that web browsers can prevent this kind of ham-handed attack. In practice, this is not a common problem on the Web since no one returns to a site that engages in this kind of scripting abuse!</a:t>
            </a:r>
          </a:p>
          <a:p>
            <a:endParaRPr lang="en-US" dirty="0"/>
          </a:p>
          <a:p>
            <a:r>
              <a:rPr lang="en-US" dirty="0"/>
              <a:t>(Page 338).</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291</a:t>
            </a:fld>
            <a:endParaRPr lang="en-US" dirty="0"/>
          </a:p>
        </p:txBody>
      </p:sp>
    </p:spTree>
    <p:extLst>
      <p:ext uri="{BB962C8B-B14F-4D97-AF65-F5344CB8AC3E}">
        <p14:creationId xmlns:p14="http://schemas.microsoft.com/office/powerpoint/2010/main" val="304770766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Client-Side Frameworks</a:t>
            </a:r>
          </a:p>
        </p:txBody>
      </p:sp>
      <p:sp>
        <p:nvSpPr>
          <p:cNvPr id="3" name="Content Placeholder 2"/>
          <p:cNvSpPr>
            <a:spLocks noGrp="1"/>
          </p:cNvSpPr>
          <p:nvPr>
            <p:ph idx="1"/>
          </p:nvPr>
        </p:nvSpPr>
        <p:spPr/>
        <p:txBody>
          <a:bodyPr/>
          <a:lstStyle/>
          <a:p>
            <a:r>
              <a:rPr lang="en-US" dirty="0" smtClean="0"/>
              <a:t>Many </a:t>
            </a:r>
            <a:r>
              <a:rPr lang="en-US" dirty="0"/>
              <a:t>web developers find it useful to build their </a:t>
            </a:r>
            <a:r>
              <a:rPr lang="en-US" dirty="0">
                <a:solidFill>
                  <a:srgbClr val="FF0000"/>
                </a:solidFill>
              </a:rPr>
              <a:t>web applications</a:t>
            </a:r>
            <a:r>
              <a:rPr lang="en-US" dirty="0"/>
              <a:t> on </a:t>
            </a:r>
            <a:r>
              <a:rPr lang="en-US" dirty="0">
                <a:solidFill>
                  <a:srgbClr val="FF0000"/>
                </a:solidFill>
              </a:rPr>
              <a:t>top</a:t>
            </a:r>
            <a:r>
              <a:rPr lang="en-US" dirty="0"/>
              <a:t> of a </a:t>
            </a:r>
            <a:r>
              <a:rPr lang="en-US" dirty="0">
                <a:solidFill>
                  <a:srgbClr val="FF0000"/>
                </a:solidFill>
              </a:rPr>
              <a:t>clientside framework library</a:t>
            </a:r>
            <a:r>
              <a:rPr lang="en-US" dirty="0"/>
              <a:t>. </a:t>
            </a:r>
            <a:endParaRPr lang="en-US" dirty="0" smtClean="0"/>
          </a:p>
          <a:p>
            <a:pPr lvl="1"/>
            <a:r>
              <a:rPr lang="en-US" dirty="0" smtClean="0"/>
              <a:t>These </a:t>
            </a:r>
            <a:r>
              <a:rPr lang="en-US" dirty="0"/>
              <a:t>libraries are “</a:t>
            </a:r>
            <a:r>
              <a:rPr lang="en-US" dirty="0">
                <a:solidFill>
                  <a:srgbClr val="FF0000"/>
                </a:solidFill>
              </a:rPr>
              <a:t>frameworks</a:t>
            </a:r>
            <a:r>
              <a:rPr lang="en-US" dirty="0"/>
              <a:t>” in the sense that they build a </a:t>
            </a:r>
            <a:r>
              <a:rPr lang="en-US" dirty="0">
                <a:solidFill>
                  <a:srgbClr val="FF0000"/>
                </a:solidFill>
              </a:rPr>
              <a:t>new higher-level API</a:t>
            </a:r>
            <a:r>
              <a:rPr lang="en-US" dirty="0"/>
              <a:t> for client-side programming on top of the standard and proprietary APIs offered by web </a:t>
            </a:r>
            <a:r>
              <a:rPr lang="en-US" dirty="0" smtClean="0"/>
              <a:t>browsers:</a:t>
            </a:r>
          </a:p>
          <a:p>
            <a:pPr lvl="2"/>
            <a:r>
              <a:rPr lang="en-US" dirty="0" smtClean="0"/>
              <a:t>once </a:t>
            </a:r>
            <a:r>
              <a:rPr lang="en-US" dirty="0"/>
              <a:t>you adopt a framework, your code needs to be written to use the APIs defined by that framework. </a:t>
            </a:r>
            <a:endParaRPr lang="en-US" dirty="0" smtClean="0"/>
          </a:p>
          <a:p>
            <a:pPr lvl="1"/>
            <a:r>
              <a:rPr lang="en-US" dirty="0" smtClean="0"/>
              <a:t>The </a:t>
            </a:r>
            <a:r>
              <a:rPr lang="en-US" dirty="0"/>
              <a:t>obvious benefit of using a framework is that it is a higher-level API that allows you to do more with less </a:t>
            </a:r>
            <a:r>
              <a:rPr lang="en-US" dirty="0" smtClean="0"/>
              <a:t>code.</a:t>
            </a:r>
          </a:p>
          <a:p>
            <a:pPr lvl="1"/>
            <a:r>
              <a:rPr lang="en-US" dirty="0" smtClean="0"/>
              <a:t>A </a:t>
            </a:r>
            <a:r>
              <a:rPr lang="en-US" dirty="0"/>
              <a:t>well-written framework will also address many of </a:t>
            </a:r>
            <a:r>
              <a:rPr lang="en-US" dirty="0" smtClean="0"/>
              <a:t>the</a:t>
            </a:r>
          </a:p>
          <a:p>
            <a:pPr lvl="2"/>
            <a:r>
              <a:rPr lang="en-US" dirty="0" smtClean="0"/>
              <a:t>Compatibility</a:t>
            </a:r>
          </a:p>
          <a:p>
            <a:pPr lvl="2"/>
            <a:r>
              <a:rPr lang="en-US" dirty="0" smtClean="0"/>
              <a:t>security</a:t>
            </a:r>
            <a:r>
              <a:rPr lang="en-US" dirty="0"/>
              <a:t>, </a:t>
            </a:r>
            <a:r>
              <a:rPr lang="en-US" dirty="0" smtClean="0"/>
              <a:t>and</a:t>
            </a:r>
          </a:p>
          <a:p>
            <a:pPr lvl="2"/>
            <a:r>
              <a:rPr lang="en-US" dirty="0" smtClean="0"/>
              <a:t>accessibility </a:t>
            </a:r>
            <a:r>
              <a:rPr lang="en-US" dirty="0"/>
              <a:t>issues described </a:t>
            </a:r>
            <a:r>
              <a:rPr lang="en-US" dirty="0" smtClean="0"/>
              <a:t>above</a:t>
            </a:r>
          </a:p>
          <a:p>
            <a:pPr lvl="1"/>
            <a:r>
              <a:rPr lang="en-US" dirty="0" smtClean="0"/>
              <a:t>This </a:t>
            </a:r>
            <a:r>
              <a:rPr lang="en-US" dirty="0"/>
              <a:t>book documents </a:t>
            </a:r>
            <a:r>
              <a:rPr lang="en-US" dirty="0">
                <a:solidFill>
                  <a:srgbClr val="FF0000"/>
                </a:solidFill>
              </a:rPr>
              <a:t>jQuery</a:t>
            </a:r>
            <a:r>
              <a:rPr lang="en-US" dirty="0"/>
              <a:t>, one of the most popular frameworks, in Chapter </a:t>
            </a:r>
            <a:r>
              <a:rPr lang="en-US" dirty="0" smtClean="0"/>
              <a:t>19.</a:t>
            </a:r>
          </a:p>
          <a:p>
            <a:pPr lvl="1"/>
            <a:r>
              <a:rPr lang="en-US" dirty="0" smtClean="0"/>
              <a:t>If </a:t>
            </a:r>
            <a:r>
              <a:rPr lang="en-US" dirty="0"/>
              <a:t>you decide to adopt jQuery for your projects, you should still read the chapters leading up to Chapter 19; </a:t>
            </a:r>
            <a:endParaRPr lang="en-US" dirty="0" smtClean="0"/>
          </a:p>
          <a:p>
            <a:pPr lvl="2"/>
            <a:r>
              <a:rPr lang="en-US" dirty="0" smtClean="0"/>
              <a:t>understanding </a:t>
            </a:r>
            <a:r>
              <a:rPr lang="en-US" dirty="0"/>
              <a:t>the low-level APIs will make you a better web developer, even if you rarely need to use those APIs </a:t>
            </a:r>
            <a:r>
              <a:rPr lang="en-US" dirty="0" smtClean="0"/>
              <a:t>directly</a:t>
            </a:r>
          </a:p>
          <a:p>
            <a:pPr lvl="1"/>
            <a:r>
              <a:rPr lang="en-US" dirty="0" smtClean="0"/>
              <a:t>There </a:t>
            </a:r>
            <a:r>
              <a:rPr lang="en-US" dirty="0"/>
              <a:t>are many JavaScript frameworks other than jQuery—many more than I can list here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292</a:t>
            </a:fld>
            <a:endParaRPr lang="en-US" dirty="0"/>
          </a:p>
        </p:txBody>
      </p:sp>
    </p:spTree>
    <p:extLst>
      <p:ext uri="{BB962C8B-B14F-4D97-AF65-F5344CB8AC3E}">
        <p14:creationId xmlns:p14="http://schemas.microsoft.com/office/powerpoint/2010/main" val="238840407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Widely Used Open Source Frameworks</a:t>
            </a:r>
            <a:endParaRPr lang="en-US" dirty="0"/>
          </a:p>
        </p:txBody>
      </p:sp>
      <p:sp>
        <p:nvSpPr>
          <p:cNvPr id="3" name="Content Placeholder 2"/>
          <p:cNvSpPr>
            <a:spLocks noGrp="1"/>
          </p:cNvSpPr>
          <p:nvPr>
            <p:ph idx="1"/>
          </p:nvPr>
        </p:nvSpPr>
        <p:spPr/>
        <p:txBody>
          <a:bodyPr/>
          <a:lstStyle/>
          <a:p>
            <a:r>
              <a:rPr lang="en-US" dirty="0"/>
              <a:t>Some of the best known and most widely used open source frameworks </a:t>
            </a:r>
            <a:r>
              <a:rPr lang="en-US" dirty="0" smtClean="0"/>
              <a:t>include:</a:t>
            </a:r>
          </a:p>
          <a:p>
            <a:pPr lvl="1"/>
            <a:r>
              <a:rPr lang="en-US" dirty="0" smtClean="0">
                <a:solidFill>
                  <a:srgbClr val="0070C0"/>
                </a:solidFill>
              </a:rPr>
              <a:t>Prototype:</a:t>
            </a:r>
            <a:r>
              <a:rPr lang="en-US" dirty="0" smtClean="0"/>
              <a:t> </a:t>
            </a:r>
            <a:r>
              <a:rPr lang="en-US" dirty="0"/>
              <a:t>The Prototype library (</a:t>
            </a:r>
            <a:r>
              <a:rPr lang="en-US" dirty="0">
                <a:hlinkClick r:id="rId2"/>
              </a:rPr>
              <a:t>http://</a:t>
            </a:r>
            <a:r>
              <a:rPr lang="en-US" dirty="0" smtClean="0">
                <a:hlinkClick r:id="rId2"/>
              </a:rPr>
              <a:t>prototypejs.org</a:t>
            </a:r>
            <a:r>
              <a:rPr lang="en-US" dirty="0" smtClean="0"/>
              <a:t>) </a:t>
            </a:r>
            <a:r>
              <a:rPr lang="en-US" dirty="0"/>
              <a:t>focuses on DOM and Ajax utilities, like jQuery does, and adds quite a few core-language utilities as </a:t>
            </a:r>
            <a:r>
              <a:rPr lang="en-US" dirty="0" smtClean="0"/>
              <a:t>well.</a:t>
            </a:r>
          </a:p>
          <a:p>
            <a:pPr lvl="2"/>
            <a:r>
              <a:rPr lang="en-US" dirty="0" smtClean="0"/>
              <a:t>The </a:t>
            </a:r>
            <a:r>
              <a:rPr lang="en-US" dirty="0"/>
              <a:t>Scriptaculous library (</a:t>
            </a:r>
            <a:r>
              <a:rPr lang="en-US" dirty="0">
                <a:hlinkClick r:id="rId3"/>
              </a:rPr>
              <a:t>http://script.aculo.us</a:t>
            </a:r>
            <a:r>
              <a:rPr lang="en-US" dirty="0" smtClean="0">
                <a:hlinkClick r:id="rId3"/>
              </a:rPr>
              <a:t>/</a:t>
            </a:r>
            <a:r>
              <a:rPr lang="en-US" dirty="0" smtClean="0"/>
              <a:t>) </a:t>
            </a:r>
            <a:r>
              <a:rPr lang="en-US" dirty="0"/>
              <a:t>can be added on for animations and visual </a:t>
            </a:r>
            <a:r>
              <a:rPr lang="en-US" dirty="0" smtClean="0"/>
              <a:t>effects.</a:t>
            </a:r>
          </a:p>
          <a:p>
            <a:pPr lvl="1"/>
            <a:r>
              <a:rPr lang="en-US" dirty="0" smtClean="0">
                <a:solidFill>
                  <a:srgbClr val="0070C0"/>
                </a:solidFill>
              </a:rPr>
              <a:t>Dojo:</a:t>
            </a:r>
            <a:r>
              <a:rPr lang="en-US" dirty="0" smtClean="0"/>
              <a:t> </a:t>
            </a:r>
            <a:r>
              <a:rPr lang="en-US" dirty="0"/>
              <a:t>Dojo (</a:t>
            </a:r>
            <a:r>
              <a:rPr lang="en-US" dirty="0">
                <a:hlinkClick r:id="rId4"/>
              </a:rPr>
              <a:t>http://</a:t>
            </a:r>
            <a:r>
              <a:rPr lang="en-US" dirty="0" smtClean="0">
                <a:hlinkClick r:id="rId4"/>
              </a:rPr>
              <a:t>dojotoolkit.org</a:t>
            </a:r>
            <a:r>
              <a:rPr lang="en-US" dirty="0" smtClean="0"/>
              <a:t>) </a:t>
            </a:r>
            <a:r>
              <a:rPr lang="en-US" dirty="0"/>
              <a:t>is a </a:t>
            </a:r>
            <a:r>
              <a:rPr lang="en-US" dirty="0">
                <a:solidFill>
                  <a:srgbClr val="FF0000"/>
                </a:solidFill>
              </a:rPr>
              <a:t>large framework </a:t>
            </a:r>
            <a:r>
              <a:rPr lang="en-US" dirty="0"/>
              <a:t>that advertises its “incredible depth</a:t>
            </a:r>
            <a:r>
              <a:rPr lang="en-US" dirty="0" smtClean="0"/>
              <a:t>.”</a:t>
            </a:r>
          </a:p>
          <a:p>
            <a:pPr lvl="2"/>
            <a:r>
              <a:rPr lang="en-US" dirty="0" smtClean="0"/>
              <a:t>It </a:t>
            </a:r>
            <a:r>
              <a:rPr lang="en-US" dirty="0"/>
              <a:t>includes an extensive set of UI widgets, a package system, a data abstraction layer, and more.</a:t>
            </a:r>
          </a:p>
          <a:p>
            <a:pPr lvl="1"/>
            <a:r>
              <a:rPr lang="en-US" dirty="0" smtClean="0">
                <a:solidFill>
                  <a:srgbClr val="0070C0"/>
                </a:solidFill>
              </a:rPr>
              <a:t>YUI:</a:t>
            </a:r>
            <a:r>
              <a:rPr lang="en-US" dirty="0" smtClean="0"/>
              <a:t> </a:t>
            </a:r>
            <a:r>
              <a:rPr lang="en-US" dirty="0"/>
              <a:t>YUI (</a:t>
            </a:r>
            <a:r>
              <a:rPr lang="en-US" dirty="0">
                <a:hlinkClick r:id="rId5"/>
              </a:rPr>
              <a:t>http://developer.yahoo.com/yui</a:t>
            </a:r>
            <a:r>
              <a:rPr lang="en-US" dirty="0" smtClean="0">
                <a:hlinkClick r:id="rId5"/>
              </a:rPr>
              <a:t>/</a:t>
            </a:r>
            <a:r>
              <a:rPr lang="en-US" dirty="0" smtClean="0"/>
              <a:t>) </a:t>
            </a:r>
            <a:r>
              <a:rPr lang="en-US" dirty="0"/>
              <a:t>is the </a:t>
            </a:r>
            <a:r>
              <a:rPr lang="en-US" dirty="0">
                <a:solidFill>
                  <a:srgbClr val="FF0000"/>
                </a:solidFill>
              </a:rPr>
              <a:t>in-house library of Yahoo</a:t>
            </a:r>
            <a:r>
              <a:rPr lang="en-US" dirty="0"/>
              <a:t>!, and it is used on their home page. </a:t>
            </a:r>
            <a:endParaRPr lang="en-US" dirty="0" smtClean="0"/>
          </a:p>
          <a:p>
            <a:pPr lvl="2"/>
            <a:r>
              <a:rPr lang="en-US" dirty="0" smtClean="0"/>
              <a:t>Like </a:t>
            </a:r>
            <a:r>
              <a:rPr lang="en-US" dirty="0"/>
              <a:t>Dojo, it is a large, all-encompassing library with language utilities, DOM utilities, UI widgets, and so on. </a:t>
            </a:r>
            <a:endParaRPr lang="en-US" dirty="0" smtClean="0"/>
          </a:p>
          <a:p>
            <a:pPr lvl="2"/>
            <a:r>
              <a:rPr lang="en-US" dirty="0" smtClean="0"/>
              <a:t>There </a:t>
            </a:r>
            <a:r>
              <a:rPr lang="en-US" dirty="0"/>
              <a:t>are actually two incompatible versions of YUI, known as </a:t>
            </a:r>
            <a:r>
              <a:rPr lang="en-US" dirty="0">
                <a:solidFill>
                  <a:srgbClr val="FF0000"/>
                </a:solidFill>
              </a:rPr>
              <a:t>YUI 2</a:t>
            </a:r>
            <a:r>
              <a:rPr lang="en-US" dirty="0"/>
              <a:t> and </a:t>
            </a:r>
            <a:r>
              <a:rPr lang="en-US" dirty="0">
                <a:solidFill>
                  <a:srgbClr val="FF0000"/>
                </a:solidFill>
              </a:rPr>
              <a:t>YUI </a:t>
            </a:r>
            <a:r>
              <a:rPr lang="en-US" dirty="0" smtClean="0">
                <a:solidFill>
                  <a:srgbClr val="FF0000"/>
                </a:solidFill>
              </a:rPr>
              <a:t>3</a:t>
            </a:r>
            <a:r>
              <a:rPr lang="en-US" dirty="0" smtClean="0"/>
              <a:t>.</a:t>
            </a:r>
          </a:p>
          <a:p>
            <a:pPr lvl="1"/>
            <a:r>
              <a:rPr lang="en-US" dirty="0" smtClean="0">
                <a:solidFill>
                  <a:srgbClr val="0070C0"/>
                </a:solidFill>
              </a:rPr>
              <a:t>Closure:</a:t>
            </a:r>
            <a:r>
              <a:rPr lang="en-US" dirty="0" smtClean="0"/>
              <a:t> </a:t>
            </a:r>
            <a:r>
              <a:rPr lang="en-US" dirty="0"/>
              <a:t>The Closure library (</a:t>
            </a:r>
            <a:r>
              <a:rPr lang="en-US" dirty="0">
                <a:hlinkClick r:id="rId6"/>
              </a:rPr>
              <a:t>http://code.google.com/closure/library</a:t>
            </a:r>
            <a:r>
              <a:rPr lang="en-US" dirty="0" smtClean="0">
                <a:hlinkClick r:id="rId6"/>
              </a:rPr>
              <a:t>/</a:t>
            </a:r>
            <a:r>
              <a:rPr lang="en-US" dirty="0" smtClean="0"/>
              <a:t>) </a:t>
            </a:r>
            <a:r>
              <a:rPr lang="en-US" dirty="0"/>
              <a:t>is the client-side library that Google uses for Gmail, Google Docs, and other web </a:t>
            </a:r>
            <a:r>
              <a:rPr lang="en-US" dirty="0" smtClean="0"/>
              <a:t>applications.</a:t>
            </a:r>
          </a:p>
          <a:p>
            <a:pPr lvl="2"/>
            <a:r>
              <a:rPr lang="en-US" dirty="0" smtClean="0"/>
              <a:t>This </a:t>
            </a:r>
            <a:r>
              <a:rPr lang="en-US" dirty="0"/>
              <a:t>library is intended to be used with the </a:t>
            </a:r>
            <a:r>
              <a:rPr lang="en-US" dirty="0">
                <a:solidFill>
                  <a:srgbClr val="FF0000"/>
                </a:solidFill>
              </a:rPr>
              <a:t>Closure compiler</a:t>
            </a:r>
            <a:r>
              <a:rPr lang="en-US" dirty="0"/>
              <a:t> (</a:t>
            </a:r>
            <a:r>
              <a:rPr lang="en-US" dirty="0">
                <a:hlinkClick r:id="rId7"/>
              </a:rPr>
              <a:t>http://</a:t>
            </a:r>
            <a:r>
              <a:rPr lang="en-US" dirty="0" smtClean="0">
                <a:hlinkClick r:id="rId7"/>
              </a:rPr>
              <a:t>code.google.com/closure/compiler/</a:t>
            </a:r>
            <a:r>
              <a:rPr lang="en-US" dirty="0" smtClean="0"/>
              <a:t>), </a:t>
            </a:r>
            <a:r>
              <a:rPr lang="en-US" dirty="0"/>
              <a:t>which strips out unused library </a:t>
            </a:r>
            <a:r>
              <a:rPr lang="en-US" dirty="0" smtClean="0"/>
              <a:t>functions.</a:t>
            </a:r>
          </a:p>
          <a:p>
            <a:pPr lvl="2"/>
            <a:r>
              <a:rPr lang="en-US" dirty="0" smtClean="0"/>
              <a:t>Because </a:t>
            </a:r>
            <a:r>
              <a:rPr lang="en-US" dirty="0"/>
              <a:t>unused code is stripped out before deployment, the designers of the Closure library did not need to keep the feature set compact, so Closure has a sprawling set of </a:t>
            </a:r>
            <a:r>
              <a:rPr lang="en-US" dirty="0" smtClean="0"/>
              <a:t>utilities.</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293</a:t>
            </a:fld>
            <a:endParaRPr lang="en-US" dirty="0"/>
          </a:p>
        </p:txBody>
      </p:sp>
    </p:spTree>
    <p:extLst>
      <p:ext uri="{BB962C8B-B14F-4D97-AF65-F5344CB8AC3E}">
        <p14:creationId xmlns:p14="http://schemas.microsoft.com/office/powerpoint/2010/main" val="106390821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Widely Used Open Source Frameworks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solidFill>
                  <a:srgbClr val="0070C0"/>
                </a:solidFill>
              </a:rPr>
              <a:t>GWT:</a:t>
            </a:r>
            <a:r>
              <a:rPr lang="en-US" dirty="0" smtClean="0"/>
              <a:t> </a:t>
            </a:r>
            <a:r>
              <a:rPr lang="en-US" dirty="0"/>
              <a:t>GWT, the </a:t>
            </a:r>
            <a:r>
              <a:rPr lang="en-US" dirty="0">
                <a:solidFill>
                  <a:srgbClr val="FF0000"/>
                </a:solidFill>
              </a:rPr>
              <a:t>Google Web Toolkit</a:t>
            </a:r>
            <a:r>
              <a:rPr lang="en-US" dirty="0"/>
              <a:t> (http://code.google.com/webtoolkit/), is a completely different kind of client-side </a:t>
            </a:r>
            <a:r>
              <a:rPr lang="en-US" dirty="0" smtClean="0"/>
              <a:t>framework.</a:t>
            </a:r>
          </a:p>
          <a:p>
            <a:pPr lvl="2"/>
            <a:r>
              <a:rPr lang="en-US" dirty="0" smtClean="0"/>
              <a:t>It </a:t>
            </a:r>
            <a:r>
              <a:rPr lang="en-US" dirty="0"/>
              <a:t>defines a web application API in Java and provides a compiler to translate your Java programs into compatible clientside </a:t>
            </a:r>
            <a:r>
              <a:rPr lang="en-US" dirty="0" smtClean="0"/>
              <a:t>JavaScript.</a:t>
            </a:r>
          </a:p>
          <a:p>
            <a:pPr lvl="2"/>
            <a:r>
              <a:rPr lang="en-US" dirty="0" smtClean="0"/>
              <a:t>GWT </a:t>
            </a:r>
            <a:r>
              <a:rPr lang="en-US" dirty="0"/>
              <a:t>is used in some of Google’s products, but it is not as widely used as their Closure library</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294</a:t>
            </a:fld>
            <a:endParaRPr lang="en-US" dirty="0"/>
          </a:p>
        </p:txBody>
      </p:sp>
    </p:spTree>
    <p:extLst>
      <p:ext uri="{BB962C8B-B14F-4D97-AF65-F5344CB8AC3E}">
        <p14:creationId xmlns:p14="http://schemas.microsoft.com/office/powerpoint/2010/main" val="1488270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The Window Object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295</a:t>
            </a:fld>
            <a:endParaRPr lang="en-US" dirty="0"/>
          </a:p>
        </p:txBody>
      </p:sp>
      <p:sp>
        <p:nvSpPr>
          <p:cNvPr id="7" name="Text Placeholder 6"/>
          <p:cNvSpPr>
            <a:spLocks noGrp="1"/>
          </p:cNvSpPr>
          <p:nvPr>
            <p:ph type="body" sz="quarter" idx="16"/>
          </p:nvPr>
        </p:nvSpPr>
        <p:spPr/>
        <p:txBody>
          <a:bodyPr/>
          <a:lstStyle/>
          <a:p>
            <a:r>
              <a:rPr lang="en-US" dirty="0" smtClean="0"/>
              <a:t>14</a:t>
            </a:r>
            <a:endParaRPr lang="en-US" dirty="0"/>
          </a:p>
        </p:txBody>
      </p:sp>
    </p:spTree>
    <p:extLst>
      <p:ext uri="{BB962C8B-B14F-4D97-AF65-F5344CB8AC3E}">
        <p14:creationId xmlns:p14="http://schemas.microsoft.com/office/powerpoint/2010/main" val="249942038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a:t>Chapter 13 introduced the </a:t>
            </a:r>
            <a:r>
              <a:rPr lang="en-US" dirty="0">
                <a:solidFill>
                  <a:srgbClr val="FF0000"/>
                </a:solidFill>
              </a:rPr>
              <a:t>Window object</a:t>
            </a:r>
            <a:r>
              <a:rPr lang="en-US" dirty="0"/>
              <a:t> and the central role it plays in client-side </a:t>
            </a:r>
            <a:r>
              <a:rPr lang="en-US" dirty="0" smtClean="0"/>
              <a:t>JavaScript:</a:t>
            </a:r>
          </a:p>
          <a:p>
            <a:pPr lvl="2"/>
            <a:r>
              <a:rPr lang="en-US" dirty="0" smtClean="0"/>
              <a:t>it </a:t>
            </a:r>
            <a:r>
              <a:rPr lang="en-US" dirty="0"/>
              <a:t>is the </a:t>
            </a:r>
            <a:r>
              <a:rPr lang="en-US" dirty="0">
                <a:solidFill>
                  <a:srgbClr val="FF0000"/>
                </a:solidFill>
              </a:rPr>
              <a:t>global object</a:t>
            </a:r>
            <a:r>
              <a:rPr lang="en-US" dirty="0"/>
              <a:t> for client-side JavaScript </a:t>
            </a:r>
            <a:r>
              <a:rPr lang="en-US" dirty="0" smtClean="0"/>
              <a:t>programs.</a:t>
            </a:r>
          </a:p>
          <a:p>
            <a:pPr lvl="1"/>
            <a:r>
              <a:rPr lang="en-US" dirty="0" smtClean="0"/>
              <a:t>This </a:t>
            </a:r>
            <a:r>
              <a:rPr lang="en-US" dirty="0"/>
              <a:t>chapter covers the properties and methods of the </a:t>
            </a:r>
            <a:r>
              <a:rPr lang="en-US" dirty="0">
                <a:solidFill>
                  <a:srgbClr val="FF0000"/>
                </a:solidFill>
              </a:rPr>
              <a:t>Window </a:t>
            </a:r>
            <a:r>
              <a:rPr lang="en-US" dirty="0" smtClean="0">
                <a:solidFill>
                  <a:srgbClr val="0070C0"/>
                </a:solidFill>
              </a:rPr>
              <a:t>object</a:t>
            </a:r>
            <a:r>
              <a:rPr lang="en-US" dirty="0" smtClean="0"/>
              <a:t>.</a:t>
            </a:r>
          </a:p>
          <a:p>
            <a:pPr lvl="1"/>
            <a:r>
              <a:rPr lang="en-US" dirty="0" smtClean="0"/>
              <a:t>These </a:t>
            </a:r>
            <a:r>
              <a:rPr lang="en-US" dirty="0"/>
              <a:t>properties define a number of </a:t>
            </a:r>
            <a:r>
              <a:rPr lang="en-US" dirty="0">
                <a:solidFill>
                  <a:srgbClr val="FF0000"/>
                </a:solidFill>
              </a:rPr>
              <a:t>different APIs</a:t>
            </a:r>
            <a:r>
              <a:rPr lang="en-US" dirty="0"/>
              <a:t>, only some of which are actually related to the </a:t>
            </a:r>
            <a:r>
              <a:rPr lang="en-US" dirty="0">
                <a:solidFill>
                  <a:srgbClr val="FF0000"/>
                </a:solidFill>
              </a:rPr>
              <a:t>browser windows</a:t>
            </a:r>
            <a:r>
              <a:rPr lang="en-US" dirty="0"/>
              <a:t> for which the </a:t>
            </a:r>
            <a:r>
              <a:rPr lang="en-US" dirty="0">
                <a:solidFill>
                  <a:srgbClr val="FF0000"/>
                </a:solidFill>
              </a:rPr>
              <a:t>Window object</a:t>
            </a:r>
            <a:r>
              <a:rPr lang="en-US" dirty="0"/>
              <a:t> was named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296</a:t>
            </a:fld>
            <a:endParaRPr lang="en-US" dirty="0"/>
          </a:p>
        </p:txBody>
      </p:sp>
    </p:spTree>
    <p:extLst>
      <p:ext uri="{BB962C8B-B14F-4D97-AF65-F5344CB8AC3E}">
        <p14:creationId xmlns:p14="http://schemas.microsoft.com/office/powerpoint/2010/main" val="124186741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Agenda</a:t>
            </a:r>
            <a:endParaRPr lang="en-US" dirty="0"/>
          </a:p>
        </p:txBody>
      </p:sp>
      <p:sp>
        <p:nvSpPr>
          <p:cNvPr id="7" name="Content Placeholder 6"/>
          <p:cNvSpPr>
            <a:spLocks noGrp="1"/>
          </p:cNvSpPr>
          <p:nvPr>
            <p:ph idx="1"/>
          </p:nvPr>
        </p:nvSpPr>
        <p:spPr/>
        <p:txBody>
          <a:bodyPr/>
          <a:lstStyle/>
          <a:p>
            <a:r>
              <a:rPr lang="en-US" dirty="0"/>
              <a:t>This chapter covers the following: </a:t>
            </a:r>
          </a:p>
          <a:p>
            <a:pPr lvl="1"/>
            <a:r>
              <a:rPr lang="en-US" dirty="0" smtClean="0"/>
              <a:t>§</a:t>
            </a:r>
            <a:r>
              <a:rPr lang="en-US" dirty="0"/>
              <a:t>14.1 shows how to use </a:t>
            </a:r>
            <a:r>
              <a:rPr lang="en-US" dirty="0">
                <a:solidFill>
                  <a:srgbClr val="FF0000"/>
                </a:solidFill>
              </a:rPr>
              <a:t>setTimeout</a:t>
            </a:r>
            <a:r>
              <a:rPr lang="en-US" dirty="0" smtClean="0">
                <a:solidFill>
                  <a:srgbClr val="FF0000"/>
                </a:solidFill>
              </a:rPr>
              <a:t>( )</a:t>
            </a:r>
            <a:r>
              <a:rPr lang="en-US" dirty="0" smtClean="0"/>
              <a:t> </a:t>
            </a:r>
            <a:r>
              <a:rPr lang="en-US" dirty="0"/>
              <a:t>and </a:t>
            </a:r>
            <a:r>
              <a:rPr lang="en-US" dirty="0">
                <a:solidFill>
                  <a:srgbClr val="FF0000"/>
                </a:solidFill>
              </a:rPr>
              <a:t>setInterval</a:t>
            </a:r>
            <a:r>
              <a:rPr lang="en-US" dirty="0" smtClean="0">
                <a:solidFill>
                  <a:srgbClr val="FF0000"/>
                </a:solidFill>
              </a:rPr>
              <a:t>( ) </a:t>
            </a:r>
            <a:r>
              <a:rPr lang="en-US" dirty="0"/>
              <a:t>to register a function to be invoked at specified times in the future</a:t>
            </a:r>
            <a:r>
              <a:rPr lang="en-US" dirty="0" smtClean="0"/>
              <a:t>.</a:t>
            </a:r>
          </a:p>
          <a:p>
            <a:pPr lvl="1"/>
            <a:r>
              <a:rPr lang="en-US" dirty="0" smtClean="0"/>
              <a:t>§</a:t>
            </a:r>
            <a:r>
              <a:rPr lang="en-US" dirty="0"/>
              <a:t>14.2 explains how to use the </a:t>
            </a:r>
            <a:r>
              <a:rPr lang="en-US" dirty="0">
                <a:solidFill>
                  <a:srgbClr val="FF0000"/>
                </a:solidFill>
              </a:rPr>
              <a:t>location </a:t>
            </a:r>
            <a:r>
              <a:rPr lang="en-US" dirty="0">
                <a:solidFill>
                  <a:srgbClr val="0070C0"/>
                </a:solidFill>
              </a:rPr>
              <a:t>property</a:t>
            </a:r>
            <a:r>
              <a:rPr lang="en-US" dirty="0"/>
              <a:t> to obtain the </a:t>
            </a:r>
            <a:r>
              <a:rPr lang="en-US" dirty="0">
                <a:solidFill>
                  <a:srgbClr val="FF0000"/>
                </a:solidFill>
              </a:rPr>
              <a:t>URL</a:t>
            </a:r>
            <a:r>
              <a:rPr lang="en-US" dirty="0"/>
              <a:t> of the currently displayed document and to load new documents</a:t>
            </a:r>
            <a:r>
              <a:rPr lang="en-US" dirty="0" smtClean="0"/>
              <a:t>.</a:t>
            </a:r>
          </a:p>
          <a:p>
            <a:pPr lvl="1"/>
            <a:r>
              <a:rPr lang="en-US" dirty="0" smtClean="0"/>
              <a:t>§</a:t>
            </a:r>
            <a:r>
              <a:rPr lang="en-US" dirty="0"/>
              <a:t>14.3 covers the </a:t>
            </a:r>
            <a:r>
              <a:rPr lang="en-US" dirty="0">
                <a:solidFill>
                  <a:srgbClr val="FF0000"/>
                </a:solidFill>
              </a:rPr>
              <a:t>history</a:t>
            </a:r>
            <a:r>
              <a:rPr lang="en-US" dirty="0"/>
              <a:t> </a:t>
            </a:r>
            <a:r>
              <a:rPr lang="en-US" dirty="0">
                <a:solidFill>
                  <a:srgbClr val="0070C0"/>
                </a:solidFill>
              </a:rPr>
              <a:t>property</a:t>
            </a:r>
            <a:r>
              <a:rPr lang="en-US" dirty="0"/>
              <a:t>, and shows how to </a:t>
            </a:r>
            <a:r>
              <a:rPr lang="en-US" dirty="0">
                <a:solidFill>
                  <a:srgbClr val="0070C0"/>
                </a:solidFill>
              </a:rPr>
              <a:t>move</a:t>
            </a:r>
            <a:r>
              <a:rPr lang="en-US" dirty="0"/>
              <a:t> the </a:t>
            </a:r>
            <a:r>
              <a:rPr lang="en-US" dirty="0">
                <a:solidFill>
                  <a:srgbClr val="0070C0"/>
                </a:solidFill>
              </a:rPr>
              <a:t>browser</a:t>
            </a:r>
            <a:r>
              <a:rPr lang="en-US" dirty="0"/>
              <a:t> </a:t>
            </a:r>
            <a:r>
              <a:rPr lang="en-US" dirty="0">
                <a:solidFill>
                  <a:srgbClr val="FF0000"/>
                </a:solidFill>
              </a:rPr>
              <a:t>backward</a:t>
            </a:r>
            <a:r>
              <a:rPr lang="en-US" dirty="0"/>
              <a:t> and </a:t>
            </a:r>
            <a:r>
              <a:rPr lang="en-US" dirty="0">
                <a:solidFill>
                  <a:srgbClr val="FF0000"/>
                </a:solidFill>
              </a:rPr>
              <a:t>forward</a:t>
            </a:r>
            <a:r>
              <a:rPr lang="en-US" dirty="0"/>
              <a:t> through its </a:t>
            </a:r>
            <a:r>
              <a:rPr lang="en-US" dirty="0">
                <a:solidFill>
                  <a:srgbClr val="FF0000"/>
                </a:solidFill>
              </a:rPr>
              <a:t>history</a:t>
            </a:r>
            <a:r>
              <a:rPr lang="en-US" dirty="0" smtClean="0"/>
              <a:t>.</a:t>
            </a:r>
          </a:p>
          <a:p>
            <a:pPr lvl="1"/>
            <a:r>
              <a:rPr lang="en-US" dirty="0" smtClean="0"/>
              <a:t>§</a:t>
            </a:r>
            <a:r>
              <a:rPr lang="en-US" dirty="0"/>
              <a:t>14.4 shows how to use the </a:t>
            </a:r>
            <a:r>
              <a:rPr lang="en-US" dirty="0">
                <a:solidFill>
                  <a:srgbClr val="FF0000"/>
                </a:solidFill>
              </a:rPr>
              <a:t>navigator</a:t>
            </a:r>
            <a:r>
              <a:rPr lang="en-US" dirty="0"/>
              <a:t> property to obtain </a:t>
            </a:r>
            <a:r>
              <a:rPr lang="en-US" dirty="0">
                <a:solidFill>
                  <a:srgbClr val="FF0000"/>
                </a:solidFill>
              </a:rPr>
              <a:t>browser vendor</a:t>
            </a:r>
            <a:r>
              <a:rPr lang="en-US" dirty="0"/>
              <a:t> and </a:t>
            </a:r>
            <a:r>
              <a:rPr lang="en-US" dirty="0">
                <a:solidFill>
                  <a:srgbClr val="FF0000"/>
                </a:solidFill>
              </a:rPr>
              <a:t>version</a:t>
            </a:r>
            <a:r>
              <a:rPr lang="en-US" dirty="0"/>
              <a:t> information and how to use the </a:t>
            </a:r>
            <a:r>
              <a:rPr lang="en-US" dirty="0">
                <a:solidFill>
                  <a:srgbClr val="FF0000"/>
                </a:solidFill>
              </a:rPr>
              <a:t>screen</a:t>
            </a:r>
            <a:r>
              <a:rPr lang="en-US" dirty="0"/>
              <a:t> property to query the size of the desktop</a:t>
            </a:r>
            <a:r>
              <a:rPr lang="en-US" dirty="0" smtClean="0"/>
              <a:t>.</a:t>
            </a:r>
          </a:p>
          <a:p>
            <a:pPr lvl="1"/>
            <a:r>
              <a:rPr lang="en-US" dirty="0" smtClean="0"/>
              <a:t>§</a:t>
            </a:r>
            <a:r>
              <a:rPr lang="en-US" dirty="0"/>
              <a:t>14.5 shows how to display simple text dialogs with </a:t>
            </a:r>
            <a:r>
              <a:rPr lang="en-US" dirty="0" smtClean="0"/>
              <a:t>the</a:t>
            </a:r>
          </a:p>
          <a:p>
            <a:pPr lvl="2"/>
            <a:r>
              <a:rPr lang="en-US" dirty="0" smtClean="0"/>
              <a:t>alert( )</a:t>
            </a:r>
          </a:p>
          <a:p>
            <a:pPr lvl="2"/>
            <a:r>
              <a:rPr lang="en-US" dirty="0" smtClean="0"/>
              <a:t>confirm( )</a:t>
            </a:r>
          </a:p>
          <a:p>
            <a:pPr lvl="2"/>
            <a:r>
              <a:rPr lang="en-US" dirty="0" smtClean="0"/>
              <a:t>prompt( ) methods</a:t>
            </a:r>
          </a:p>
          <a:p>
            <a:pPr lvl="2"/>
            <a:r>
              <a:rPr lang="en-US" dirty="0" smtClean="0"/>
              <a:t>how </a:t>
            </a:r>
            <a:r>
              <a:rPr lang="en-US" dirty="0"/>
              <a:t>to display HTML dialog boxes with showModalDialog</a:t>
            </a:r>
            <a:r>
              <a:rPr lang="en-US" dirty="0" smtClean="0"/>
              <a:t>( )</a:t>
            </a:r>
          </a:p>
          <a:p>
            <a:pPr lvl="1"/>
            <a:r>
              <a:rPr lang="en-US" dirty="0" smtClean="0"/>
              <a:t>§</a:t>
            </a:r>
            <a:r>
              <a:rPr lang="en-US" dirty="0"/>
              <a:t>14.6 explains how you can register an </a:t>
            </a:r>
            <a:r>
              <a:rPr lang="en-US" dirty="0">
                <a:solidFill>
                  <a:srgbClr val="FF0000"/>
                </a:solidFill>
              </a:rPr>
              <a:t>onerror</a:t>
            </a:r>
            <a:r>
              <a:rPr lang="en-US" dirty="0"/>
              <a:t> </a:t>
            </a:r>
            <a:r>
              <a:rPr lang="en-US" dirty="0">
                <a:solidFill>
                  <a:srgbClr val="0070C0"/>
                </a:solidFill>
              </a:rPr>
              <a:t>handler</a:t>
            </a:r>
            <a:r>
              <a:rPr lang="en-US" dirty="0"/>
              <a:t> </a:t>
            </a:r>
            <a:r>
              <a:rPr lang="en-US" dirty="0">
                <a:solidFill>
                  <a:srgbClr val="0070C0"/>
                </a:solidFill>
              </a:rPr>
              <a:t>method</a:t>
            </a:r>
            <a:r>
              <a:rPr lang="en-US" dirty="0"/>
              <a:t> to be invoked when uncaught JavaScript exceptions occur</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297</a:t>
            </a:fld>
            <a:endParaRPr lang="en-US" dirty="0"/>
          </a:p>
        </p:txBody>
      </p:sp>
    </p:spTree>
    <p:extLst>
      <p:ext uri="{BB962C8B-B14F-4D97-AF65-F5344CB8AC3E}">
        <p14:creationId xmlns:p14="http://schemas.microsoft.com/office/powerpoint/2010/main" val="163965579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Agenda										   </a:t>
            </a:r>
            <a:r>
              <a:rPr lang="en-US" dirty="0" smtClean="0">
                <a:solidFill>
                  <a:srgbClr val="C00000"/>
                </a:solidFill>
              </a:rPr>
              <a:t>|</a:t>
            </a:r>
            <a:endParaRPr lang="en-US" dirty="0">
              <a:solidFill>
                <a:srgbClr val="C00000"/>
              </a:solidFill>
            </a:endParaRPr>
          </a:p>
        </p:txBody>
      </p:sp>
      <p:sp>
        <p:nvSpPr>
          <p:cNvPr id="7" name="Content Placeholder 6"/>
          <p:cNvSpPr>
            <a:spLocks noGrp="1"/>
          </p:cNvSpPr>
          <p:nvPr>
            <p:ph idx="1"/>
          </p:nvPr>
        </p:nvSpPr>
        <p:spPr/>
        <p:txBody>
          <a:bodyPr/>
          <a:lstStyle/>
          <a:p>
            <a:pPr lvl="1"/>
            <a:r>
              <a:rPr lang="en-US" dirty="0" smtClean="0"/>
              <a:t>§</a:t>
            </a:r>
            <a:r>
              <a:rPr lang="en-US" dirty="0"/>
              <a:t>14.7 explains that the IDs and names of HTML elements are used as properties of the Window object</a:t>
            </a:r>
            <a:r>
              <a:rPr lang="en-US" dirty="0" smtClean="0"/>
              <a:t>.</a:t>
            </a:r>
          </a:p>
          <a:p>
            <a:pPr lvl="1"/>
            <a:r>
              <a:rPr lang="en-US" dirty="0" smtClean="0"/>
              <a:t>§</a:t>
            </a:r>
            <a:r>
              <a:rPr lang="en-US" dirty="0"/>
              <a:t>14.8 is a long section that explains how to open and close browser windows and how to write JavaScript code that works with multiple windows and nested frames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298</a:t>
            </a:fld>
            <a:endParaRPr lang="en-US" dirty="0"/>
          </a:p>
        </p:txBody>
      </p:sp>
    </p:spTree>
    <p:extLst>
      <p:ext uri="{BB962C8B-B14F-4D97-AF65-F5344CB8AC3E}">
        <p14:creationId xmlns:p14="http://schemas.microsoft.com/office/powerpoint/2010/main" val="36933404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Timers</a:t>
            </a:r>
          </a:p>
        </p:txBody>
      </p:sp>
      <p:sp>
        <p:nvSpPr>
          <p:cNvPr id="3" name="Content Placeholder 2"/>
          <p:cNvSpPr>
            <a:spLocks noGrp="1"/>
          </p:cNvSpPr>
          <p:nvPr>
            <p:ph idx="1"/>
          </p:nvPr>
        </p:nvSpPr>
        <p:spPr/>
        <p:txBody>
          <a:bodyPr/>
          <a:lstStyle/>
          <a:p>
            <a:r>
              <a:rPr lang="en-US" dirty="0" smtClean="0"/>
              <a:t>setTimeout( ) </a:t>
            </a:r>
            <a:r>
              <a:rPr lang="en-US" dirty="0"/>
              <a:t>and setInterval</a:t>
            </a:r>
            <a:r>
              <a:rPr lang="en-US" dirty="0" smtClean="0"/>
              <a:t>( ) </a:t>
            </a:r>
            <a:r>
              <a:rPr lang="en-US" dirty="0"/>
              <a:t>allow you to register a function to be </a:t>
            </a:r>
            <a:r>
              <a:rPr lang="en-US" dirty="0" smtClean="0"/>
              <a:t>invoked</a:t>
            </a:r>
          </a:p>
          <a:p>
            <a:pPr lvl="2"/>
            <a:r>
              <a:rPr lang="en-US" dirty="0" smtClean="0"/>
              <a:t>once or</a:t>
            </a:r>
          </a:p>
          <a:p>
            <a:pPr lvl="2"/>
            <a:r>
              <a:rPr lang="en-US" dirty="0" smtClean="0"/>
              <a:t>repeatedly </a:t>
            </a:r>
            <a:r>
              <a:rPr lang="en-US" dirty="0"/>
              <a:t>after a specified amount of time has </a:t>
            </a:r>
            <a:r>
              <a:rPr lang="en-US" dirty="0" smtClean="0"/>
              <a:t>elapsed</a:t>
            </a:r>
          </a:p>
          <a:p>
            <a:pPr lvl="1"/>
            <a:r>
              <a:rPr lang="en-US" dirty="0" smtClean="0"/>
              <a:t>These </a:t>
            </a:r>
            <a:r>
              <a:rPr lang="en-US" dirty="0"/>
              <a:t>are important </a:t>
            </a:r>
            <a:r>
              <a:rPr lang="en-US" dirty="0">
                <a:solidFill>
                  <a:srgbClr val="FF0000"/>
                </a:solidFill>
              </a:rPr>
              <a:t>global functions</a:t>
            </a:r>
            <a:r>
              <a:rPr lang="en-US" dirty="0"/>
              <a:t> of client-side JavaScript, and are therefore defined as methods of Window, but they </a:t>
            </a:r>
            <a:r>
              <a:rPr lang="en-US" dirty="0" smtClean="0"/>
              <a:t>are</a:t>
            </a:r>
          </a:p>
          <a:p>
            <a:pPr lvl="2"/>
            <a:r>
              <a:rPr lang="en-US" dirty="0" smtClean="0"/>
              <a:t>general-purpose </a:t>
            </a:r>
            <a:r>
              <a:rPr lang="en-US" dirty="0"/>
              <a:t>functions </a:t>
            </a:r>
            <a:r>
              <a:rPr lang="en-US" dirty="0" smtClean="0"/>
              <a:t>and</a:t>
            </a:r>
          </a:p>
          <a:p>
            <a:pPr lvl="2"/>
            <a:r>
              <a:rPr lang="en-US" dirty="0" smtClean="0"/>
              <a:t>don’t </a:t>
            </a:r>
            <a:r>
              <a:rPr lang="en-US" dirty="0"/>
              <a:t>really have anything to do with the </a:t>
            </a:r>
            <a:r>
              <a:rPr lang="en-US" dirty="0" smtClean="0"/>
              <a:t>window</a:t>
            </a:r>
          </a:p>
          <a:p>
            <a:pPr lvl="1"/>
            <a:r>
              <a:rPr lang="en-US" smtClean="0"/>
              <a:t>The </a:t>
            </a:r>
            <a:r>
              <a:rPr lang="en-US"/>
              <a:t>setTimeout</a:t>
            </a:r>
            <a:r>
              <a:rPr lang="en-US" smtClean="0"/>
              <a:t>( ) </a:t>
            </a:r>
            <a:r>
              <a:rPr lang="en-US" dirty="0"/>
              <a:t>method of the Window object schedules a function to run after a specified number of milliseconds elapses. setTimeout() returns a value that can be passed to </a:t>
            </a:r>
            <a:r>
              <a:rPr lang="en-US" dirty="0" err="1"/>
              <a:t>clearTimeout</a:t>
            </a:r>
            <a:r>
              <a:rPr lang="en-US" dirty="0"/>
              <a:t>() to cancel the execution of the scheduled function. setInterval() is like setTimeout() except that the specified function is invoked repeatedly at intervals of the specified number of milliseconds:</a:t>
            </a:r>
          </a:p>
          <a:p>
            <a:pPr lvl="1"/>
            <a:endParaRPr lang="en-US" dirty="0"/>
          </a:p>
          <a:p>
            <a:pPr lvl="1"/>
            <a:r>
              <a:rPr lang="en-US" dirty="0"/>
              <a:t>(Page 342). </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299</a:t>
            </a:fld>
            <a:endParaRPr lang="en-US" dirty="0"/>
          </a:p>
        </p:txBody>
      </p:sp>
    </p:spTree>
    <p:extLst>
      <p:ext uri="{BB962C8B-B14F-4D97-AF65-F5344CB8AC3E}">
        <p14:creationId xmlns:p14="http://schemas.microsoft.com/office/powerpoint/2010/main" val="82857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smtClean="0"/>
              <a:t>05 May 2018</a:t>
            </a:r>
            <a:endParaRPr lang="en-US" dirty="0"/>
          </a:p>
        </p:txBody>
      </p:sp>
      <p:sp>
        <p:nvSpPr>
          <p:cNvPr id="6" name="Slide Number Placeholder 5"/>
          <p:cNvSpPr>
            <a:spLocks noGrp="1"/>
          </p:cNvSpPr>
          <p:nvPr>
            <p:ph type="sldNum" sz="quarter" idx="11"/>
          </p:nvPr>
        </p:nvSpPr>
        <p:spPr/>
        <p:txBody>
          <a:bodyPr/>
          <a:lstStyle/>
          <a:p>
            <a:fld id="{F1012999-1CD9-4014-B1C6-70315F8BBED0}" type="slidenum">
              <a:rPr lang="en-US" smtClean="0"/>
              <a:pPr/>
              <a:t>3</a:t>
            </a:fld>
            <a:endParaRPr lang="en-US" dirty="0"/>
          </a:p>
        </p:txBody>
      </p:sp>
      <p:pic>
        <p:nvPicPr>
          <p:cNvPr id="4" name="Picture 3"/>
          <p:cNvPicPr>
            <a:picLocks noChangeAspect="1"/>
          </p:cNvPicPr>
          <p:nvPr/>
        </p:nvPicPr>
        <p:blipFill>
          <a:blip r:embed="rId2"/>
          <a:stretch>
            <a:fillRect/>
          </a:stretch>
        </p:blipFill>
        <p:spPr>
          <a:xfrm>
            <a:off x="1152525" y="1110693"/>
            <a:ext cx="10950739" cy="3422805"/>
          </a:xfrm>
          <a:prstGeom prst="rect">
            <a:avLst/>
          </a:prstGeom>
          <a:ln>
            <a:solidFill>
              <a:srgbClr val="5B9BD5"/>
            </a:solidFill>
          </a:ln>
        </p:spPr>
      </p:pic>
    </p:spTree>
    <p:extLst>
      <p:ext uri="{BB962C8B-B14F-4D97-AF65-F5344CB8AC3E}">
        <p14:creationId xmlns:p14="http://schemas.microsoft.com/office/powerpoint/2010/main" val="1891027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a:t>Note that the client-side example code shown in this section comes in </a:t>
            </a:r>
            <a:r>
              <a:rPr lang="en-US" dirty="0">
                <a:solidFill>
                  <a:srgbClr val="FF0000"/>
                </a:solidFill>
              </a:rPr>
              <a:t>longer snippets</a:t>
            </a:r>
            <a:r>
              <a:rPr lang="en-US" dirty="0"/>
              <a:t> than the core language examples earlier in the </a:t>
            </a:r>
            <a:r>
              <a:rPr lang="en-US" dirty="0" smtClean="0"/>
              <a:t>chapter.</a:t>
            </a:r>
          </a:p>
          <a:p>
            <a:pPr lvl="1"/>
            <a:r>
              <a:rPr lang="en-US" dirty="0" smtClean="0"/>
              <a:t>These </a:t>
            </a:r>
            <a:r>
              <a:rPr lang="en-US" dirty="0"/>
              <a:t>examples are not designed to be typed into a </a:t>
            </a:r>
            <a:r>
              <a:rPr lang="en-US" dirty="0">
                <a:solidFill>
                  <a:srgbClr val="FF0000"/>
                </a:solidFill>
              </a:rPr>
              <a:t>Firebug</a:t>
            </a:r>
            <a:r>
              <a:rPr lang="en-US" dirty="0"/>
              <a:t> (or similar) console </a:t>
            </a:r>
            <a:r>
              <a:rPr lang="en-US" dirty="0" smtClean="0"/>
              <a:t>window.</a:t>
            </a:r>
          </a:p>
          <a:p>
            <a:pPr lvl="1"/>
            <a:r>
              <a:rPr lang="en-US" dirty="0" smtClean="0"/>
              <a:t>Instead </a:t>
            </a:r>
            <a:r>
              <a:rPr lang="en-US" dirty="0"/>
              <a:t>you can embed them in an HTML file and try them out by loading them in your web </a:t>
            </a:r>
            <a:r>
              <a:rPr lang="en-US" dirty="0" smtClean="0"/>
              <a:t>browser.</a:t>
            </a:r>
          </a:p>
          <a:p>
            <a:pPr lvl="1"/>
            <a:r>
              <a:rPr lang="en-US" dirty="0" smtClean="0"/>
              <a:t>The </a:t>
            </a:r>
            <a:r>
              <a:rPr lang="en-US" dirty="0"/>
              <a:t>code above, for instance, works as a stand-alone HTML file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30</a:t>
            </a:fld>
            <a:endParaRPr lang="en-US" dirty="0"/>
          </a:p>
        </p:txBody>
      </p:sp>
    </p:spTree>
    <p:extLst>
      <p:ext uri="{BB962C8B-B14F-4D97-AF65-F5344CB8AC3E}">
        <p14:creationId xmlns:p14="http://schemas.microsoft.com/office/powerpoint/2010/main" val="71096444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Browser Location and Navigation</a:t>
            </a:r>
          </a:p>
        </p:txBody>
      </p:sp>
      <p:sp>
        <p:nvSpPr>
          <p:cNvPr id="3" name="Content Placeholder 2"/>
          <p:cNvSpPr>
            <a:spLocks noGrp="1"/>
          </p:cNvSpPr>
          <p:nvPr>
            <p:ph idx="1"/>
          </p:nvPr>
        </p:nvSpPr>
        <p:spPr/>
        <p:txBody>
          <a:bodyPr/>
          <a:lstStyle/>
          <a:p>
            <a:r>
              <a:rPr lang="en-US" dirty="0" smtClean="0"/>
              <a:t>The </a:t>
            </a:r>
            <a:r>
              <a:rPr lang="en-US" dirty="0"/>
              <a:t>location property of the Window object refers to a Location object, which represents the current URL of the document displayed in the window, and which also defines methods for making the window load a new document. The location property of the Document object also refers to the Location object:</a:t>
            </a:r>
          </a:p>
          <a:p>
            <a:endParaRPr lang="en-US" dirty="0"/>
          </a:p>
          <a:p>
            <a:r>
              <a:rPr lang="en-US" dirty="0"/>
              <a:t>(Page 343).</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300</a:t>
            </a:fld>
            <a:endParaRPr lang="en-US" dirty="0"/>
          </a:p>
        </p:txBody>
      </p:sp>
    </p:spTree>
    <p:extLst>
      <p:ext uri="{BB962C8B-B14F-4D97-AF65-F5344CB8AC3E}">
        <p14:creationId xmlns:p14="http://schemas.microsoft.com/office/powerpoint/2010/main" val="150280348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Parsing URLs</a:t>
            </a:r>
          </a:p>
        </p:txBody>
      </p:sp>
      <p:sp>
        <p:nvSpPr>
          <p:cNvPr id="3" name="Content Placeholder 2"/>
          <p:cNvSpPr>
            <a:spLocks noGrp="1"/>
          </p:cNvSpPr>
          <p:nvPr>
            <p:ph idx="1"/>
          </p:nvPr>
        </p:nvSpPr>
        <p:spPr/>
        <p:txBody>
          <a:bodyPr/>
          <a:lstStyle/>
          <a:p>
            <a:r>
              <a:rPr lang="en-US" dirty="0" smtClean="0"/>
              <a:t>The </a:t>
            </a:r>
            <a:r>
              <a:rPr lang="en-US" dirty="0"/>
              <a:t>location property of a window is a reference to a Location object; it represents the current URL of the document being displayed in that window. The href property of the Location object is a string that contains the complete text of the URL. The toString() method of the Location object returns the value of the href property, so in contexts that will implicitly invoke toString(), you can just write location rather than </a:t>
            </a:r>
            <a:r>
              <a:rPr lang="en-US" dirty="0" err="1"/>
              <a:t>location.href</a:t>
            </a:r>
            <a:r>
              <a:rPr lang="en-US" dirty="0"/>
              <a:t>. Other properties of this object—protocol, host, hostname, port, pathname, search, and hash—specify the various individual parts of the URL. They are known as “URL decomposition” properties, and they are also supported by Link objects (created by &lt;a&gt; and &lt;area&gt; elements in HTML documents). See the Location and Link entries in Part IV for further details.</a:t>
            </a:r>
          </a:p>
          <a:p>
            <a:endParaRPr lang="en-US" dirty="0"/>
          </a:p>
          <a:p>
            <a:r>
              <a:rPr lang="en-US" dirty="0"/>
              <a:t>(Page 343).</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301</a:t>
            </a:fld>
            <a:endParaRPr lang="en-US" dirty="0"/>
          </a:p>
        </p:txBody>
      </p:sp>
    </p:spTree>
    <p:extLst>
      <p:ext uri="{BB962C8B-B14F-4D97-AF65-F5344CB8AC3E}">
        <p14:creationId xmlns:p14="http://schemas.microsoft.com/office/powerpoint/2010/main" val="218540574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Loading New Documents</a:t>
            </a:r>
          </a:p>
        </p:txBody>
      </p:sp>
      <p:sp>
        <p:nvSpPr>
          <p:cNvPr id="3" name="Content Placeholder 2"/>
          <p:cNvSpPr>
            <a:spLocks noGrp="1"/>
          </p:cNvSpPr>
          <p:nvPr>
            <p:ph idx="1"/>
          </p:nvPr>
        </p:nvSpPr>
        <p:spPr/>
        <p:txBody>
          <a:bodyPr/>
          <a:lstStyle/>
          <a:p>
            <a:r>
              <a:rPr lang="en-US" dirty="0" smtClean="0"/>
              <a:t>The </a:t>
            </a:r>
            <a:r>
              <a:rPr lang="en-US" dirty="0"/>
              <a:t>assign() method of the Location object makes the window load and display the document at the URL you specify. The replace() method is similar, but it removes the current document from the browsing history before loading the new document. When a script unconditionally loads a new document, the replace() method is often a better choice than assign(). Otherwise, the Back button would take the browser back to the original document, and the same script would again load the new document. You might use </a:t>
            </a:r>
            <a:r>
              <a:rPr lang="en-US" dirty="0" err="1"/>
              <a:t>location.replace</a:t>
            </a:r>
            <a:r>
              <a:rPr lang="en-US" dirty="0"/>
              <a:t>() to load a static HTML version of your web page if you detected that the user’s browser did not have the features required to display the full-featured version:</a:t>
            </a:r>
          </a:p>
          <a:p>
            <a:endParaRPr lang="en-US" dirty="0"/>
          </a:p>
          <a:p>
            <a:r>
              <a:rPr lang="en-US" dirty="0"/>
              <a:t>(Page 344).</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302</a:t>
            </a:fld>
            <a:endParaRPr lang="en-US" dirty="0"/>
          </a:p>
        </p:txBody>
      </p:sp>
    </p:spTree>
    <p:extLst>
      <p:ext uri="{BB962C8B-B14F-4D97-AF65-F5344CB8AC3E}">
        <p14:creationId xmlns:p14="http://schemas.microsoft.com/office/powerpoint/2010/main" val="180960678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Browsing History</a:t>
            </a:r>
          </a:p>
        </p:txBody>
      </p:sp>
      <p:sp>
        <p:nvSpPr>
          <p:cNvPr id="3" name="Content Placeholder 2"/>
          <p:cNvSpPr>
            <a:spLocks noGrp="1"/>
          </p:cNvSpPr>
          <p:nvPr>
            <p:ph idx="1"/>
          </p:nvPr>
        </p:nvSpPr>
        <p:spPr/>
        <p:txBody>
          <a:bodyPr/>
          <a:lstStyle/>
          <a:p>
            <a:r>
              <a:rPr lang="en-US" dirty="0" smtClean="0"/>
              <a:t>The </a:t>
            </a:r>
            <a:r>
              <a:rPr lang="en-US" dirty="0"/>
              <a:t>history property of the Window object refers to the History object for the window. The History object models the browsing history of a window as a list of documents and document states. The length property of the History object specifies the number of elements in the browsing history list, but for security reasons scripts are not allowed to access the stored URLs. (If they could, any scripts could snoop through your browsing history.) The History object has back() and forward() methods that behave like the browser’s Back and Forward buttons do: they make the browser go backward or forward one step in its browsing history. A third method, go(), takes an integer argument and can skip any number of pages forward (for positive arguments) or backward (for negative arguments) in the history list:</a:t>
            </a:r>
          </a:p>
          <a:p>
            <a:endParaRPr lang="en-US" dirty="0"/>
          </a:p>
          <a:p>
            <a:r>
              <a:rPr lang="en-US" dirty="0"/>
              <a:t>(Page 345).</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303</a:t>
            </a:fld>
            <a:endParaRPr lang="en-US" dirty="0"/>
          </a:p>
        </p:txBody>
      </p:sp>
    </p:spTree>
    <p:extLst>
      <p:ext uri="{BB962C8B-B14F-4D97-AF65-F5344CB8AC3E}">
        <p14:creationId xmlns:p14="http://schemas.microsoft.com/office/powerpoint/2010/main" val="115454615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Browser and Screen Information</a:t>
            </a:r>
          </a:p>
        </p:txBody>
      </p:sp>
      <p:sp>
        <p:nvSpPr>
          <p:cNvPr id="3" name="Content Placeholder 2"/>
          <p:cNvSpPr>
            <a:spLocks noGrp="1"/>
          </p:cNvSpPr>
          <p:nvPr>
            <p:ph idx="1"/>
          </p:nvPr>
        </p:nvSpPr>
        <p:spPr/>
        <p:txBody>
          <a:bodyPr/>
          <a:lstStyle/>
          <a:p>
            <a:r>
              <a:rPr lang="en-US" dirty="0" smtClean="0"/>
              <a:t>Scripts </a:t>
            </a:r>
            <a:r>
              <a:rPr lang="en-US" dirty="0"/>
              <a:t>sometimes need to obtain information about the web browser in which they are running or the desktop on which the browser appears. This section describes the </a:t>
            </a:r>
            <a:r>
              <a:rPr lang="en-US" dirty="0" err="1"/>
              <a:t>navi</a:t>
            </a:r>
            <a:r>
              <a:rPr lang="en-US" dirty="0"/>
              <a:t> gator and screen properties of the Window object. Those properties refer to Navigator and Screen objects, respectively, and these objects provide information that allows a script to customize its behavior based on its environment.</a:t>
            </a:r>
          </a:p>
          <a:p>
            <a:endParaRPr lang="en-US" dirty="0"/>
          </a:p>
          <a:p>
            <a:r>
              <a:rPr lang="en-US" dirty="0"/>
              <a:t>(Page 346).</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304</a:t>
            </a:fld>
            <a:endParaRPr lang="en-US" dirty="0"/>
          </a:p>
        </p:txBody>
      </p:sp>
    </p:spTree>
    <p:extLst>
      <p:ext uri="{BB962C8B-B14F-4D97-AF65-F5344CB8AC3E}">
        <p14:creationId xmlns:p14="http://schemas.microsoft.com/office/powerpoint/2010/main" val="39293118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Navigator Object</a:t>
            </a:r>
          </a:p>
        </p:txBody>
      </p:sp>
      <p:sp>
        <p:nvSpPr>
          <p:cNvPr id="3" name="Content Placeholder 2"/>
          <p:cNvSpPr>
            <a:spLocks noGrp="1"/>
          </p:cNvSpPr>
          <p:nvPr>
            <p:ph idx="1"/>
          </p:nvPr>
        </p:nvSpPr>
        <p:spPr/>
        <p:txBody>
          <a:bodyPr/>
          <a:lstStyle/>
          <a:p>
            <a:r>
              <a:rPr lang="en-US" dirty="0" smtClean="0"/>
              <a:t>The </a:t>
            </a:r>
            <a:r>
              <a:rPr lang="en-US" dirty="0"/>
              <a:t>navigator property of a Window object refers to a Navigator object that contains browser vendor and version number information. The Navigator object is named after the early Navigator browser from Netscape, but it is also supported by all other browsers. (IE also supports </a:t>
            </a:r>
            <a:r>
              <a:rPr lang="en-US" dirty="0" err="1"/>
              <a:t>clientInformation</a:t>
            </a:r>
            <a:r>
              <a:rPr lang="en-US" dirty="0"/>
              <a:t> as a vendor-neutral synonym for navigator. Unfortunately, other browsers have not adopted this more sensibly named property.) In the past, the Navigator object was commonly used by scripts to determine if they were running in Internet Explorer or Netscape. This “browser-sniffing” approach is problematic because it requires constant tweaking as new browsers and new versions of existing browsers are introduced. Today, feature testing (see §13.4.3) is preferred: rather than making assumptions about particular browser versions and their features, you simply test for the feature (i.e., the method or property) you need. Browser sniffing is sometimes still valuable, however, such as when you need to work around a specific bug that exists in a specific version of a specific browser. The Navigator object has four properties that provide information about the browser that is running, and you can use these properties for browser sniffing:</a:t>
            </a:r>
          </a:p>
          <a:p>
            <a:endParaRPr lang="en-US" dirty="0"/>
          </a:p>
          <a:p>
            <a:r>
              <a:rPr lang="en-US" dirty="0"/>
              <a:t>(Page 346).</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305</a:t>
            </a:fld>
            <a:endParaRPr lang="en-US" dirty="0"/>
          </a:p>
        </p:txBody>
      </p:sp>
    </p:spTree>
    <p:extLst>
      <p:ext uri="{BB962C8B-B14F-4D97-AF65-F5344CB8AC3E}">
        <p14:creationId xmlns:p14="http://schemas.microsoft.com/office/powerpoint/2010/main" val="404673128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Screen Object</a:t>
            </a:r>
          </a:p>
        </p:txBody>
      </p:sp>
      <p:sp>
        <p:nvSpPr>
          <p:cNvPr id="3" name="Content Placeholder 2"/>
          <p:cNvSpPr>
            <a:spLocks noGrp="1"/>
          </p:cNvSpPr>
          <p:nvPr>
            <p:ph idx="1"/>
          </p:nvPr>
        </p:nvSpPr>
        <p:spPr/>
        <p:txBody>
          <a:bodyPr/>
          <a:lstStyle/>
          <a:p>
            <a:r>
              <a:rPr lang="en-US" dirty="0" smtClean="0"/>
              <a:t>The </a:t>
            </a:r>
            <a:r>
              <a:rPr lang="en-US" dirty="0"/>
              <a:t>screen property of a Window object refers to a Screen object that provides information about the size of the user’s display and the number of colors available on it. The width and height properties specify the size of the display in pixels. The avail Width and availHeight properties specify the display size that is actually available; they exclude the space required by features such as a desktop taskbar. The colorDepth property specifies the bits-per-pixel value of the screen. Typical values are 16, 24, and 32. The </a:t>
            </a:r>
            <a:r>
              <a:rPr lang="en-US" dirty="0" err="1"/>
              <a:t>window.screen</a:t>
            </a:r>
            <a:r>
              <a:rPr lang="en-US" dirty="0"/>
              <a:t> property and the Screen object to which it refers are both nonstandard but widely implemented. You might use the Screen object to determine whether your web app is running in a small form factor device such as a netbook computer. If screen space is limited, you might choose to use smaller fonts and images, for example.</a:t>
            </a:r>
          </a:p>
          <a:p>
            <a:endParaRPr lang="en-US" dirty="0"/>
          </a:p>
          <a:p>
            <a:r>
              <a:rPr lang="en-US" dirty="0"/>
              <a:t>(Page 348).</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306</a:t>
            </a:fld>
            <a:endParaRPr lang="en-US" dirty="0"/>
          </a:p>
        </p:txBody>
      </p:sp>
    </p:spTree>
    <p:extLst>
      <p:ext uri="{BB962C8B-B14F-4D97-AF65-F5344CB8AC3E}">
        <p14:creationId xmlns:p14="http://schemas.microsoft.com/office/powerpoint/2010/main" val="399242041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Dialog Boxes</a:t>
            </a:r>
          </a:p>
        </p:txBody>
      </p:sp>
      <p:sp>
        <p:nvSpPr>
          <p:cNvPr id="3" name="Content Placeholder 2"/>
          <p:cNvSpPr>
            <a:spLocks noGrp="1"/>
          </p:cNvSpPr>
          <p:nvPr>
            <p:ph idx="1"/>
          </p:nvPr>
        </p:nvSpPr>
        <p:spPr/>
        <p:txBody>
          <a:bodyPr/>
          <a:lstStyle/>
          <a:p>
            <a:r>
              <a:rPr lang="en-US" dirty="0" smtClean="0"/>
              <a:t>The </a:t>
            </a:r>
            <a:r>
              <a:rPr lang="en-US" dirty="0"/>
              <a:t>Window object provides three methods for displaying simple dialog boxes to the user. alert() displays a message to the user and waits for the user to dismiss the dialog. confirm() displays a message, waits for the user to click an OK or Cancel button and returns a boolean value. And prompt() displays a message, waits for the user to enter a string, and returns that string. The following code uses all three methods:</a:t>
            </a:r>
          </a:p>
          <a:p>
            <a:endParaRPr lang="en-US" dirty="0"/>
          </a:p>
          <a:p>
            <a:r>
              <a:rPr lang="en-US" dirty="0"/>
              <a:t>(Page 348).</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307</a:t>
            </a:fld>
            <a:endParaRPr lang="en-US" dirty="0"/>
          </a:p>
        </p:txBody>
      </p:sp>
    </p:spTree>
    <p:extLst>
      <p:ext uri="{BB962C8B-B14F-4D97-AF65-F5344CB8AC3E}">
        <p14:creationId xmlns:p14="http://schemas.microsoft.com/office/powerpoint/2010/main" val="115167479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Error Handling</a:t>
            </a:r>
          </a:p>
        </p:txBody>
      </p:sp>
      <p:sp>
        <p:nvSpPr>
          <p:cNvPr id="3" name="Content Placeholder 2"/>
          <p:cNvSpPr>
            <a:spLocks noGrp="1"/>
          </p:cNvSpPr>
          <p:nvPr>
            <p:ph idx="1"/>
          </p:nvPr>
        </p:nvSpPr>
        <p:spPr/>
        <p:txBody>
          <a:bodyPr/>
          <a:lstStyle/>
          <a:p>
            <a:r>
              <a:rPr lang="en-US" dirty="0" smtClean="0"/>
              <a:t>The </a:t>
            </a:r>
            <a:r>
              <a:rPr lang="en-US" dirty="0"/>
              <a:t>onerror property of a Window object is an event handler that is invoked when an uncaught exception propagates all the way up the call stack and an error message is about to be displayed in the browser’s JavaScript console. If you assign a function to this property, the function is invoked whenever a JavaScript error occurs in that window: the function you assign becomes an error handler for the window. For historical reasons, the onerror event handler of the Window object is invoked with three string arguments rather than with the one event object that is normally passed. (Other client-side objects have onerror handlers to handle different error conditions, but these are all regular event handlers that are passed a single event object.) The first argument to </a:t>
            </a:r>
            <a:r>
              <a:rPr lang="en-US" dirty="0" err="1"/>
              <a:t>window.onerror</a:t>
            </a:r>
            <a:r>
              <a:rPr lang="en-US" dirty="0"/>
              <a:t> is a message describing the error. The second argument is a string that contains the URL of the JavaScript code that caused the error. The third argument is the line number within the document where the error occurred. In addition to those three arguments, the return value of the onerror handler is significant. If the onerror handler returns false, it tells the browser that the handler has handled the error and that no further action is necessary—in other words, the browser should not display its own error message. Unfortunately, for historical reasons, an error handler in Firefox must return true to indicate that it has handled the error.</a:t>
            </a:r>
          </a:p>
          <a:p>
            <a:endParaRPr lang="en-US" dirty="0"/>
          </a:p>
          <a:p>
            <a:r>
              <a:rPr lang="en-US" dirty="0"/>
              <a:t>(Page 351).</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308</a:t>
            </a:fld>
            <a:endParaRPr lang="en-US" dirty="0"/>
          </a:p>
        </p:txBody>
      </p:sp>
    </p:spTree>
    <p:extLst>
      <p:ext uri="{BB962C8B-B14F-4D97-AF65-F5344CB8AC3E}">
        <p14:creationId xmlns:p14="http://schemas.microsoft.com/office/powerpoint/2010/main" val="52373972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Document Elements As Window Properties</a:t>
            </a:r>
          </a:p>
        </p:txBody>
      </p:sp>
      <p:sp>
        <p:nvSpPr>
          <p:cNvPr id="3" name="Content Placeholder 2"/>
          <p:cNvSpPr>
            <a:spLocks noGrp="1"/>
          </p:cNvSpPr>
          <p:nvPr>
            <p:ph idx="1"/>
          </p:nvPr>
        </p:nvSpPr>
        <p:spPr/>
        <p:txBody>
          <a:bodyPr/>
          <a:lstStyle/>
          <a:p>
            <a:r>
              <a:rPr lang="en-US" dirty="0" smtClean="0"/>
              <a:t>If </a:t>
            </a:r>
            <a:r>
              <a:rPr lang="en-US" dirty="0"/>
              <a:t>you name an element in your HTML document using the id attribute, and if the Window object does not already have a property by that name, the Window object is given a </a:t>
            </a:r>
            <a:r>
              <a:rPr lang="en-US" dirty="0" err="1"/>
              <a:t>nonenumerable</a:t>
            </a:r>
            <a:r>
              <a:rPr lang="en-US" dirty="0"/>
              <a:t> property whose name is the value of the id attribute and whose name is the HTMLElement object that represents that document element. As we’ve already noted, the Window object serves as the global object at the top of the scope chain in client-side JavaScript, so this means that the id attributes you use in your HTML documents become global variables accessible to your scripts. If your document</a:t>
            </a:r>
          </a:p>
          <a:p>
            <a:endParaRPr lang="en-US" dirty="0"/>
          </a:p>
          <a:p>
            <a:r>
              <a:rPr lang="en-US" dirty="0"/>
              <a:t>(Page 351).</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309</a:t>
            </a:fld>
            <a:endParaRPr lang="en-US" dirty="0"/>
          </a:p>
        </p:txBody>
      </p:sp>
    </p:spTree>
    <p:extLst>
      <p:ext uri="{BB962C8B-B14F-4D97-AF65-F5344CB8AC3E}">
        <p14:creationId xmlns:p14="http://schemas.microsoft.com/office/powerpoint/2010/main" val="618874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Code 1-8 || 1-9</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31</a:t>
            </a:fld>
            <a:endParaRPr lang="en-US" dirty="0"/>
          </a:p>
        </p:txBody>
      </p:sp>
      <p:pic>
        <p:nvPicPr>
          <p:cNvPr id="3" name="Picture 2"/>
          <p:cNvPicPr>
            <a:picLocks noChangeAspect="1"/>
          </p:cNvPicPr>
          <p:nvPr/>
        </p:nvPicPr>
        <p:blipFill>
          <a:blip r:embed="rId2"/>
          <a:stretch>
            <a:fillRect/>
          </a:stretch>
        </p:blipFill>
        <p:spPr>
          <a:xfrm>
            <a:off x="152400" y="1259713"/>
            <a:ext cx="6381341" cy="2525793"/>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152400" y="4262265"/>
            <a:ext cx="6776493" cy="2160376"/>
          </a:xfrm>
          <a:prstGeom prst="rect">
            <a:avLst/>
          </a:prstGeom>
          <a:ln>
            <a:solidFill>
              <a:schemeClr val="accent1"/>
            </a:solidFill>
          </a:ln>
        </p:spPr>
      </p:pic>
    </p:spTree>
    <p:extLst>
      <p:ext uri="{BB962C8B-B14F-4D97-AF65-F5344CB8AC3E}">
        <p14:creationId xmlns:p14="http://schemas.microsoft.com/office/powerpoint/2010/main" val="156968937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Multiple Windows and Frames</a:t>
            </a:r>
          </a:p>
        </p:txBody>
      </p:sp>
      <p:sp>
        <p:nvSpPr>
          <p:cNvPr id="3" name="Content Placeholder 2"/>
          <p:cNvSpPr>
            <a:spLocks noGrp="1"/>
          </p:cNvSpPr>
          <p:nvPr>
            <p:ph idx="1"/>
          </p:nvPr>
        </p:nvSpPr>
        <p:spPr/>
        <p:txBody>
          <a:bodyPr/>
          <a:lstStyle/>
          <a:p>
            <a:r>
              <a:rPr lang="en-US" dirty="0" smtClean="0"/>
              <a:t>A </a:t>
            </a:r>
            <a:r>
              <a:rPr lang="en-US" dirty="0"/>
              <a:t>single web browser window on your desktop may contain several tabs. Each tab is an independent browsing context. Each has its own Window object, and each is isolated from all the others. The scripts running in one tab usually have no way of even knowing that the other tabs exist, much less of interacting with their Window objects or manipulating their document content. If you use a web browser that does not support tabs, or if you have tabs turned off, you may have many web browser windows open on your desktop at one time. As with tabs, each desktop window has its own Window object, and each is usually independent of and isolated from all of the others. But windows are not always isolated from one another. A script in one window or tab can open new windows or tabs, and when a script does this, the windows can interact with one another and with one another’s documents (subject to the constraints of the same-origin policy of §13.6.2). §14.8.1 has more about opening and closing windows.</a:t>
            </a:r>
          </a:p>
          <a:p>
            <a:endParaRPr lang="en-US" dirty="0"/>
          </a:p>
          <a:p>
            <a:r>
              <a:rPr lang="en-US" dirty="0"/>
              <a:t>(Page 353).</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310</a:t>
            </a:fld>
            <a:endParaRPr lang="en-US" dirty="0"/>
          </a:p>
        </p:txBody>
      </p:sp>
    </p:spTree>
    <p:extLst>
      <p:ext uri="{BB962C8B-B14F-4D97-AF65-F5344CB8AC3E}">
        <p14:creationId xmlns:p14="http://schemas.microsoft.com/office/powerpoint/2010/main" val="4845337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Opening and Closing Windows</a:t>
            </a:r>
          </a:p>
        </p:txBody>
      </p:sp>
      <p:sp>
        <p:nvSpPr>
          <p:cNvPr id="3" name="Content Placeholder 2"/>
          <p:cNvSpPr>
            <a:spLocks noGrp="1"/>
          </p:cNvSpPr>
          <p:nvPr>
            <p:ph idx="1"/>
          </p:nvPr>
        </p:nvSpPr>
        <p:spPr/>
        <p:txBody>
          <a:bodyPr/>
          <a:lstStyle/>
          <a:p>
            <a:r>
              <a:rPr lang="en-US" dirty="0" smtClean="0"/>
              <a:t>You </a:t>
            </a:r>
            <a:r>
              <a:rPr lang="en-US" dirty="0"/>
              <a:t>can open a new web browser window (or tab; this is usually a browser configuration option) with the open() method of the Window object. Window.open() loads a specified URL into a new or existing window and returns the Window object that represents that window. It takes four optional arguments: The first argument to open() is the URL of the document to display in the new window. If this argument is omitted (or is the empty string), the special blank-page URL </a:t>
            </a:r>
            <a:r>
              <a:rPr lang="en-US" dirty="0" err="1"/>
              <a:t>about:blank</a:t>
            </a:r>
            <a:r>
              <a:rPr lang="en-US" dirty="0"/>
              <a:t> is used. The second argument to open() is a string that specifies a window name. If a window by that name already exists (and if the script is allowed to navigate that window), that existing window is used. Otherwise a new window is created and is assigned the specified name. If this argument is omitted, the special name “_blank” is used: it opens a new, unnamed window.</a:t>
            </a:r>
          </a:p>
          <a:p>
            <a:endParaRPr lang="en-US" dirty="0"/>
          </a:p>
          <a:p>
            <a:r>
              <a:rPr lang="en-US" dirty="0"/>
              <a:t>(Page 354).</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311</a:t>
            </a:fld>
            <a:endParaRPr lang="en-US" dirty="0"/>
          </a:p>
        </p:txBody>
      </p:sp>
    </p:spTree>
    <p:extLst>
      <p:ext uri="{BB962C8B-B14F-4D97-AF65-F5344CB8AC3E}">
        <p14:creationId xmlns:p14="http://schemas.microsoft.com/office/powerpoint/2010/main" val="291643222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r>
              <a:rPr lang="en-US" dirty="0"/>
              <a:t>Closing windows Just as the open() method opens a new window, the close() method closes one. If you create a Window object w, you can close it with:</a:t>
            </a:r>
          </a:p>
          <a:p>
            <a:endParaRPr lang="en-US" dirty="0"/>
          </a:p>
          <a:p>
            <a:r>
              <a:rPr lang="en-US" dirty="0"/>
              <a:t>(Page 356).</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312</a:t>
            </a:fld>
            <a:endParaRPr lang="en-US" dirty="0"/>
          </a:p>
        </p:txBody>
      </p:sp>
    </p:spTree>
    <p:extLst>
      <p:ext uri="{BB962C8B-B14F-4D97-AF65-F5344CB8AC3E}">
        <p14:creationId xmlns:p14="http://schemas.microsoft.com/office/powerpoint/2010/main" val="130589465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Relationships Between Frames</a:t>
            </a:r>
          </a:p>
        </p:txBody>
      </p:sp>
      <p:sp>
        <p:nvSpPr>
          <p:cNvPr id="3" name="Content Placeholder 2"/>
          <p:cNvSpPr>
            <a:spLocks noGrp="1"/>
          </p:cNvSpPr>
          <p:nvPr>
            <p:ph idx="1"/>
          </p:nvPr>
        </p:nvSpPr>
        <p:spPr/>
        <p:txBody>
          <a:bodyPr/>
          <a:lstStyle/>
          <a:p>
            <a:r>
              <a:rPr lang="en-US" dirty="0" smtClean="0"/>
              <a:t>As </a:t>
            </a:r>
            <a:r>
              <a:rPr lang="en-US" dirty="0"/>
              <a:t>we saw above, the open() method of a Window object returns a new Window object that has an opener property that refers back to the original window. In this way, the two windows can refer to each other, and each can read properties and invoke methods of the other. A similar thing is possible with frames. Code running in a window or frame can refer to the containing window or frame and to nested child frames using the properties described below. You already know that the JavaScript code in any window or frame can refer to its own Window object as window or as self. A frame can refer to the Window object of the window or frame that contains it using the parent property:</a:t>
            </a:r>
          </a:p>
          <a:p>
            <a:endParaRPr lang="en-US" dirty="0"/>
          </a:p>
          <a:p>
            <a:r>
              <a:rPr lang="en-US" dirty="0"/>
              <a:t>(Page 356).</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313</a:t>
            </a:fld>
            <a:endParaRPr lang="en-US" dirty="0"/>
          </a:p>
        </p:txBody>
      </p:sp>
    </p:spTree>
    <p:extLst>
      <p:ext uri="{BB962C8B-B14F-4D97-AF65-F5344CB8AC3E}">
        <p14:creationId xmlns:p14="http://schemas.microsoft.com/office/powerpoint/2010/main" val="18941294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JavaScript in Interacting Windows</a:t>
            </a:r>
          </a:p>
        </p:txBody>
      </p:sp>
      <p:sp>
        <p:nvSpPr>
          <p:cNvPr id="3" name="Content Placeholder 2"/>
          <p:cNvSpPr>
            <a:spLocks noGrp="1"/>
          </p:cNvSpPr>
          <p:nvPr>
            <p:ph idx="1"/>
          </p:nvPr>
        </p:nvSpPr>
        <p:spPr/>
        <p:txBody>
          <a:bodyPr/>
          <a:lstStyle/>
          <a:p>
            <a:r>
              <a:rPr lang="en-US" dirty="0" smtClean="0"/>
              <a:t>Each </a:t>
            </a:r>
            <a:r>
              <a:rPr lang="en-US" dirty="0"/>
              <a:t>window or frame is its own JavaScript execution context with a Window as its global object. But if code in one window or frame can refer to another window or frame (and if the same-origin policy does not prevent it), the scripts in one window or frame can interact with the scripts in the other. Imagine a web page with two &lt;iframe&gt; elements named “A” and “B”, and suppose that those frames contain documents from the same server and that those documents contain interacting scripts. The script in frame A might define a variable i:</a:t>
            </a:r>
          </a:p>
          <a:p>
            <a:endParaRPr lang="en-US" dirty="0"/>
          </a:p>
          <a:p>
            <a:r>
              <a:rPr lang="en-US" dirty="0"/>
              <a:t>(Page 358).</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314</a:t>
            </a:fld>
            <a:endParaRPr lang="en-US" dirty="0"/>
          </a:p>
        </p:txBody>
      </p:sp>
    </p:spTree>
    <p:extLst>
      <p:ext uri="{BB962C8B-B14F-4D97-AF65-F5344CB8AC3E}">
        <p14:creationId xmlns:p14="http://schemas.microsoft.com/office/powerpoint/2010/main" val="265132385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Scripting Documents</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315</a:t>
            </a:fld>
            <a:endParaRPr lang="en-US" dirty="0"/>
          </a:p>
        </p:txBody>
      </p:sp>
      <p:sp>
        <p:nvSpPr>
          <p:cNvPr id="7" name="Text Placeholder 6"/>
          <p:cNvSpPr>
            <a:spLocks noGrp="1"/>
          </p:cNvSpPr>
          <p:nvPr>
            <p:ph type="body" sz="quarter" idx="16"/>
          </p:nvPr>
        </p:nvSpPr>
        <p:spPr/>
        <p:txBody>
          <a:bodyPr/>
          <a:lstStyle/>
          <a:p>
            <a:r>
              <a:rPr lang="en-US" dirty="0" smtClean="0"/>
              <a:t>15</a:t>
            </a:r>
            <a:endParaRPr lang="en-US" dirty="0"/>
          </a:p>
        </p:txBody>
      </p:sp>
      <p:pic>
        <p:nvPicPr>
          <p:cNvPr id="8" name="Picture 7"/>
          <p:cNvPicPr>
            <a:picLocks noChangeAspect="1"/>
          </p:cNvPicPr>
          <p:nvPr/>
        </p:nvPicPr>
        <p:blipFill>
          <a:blip r:embed="rId2"/>
          <a:stretch>
            <a:fillRect/>
          </a:stretch>
        </p:blipFill>
        <p:spPr>
          <a:xfrm>
            <a:off x="7995557" y="3397341"/>
            <a:ext cx="3863068" cy="3110405"/>
          </a:xfrm>
          <a:prstGeom prst="rect">
            <a:avLst/>
          </a:prstGeom>
          <a:ln>
            <a:solidFill>
              <a:schemeClr val="accent1"/>
            </a:solidFill>
          </a:ln>
        </p:spPr>
      </p:pic>
    </p:spTree>
    <p:extLst>
      <p:ext uri="{BB962C8B-B14F-4D97-AF65-F5344CB8AC3E}">
        <p14:creationId xmlns:p14="http://schemas.microsoft.com/office/powerpoint/2010/main" val="398236104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Scripting CSS</a:t>
            </a:r>
            <a:endParaRPr lang="en-US" dirty="0"/>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316</a:t>
            </a:fld>
            <a:endParaRPr lang="en-US" dirty="0"/>
          </a:p>
        </p:txBody>
      </p:sp>
      <p:sp>
        <p:nvSpPr>
          <p:cNvPr id="5" name="Text Placeholder 4"/>
          <p:cNvSpPr>
            <a:spLocks noGrp="1"/>
          </p:cNvSpPr>
          <p:nvPr>
            <p:ph type="body" sz="quarter" idx="16"/>
          </p:nvPr>
        </p:nvSpPr>
        <p:spPr/>
        <p:txBody>
          <a:bodyPr/>
          <a:lstStyle/>
          <a:p>
            <a:r>
              <a:rPr lang="en-US" dirty="0" smtClean="0"/>
              <a:t>16</a:t>
            </a:r>
            <a:endParaRPr lang="en-US" dirty="0"/>
          </a:p>
        </p:txBody>
      </p:sp>
      <p:pic>
        <p:nvPicPr>
          <p:cNvPr id="6" name="Picture 5"/>
          <p:cNvPicPr>
            <a:picLocks noChangeAspect="1"/>
          </p:cNvPicPr>
          <p:nvPr/>
        </p:nvPicPr>
        <p:blipFill>
          <a:blip r:embed="rId2"/>
          <a:stretch>
            <a:fillRect/>
          </a:stretch>
        </p:blipFill>
        <p:spPr>
          <a:xfrm>
            <a:off x="9220200" y="4440821"/>
            <a:ext cx="2638425" cy="2066925"/>
          </a:xfrm>
          <a:prstGeom prst="rect">
            <a:avLst/>
          </a:prstGeom>
          <a:ln>
            <a:solidFill>
              <a:schemeClr val="accent1"/>
            </a:solidFill>
          </a:ln>
        </p:spPr>
      </p:pic>
    </p:spTree>
    <p:extLst>
      <p:ext uri="{BB962C8B-B14F-4D97-AF65-F5344CB8AC3E}">
        <p14:creationId xmlns:p14="http://schemas.microsoft.com/office/powerpoint/2010/main" val="20401144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Handling Events</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317</a:t>
            </a:fld>
            <a:endParaRPr lang="en-US" dirty="0"/>
          </a:p>
        </p:txBody>
      </p:sp>
      <p:sp>
        <p:nvSpPr>
          <p:cNvPr id="7" name="Text Placeholder 6"/>
          <p:cNvSpPr>
            <a:spLocks noGrp="1"/>
          </p:cNvSpPr>
          <p:nvPr>
            <p:ph type="body" sz="quarter" idx="16"/>
          </p:nvPr>
        </p:nvSpPr>
        <p:spPr/>
        <p:txBody>
          <a:bodyPr/>
          <a:lstStyle/>
          <a:p>
            <a:r>
              <a:rPr lang="en-US" dirty="0" smtClean="0"/>
              <a:t>17</a:t>
            </a:r>
            <a:endParaRPr lang="en-US" dirty="0"/>
          </a:p>
        </p:txBody>
      </p:sp>
      <p:pic>
        <p:nvPicPr>
          <p:cNvPr id="8" name="Picture 7"/>
          <p:cNvPicPr>
            <a:picLocks noChangeAspect="1"/>
          </p:cNvPicPr>
          <p:nvPr/>
        </p:nvPicPr>
        <p:blipFill>
          <a:blip r:embed="rId2"/>
          <a:stretch>
            <a:fillRect/>
          </a:stretch>
        </p:blipFill>
        <p:spPr>
          <a:xfrm>
            <a:off x="9250225" y="3641271"/>
            <a:ext cx="2608400" cy="2866475"/>
          </a:xfrm>
          <a:prstGeom prst="rect">
            <a:avLst/>
          </a:prstGeom>
          <a:ln>
            <a:solidFill>
              <a:schemeClr val="accent1"/>
            </a:solidFill>
          </a:ln>
        </p:spPr>
      </p:pic>
    </p:spTree>
    <p:extLst>
      <p:ext uri="{BB962C8B-B14F-4D97-AF65-F5344CB8AC3E}">
        <p14:creationId xmlns:p14="http://schemas.microsoft.com/office/powerpoint/2010/main" val="69293194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a:t>
            </a:r>
            <a:endParaRPr lang="en-US" dirty="0"/>
          </a:p>
        </p:txBody>
      </p:sp>
      <p:sp>
        <p:nvSpPr>
          <p:cNvPr id="7" name="Content Placeholder 6"/>
          <p:cNvSpPr>
            <a:spLocks noGrp="1"/>
          </p:cNvSpPr>
          <p:nvPr>
            <p:ph idx="1"/>
          </p:nvPr>
        </p:nvSpPr>
        <p:spPr/>
        <p:txBody>
          <a:bodyPr/>
          <a:lstStyle/>
          <a:p>
            <a:r>
              <a:rPr lang="en-US" dirty="0"/>
              <a:t>Client-side JavaScript programs use an </a:t>
            </a:r>
            <a:r>
              <a:rPr lang="en-US" dirty="0" smtClean="0">
                <a:solidFill>
                  <a:srgbClr val="FF0000"/>
                </a:solidFill>
              </a:rPr>
              <a:t>asynchronous event-driven programming model</a:t>
            </a:r>
            <a:r>
              <a:rPr lang="en-US" dirty="0" smtClean="0"/>
              <a:t> </a:t>
            </a:r>
            <a:r>
              <a:rPr lang="en-US" dirty="0"/>
              <a:t>(introduced in §13.3.2). </a:t>
            </a:r>
            <a:endParaRPr lang="en-US" dirty="0" smtClean="0"/>
          </a:p>
          <a:p>
            <a:pPr lvl="1"/>
            <a:r>
              <a:rPr lang="en-US" dirty="0" smtClean="0"/>
              <a:t>In </a:t>
            </a:r>
            <a:r>
              <a:rPr lang="en-US" dirty="0"/>
              <a:t>this style of programming, the </a:t>
            </a:r>
            <a:r>
              <a:rPr lang="en-US" dirty="0">
                <a:solidFill>
                  <a:srgbClr val="FF0000"/>
                </a:solidFill>
              </a:rPr>
              <a:t>web browser</a:t>
            </a:r>
            <a:r>
              <a:rPr lang="en-US" dirty="0"/>
              <a:t> </a:t>
            </a:r>
            <a:r>
              <a:rPr lang="en-US" dirty="0">
                <a:solidFill>
                  <a:srgbClr val="0070C0"/>
                </a:solidFill>
              </a:rPr>
              <a:t>generates</a:t>
            </a:r>
            <a:r>
              <a:rPr lang="en-US" dirty="0"/>
              <a:t> an </a:t>
            </a:r>
            <a:r>
              <a:rPr lang="en-US" dirty="0">
                <a:solidFill>
                  <a:srgbClr val="FF0000"/>
                </a:solidFill>
              </a:rPr>
              <a:t>event</a:t>
            </a:r>
            <a:r>
              <a:rPr lang="en-US" dirty="0"/>
              <a:t> </a:t>
            </a:r>
            <a:r>
              <a:rPr lang="en-US" dirty="0">
                <a:solidFill>
                  <a:srgbClr val="0070C0"/>
                </a:solidFill>
              </a:rPr>
              <a:t>whenever something interesting happens </a:t>
            </a:r>
            <a:r>
              <a:rPr lang="en-US" dirty="0" smtClean="0"/>
              <a:t>to</a:t>
            </a:r>
          </a:p>
          <a:p>
            <a:pPr lvl="2"/>
            <a:r>
              <a:rPr lang="en-US" dirty="0" smtClean="0"/>
              <a:t>the document</a:t>
            </a:r>
          </a:p>
          <a:p>
            <a:pPr lvl="2"/>
            <a:r>
              <a:rPr lang="en-US" dirty="0" smtClean="0"/>
              <a:t>browser</a:t>
            </a:r>
          </a:p>
          <a:p>
            <a:pPr lvl="2"/>
            <a:r>
              <a:rPr lang="en-US" dirty="0" smtClean="0"/>
              <a:t>to </a:t>
            </a:r>
            <a:r>
              <a:rPr lang="en-US" dirty="0"/>
              <a:t>some </a:t>
            </a:r>
            <a:r>
              <a:rPr lang="en-US" dirty="0" smtClean="0"/>
              <a:t>element</a:t>
            </a:r>
          </a:p>
          <a:p>
            <a:pPr lvl="2"/>
            <a:r>
              <a:rPr lang="en-US" dirty="0" smtClean="0"/>
              <a:t>object </a:t>
            </a:r>
            <a:r>
              <a:rPr lang="en-US" dirty="0"/>
              <a:t>associated with </a:t>
            </a:r>
            <a:r>
              <a:rPr lang="en-US" dirty="0" smtClean="0"/>
              <a:t>it</a:t>
            </a:r>
          </a:p>
          <a:p>
            <a:pPr lvl="1"/>
            <a:r>
              <a:rPr lang="en-US" dirty="0" smtClean="0"/>
              <a:t>For </a:t>
            </a:r>
            <a:r>
              <a:rPr lang="en-US" dirty="0"/>
              <a:t>example, the </a:t>
            </a:r>
            <a:r>
              <a:rPr lang="en-US" dirty="0">
                <a:solidFill>
                  <a:srgbClr val="FF0000"/>
                </a:solidFill>
              </a:rPr>
              <a:t>web browser</a:t>
            </a:r>
            <a:r>
              <a:rPr lang="en-US" dirty="0"/>
              <a:t> generates an </a:t>
            </a:r>
            <a:r>
              <a:rPr lang="en-US" dirty="0" smtClean="0">
                <a:solidFill>
                  <a:srgbClr val="FF0000"/>
                </a:solidFill>
              </a:rPr>
              <a:t>event</a:t>
            </a:r>
            <a:endParaRPr lang="en-US" dirty="0"/>
          </a:p>
          <a:p>
            <a:pPr lvl="2"/>
            <a:r>
              <a:rPr lang="en-US" dirty="0" smtClean="0"/>
              <a:t>when </a:t>
            </a:r>
            <a:r>
              <a:rPr lang="en-US" dirty="0"/>
              <a:t>it </a:t>
            </a:r>
            <a:r>
              <a:rPr lang="en-US" dirty="0">
                <a:solidFill>
                  <a:srgbClr val="FF0000"/>
                </a:solidFill>
              </a:rPr>
              <a:t>finishes loading</a:t>
            </a:r>
            <a:r>
              <a:rPr lang="en-US" dirty="0"/>
              <a:t> a </a:t>
            </a:r>
            <a:r>
              <a:rPr lang="en-US" dirty="0" smtClean="0"/>
              <a:t>document</a:t>
            </a:r>
          </a:p>
          <a:p>
            <a:pPr lvl="2"/>
            <a:r>
              <a:rPr lang="en-US" dirty="0" smtClean="0"/>
              <a:t>when </a:t>
            </a:r>
            <a:r>
              <a:rPr lang="en-US" dirty="0"/>
              <a:t>the user moves the mouse over a </a:t>
            </a:r>
            <a:r>
              <a:rPr lang="en-US" dirty="0" smtClean="0"/>
              <a:t>hyperlink</a:t>
            </a:r>
          </a:p>
          <a:p>
            <a:pPr lvl="2"/>
            <a:r>
              <a:rPr lang="en-US" dirty="0" smtClean="0"/>
              <a:t>when </a:t>
            </a:r>
            <a:r>
              <a:rPr lang="en-US" dirty="0"/>
              <a:t>the user strikes a key on the </a:t>
            </a:r>
            <a:r>
              <a:rPr lang="en-US" dirty="0" smtClean="0"/>
              <a:t>keyboard.</a:t>
            </a:r>
          </a:p>
          <a:p>
            <a:pPr lvl="1"/>
            <a:r>
              <a:rPr lang="en-US" dirty="0" smtClean="0"/>
              <a:t>If </a:t>
            </a:r>
            <a:r>
              <a:rPr lang="en-US" dirty="0"/>
              <a:t>a </a:t>
            </a:r>
            <a:r>
              <a:rPr lang="en-US" dirty="0">
                <a:solidFill>
                  <a:srgbClr val="FF0000"/>
                </a:solidFill>
              </a:rPr>
              <a:t>JavaScript</a:t>
            </a:r>
            <a:r>
              <a:rPr lang="en-US" dirty="0"/>
              <a:t> application </a:t>
            </a:r>
            <a:r>
              <a:rPr lang="en-US" dirty="0">
                <a:solidFill>
                  <a:srgbClr val="FF0000"/>
                </a:solidFill>
              </a:rPr>
              <a:t>cares</a:t>
            </a:r>
            <a:r>
              <a:rPr lang="en-US" dirty="0"/>
              <a:t> about a particular </a:t>
            </a:r>
            <a:r>
              <a:rPr lang="en-US" dirty="0">
                <a:solidFill>
                  <a:srgbClr val="FF0000"/>
                </a:solidFill>
              </a:rPr>
              <a:t>type of event</a:t>
            </a:r>
            <a:r>
              <a:rPr lang="en-US" dirty="0"/>
              <a:t>, it can </a:t>
            </a:r>
            <a:r>
              <a:rPr lang="en-US" dirty="0">
                <a:solidFill>
                  <a:srgbClr val="FF0000"/>
                </a:solidFill>
              </a:rPr>
              <a:t>register</a:t>
            </a:r>
            <a:r>
              <a:rPr lang="en-US" dirty="0"/>
              <a:t> one or more </a:t>
            </a:r>
            <a:r>
              <a:rPr lang="en-US" dirty="0">
                <a:solidFill>
                  <a:srgbClr val="FF0000"/>
                </a:solidFill>
              </a:rPr>
              <a:t>functions</a:t>
            </a:r>
            <a:r>
              <a:rPr lang="en-US" dirty="0"/>
              <a:t> to be invoked when events of that type </a:t>
            </a:r>
            <a:r>
              <a:rPr lang="en-US" dirty="0" smtClean="0"/>
              <a:t>occur.</a:t>
            </a:r>
          </a:p>
          <a:p>
            <a:pPr lvl="1"/>
            <a:r>
              <a:rPr lang="en-US" dirty="0" smtClean="0"/>
              <a:t>Note </a:t>
            </a:r>
            <a:r>
              <a:rPr lang="en-US" dirty="0"/>
              <a:t>that this is </a:t>
            </a:r>
            <a:r>
              <a:rPr lang="en-US" dirty="0">
                <a:solidFill>
                  <a:srgbClr val="FF0000"/>
                </a:solidFill>
              </a:rPr>
              <a:t>not unique</a:t>
            </a:r>
            <a:r>
              <a:rPr lang="en-US" dirty="0"/>
              <a:t> to </a:t>
            </a:r>
            <a:r>
              <a:rPr lang="en-US" dirty="0">
                <a:solidFill>
                  <a:srgbClr val="FF0000"/>
                </a:solidFill>
              </a:rPr>
              <a:t>web </a:t>
            </a:r>
            <a:r>
              <a:rPr lang="en-US" dirty="0" smtClean="0">
                <a:solidFill>
                  <a:srgbClr val="FF0000"/>
                </a:solidFill>
              </a:rPr>
              <a:t>programming</a:t>
            </a:r>
            <a:r>
              <a:rPr lang="en-US" dirty="0" smtClean="0"/>
              <a:t>:</a:t>
            </a:r>
          </a:p>
          <a:p>
            <a:pPr lvl="2"/>
            <a:r>
              <a:rPr lang="en-US" dirty="0" smtClean="0"/>
              <a:t>all </a:t>
            </a:r>
            <a:r>
              <a:rPr lang="en-US" dirty="0"/>
              <a:t>applications with graphical user interfaces are designed this </a:t>
            </a:r>
            <a:r>
              <a:rPr lang="en-US" dirty="0" smtClean="0"/>
              <a:t>way</a:t>
            </a:r>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318</a:t>
            </a:fld>
            <a:endParaRPr lang="en-US" dirty="0"/>
          </a:p>
        </p:txBody>
      </p:sp>
    </p:spTree>
    <p:extLst>
      <p:ext uri="{BB962C8B-B14F-4D97-AF65-F5344CB8AC3E}">
        <p14:creationId xmlns:p14="http://schemas.microsoft.com/office/powerpoint/2010/main" val="82368057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											   </a:t>
            </a:r>
            <a:r>
              <a:rPr lang="en-US" dirty="0" smtClean="0">
                <a:solidFill>
                  <a:srgbClr val="C00000"/>
                </a:solidFill>
              </a:rPr>
              <a:t>|</a:t>
            </a:r>
            <a:endParaRPr lang="en-US" dirty="0">
              <a:solidFill>
                <a:srgbClr val="C00000"/>
              </a:solidFill>
            </a:endParaRPr>
          </a:p>
        </p:txBody>
      </p:sp>
      <p:sp>
        <p:nvSpPr>
          <p:cNvPr id="7" name="Content Placeholder 6"/>
          <p:cNvSpPr>
            <a:spLocks noGrp="1"/>
          </p:cNvSpPr>
          <p:nvPr>
            <p:ph idx="1"/>
          </p:nvPr>
        </p:nvSpPr>
        <p:spPr/>
        <p:txBody>
          <a:bodyPr/>
          <a:lstStyle/>
          <a:p>
            <a:pPr lvl="2"/>
            <a:r>
              <a:rPr lang="en-US" dirty="0"/>
              <a:t>they sit around waiting for something to happen (i.e., they wait for events to occur), and then they respond</a:t>
            </a:r>
          </a:p>
          <a:p>
            <a:pPr lvl="1"/>
            <a:r>
              <a:rPr lang="en-US" dirty="0" smtClean="0"/>
              <a:t>Note </a:t>
            </a:r>
            <a:r>
              <a:rPr lang="en-US" dirty="0"/>
              <a:t>that the word </a:t>
            </a:r>
            <a:r>
              <a:rPr lang="en-US" dirty="0">
                <a:solidFill>
                  <a:srgbClr val="FF0000"/>
                </a:solidFill>
              </a:rPr>
              <a:t>event</a:t>
            </a:r>
            <a:r>
              <a:rPr lang="en-US" dirty="0"/>
              <a:t> is not itself a technical word that requires </a:t>
            </a:r>
            <a:r>
              <a:rPr lang="en-US" dirty="0" smtClean="0"/>
              <a:t>definition.</a:t>
            </a:r>
          </a:p>
          <a:p>
            <a:pPr lvl="2"/>
            <a:r>
              <a:rPr lang="en-US" dirty="0" smtClean="0">
                <a:solidFill>
                  <a:srgbClr val="FF0000"/>
                </a:solidFill>
              </a:rPr>
              <a:t>Events</a:t>
            </a:r>
            <a:r>
              <a:rPr lang="en-US" dirty="0" smtClean="0"/>
              <a:t> </a:t>
            </a:r>
            <a:r>
              <a:rPr lang="en-US" dirty="0"/>
              <a:t>are simply </a:t>
            </a:r>
            <a:r>
              <a:rPr lang="en-US" dirty="0">
                <a:solidFill>
                  <a:srgbClr val="FF0000"/>
                </a:solidFill>
              </a:rPr>
              <a:t>occurrences</a:t>
            </a:r>
            <a:r>
              <a:rPr lang="en-US" dirty="0"/>
              <a:t> that a </a:t>
            </a:r>
            <a:r>
              <a:rPr lang="en-US" dirty="0">
                <a:solidFill>
                  <a:srgbClr val="FF0000"/>
                </a:solidFill>
              </a:rPr>
              <a:t>web browser</a:t>
            </a:r>
            <a:r>
              <a:rPr lang="en-US" dirty="0"/>
              <a:t> will </a:t>
            </a:r>
            <a:r>
              <a:rPr lang="en-US" dirty="0">
                <a:solidFill>
                  <a:srgbClr val="FF0000"/>
                </a:solidFill>
              </a:rPr>
              <a:t>notify</a:t>
            </a:r>
            <a:r>
              <a:rPr lang="en-US" dirty="0"/>
              <a:t> your </a:t>
            </a:r>
            <a:r>
              <a:rPr lang="en-US" dirty="0">
                <a:solidFill>
                  <a:srgbClr val="FF0000"/>
                </a:solidFill>
              </a:rPr>
              <a:t>program</a:t>
            </a:r>
            <a:r>
              <a:rPr lang="en-US" dirty="0"/>
              <a:t> </a:t>
            </a:r>
            <a:r>
              <a:rPr lang="en-US" dirty="0" smtClean="0"/>
              <a:t>about.</a:t>
            </a:r>
          </a:p>
          <a:p>
            <a:pPr lvl="2"/>
            <a:r>
              <a:rPr lang="en-US" dirty="0" smtClean="0"/>
              <a:t>Events </a:t>
            </a:r>
            <a:r>
              <a:rPr lang="en-US" dirty="0"/>
              <a:t>are </a:t>
            </a:r>
            <a:r>
              <a:rPr lang="en-US" dirty="0">
                <a:solidFill>
                  <a:srgbClr val="FF0000"/>
                </a:solidFill>
              </a:rPr>
              <a:t>not JavaScript objects</a:t>
            </a:r>
            <a:r>
              <a:rPr lang="en-US" dirty="0"/>
              <a:t> and have </a:t>
            </a:r>
            <a:r>
              <a:rPr lang="en-US" dirty="0">
                <a:solidFill>
                  <a:srgbClr val="FF0000"/>
                </a:solidFill>
              </a:rPr>
              <a:t>no manifestation</a:t>
            </a:r>
            <a:r>
              <a:rPr lang="en-US" dirty="0"/>
              <a:t> in the </a:t>
            </a:r>
            <a:r>
              <a:rPr lang="en-US" dirty="0">
                <a:solidFill>
                  <a:srgbClr val="FF0000"/>
                </a:solidFill>
              </a:rPr>
              <a:t>source code</a:t>
            </a:r>
            <a:r>
              <a:rPr lang="en-US" dirty="0"/>
              <a:t> of your </a:t>
            </a:r>
            <a:r>
              <a:rPr lang="en-US" dirty="0" smtClean="0"/>
              <a:t>program.</a:t>
            </a:r>
          </a:p>
          <a:p>
            <a:pPr lvl="2"/>
            <a:r>
              <a:rPr lang="en-US" dirty="0" smtClean="0"/>
              <a:t>There </a:t>
            </a:r>
            <a:r>
              <a:rPr lang="en-US" dirty="0"/>
              <a:t>are, of course, a number of </a:t>
            </a:r>
            <a:r>
              <a:rPr lang="en-US" dirty="0">
                <a:solidFill>
                  <a:srgbClr val="FF0000"/>
                </a:solidFill>
              </a:rPr>
              <a:t>event-related objects</a:t>
            </a:r>
            <a:r>
              <a:rPr lang="en-US" dirty="0"/>
              <a:t> that do appear in your source code, and these do require technical </a:t>
            </a:r>
            <a:r>
              <a:rPr lang="en-US" dirty="0" smtClean="0"/>
              <a:t>explanation.</a:t>
            </a:r>
          </a:p>
          <a:p>
            <a:pPr lvl="2"/>
            <a:r>
              <a:rPr lang="en-US" dirty="0" smtClean="0"/>
              <a:t>We’ll </a:t>
            </a:r>
            <a:r>
              <a:rPr lang="en-US" dirty="0"/>
              <a:t>begin this chapter, therefore, with some important definitions</a:t>
            </a:r>
            <a:r>
              <a:rPr lang="en-US" dirty="0" smtClean="0"/>
              <a:t>.</a:t>
            </a:r>
            <a:endParaRPr lang="en-US" dirty="0"/>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319</a:t>
            </a:fld>
            <a:endParaRPr lang="en-US" dirty="0"/>
          </a:p>
        </p:txBody>
      </p:sp>
    </p:spTree>
    <p:extLst>
      <p:ext uri="{BB962C8B-B14F-4D97-AF65-F5344CB8AC3E}">
        <p14:creationId xmlns:p14="http://schemas.microsoft.com/office/powerpoint/2010/main" val="2892462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Code 1-10</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32</a:t>
            </a:fld>
            <a:endParaRPr lang="en-US" dirty="0"/>
          </a:p>
        </p:txBody>
      </p:sp>
      <p:pic>
        <p:nvPicPr>
          <p:cNvPr id="2" name="Picture 1"/>
          <p:cNvPicPr>
            <a:picLocks noChangeAspect="1"/>
          </p:cNvPicPr>
          <p:nvPr/>
        </p:nvPicPr>
        <p:blipFill>
          <a:blip r:embed="rId2"/>
          <a:stretch>
            <a:fillRect/>
          </a:stretch>
        </p:blipFill>
        <p:spPr>
          <a:xfrm>
            <a:off x="152400" y="1271452"/>
            <a:ext cx="7460270" cy="4493214"/>
          </a:xfrm>
          <a:prstGeom prst="rect">
            <a:avLst/>
          </a:prstGeom>
          <a:ln>
            <a:solidFill>
              <a:schemeClr val="accent1"/>
            </a:solidFill>
          </a:ln>
        </p:spPr>
      </p:pic>
    </p:spTree>
    <p:extLst>
      <p:ext uri="{BB962C8B-B14F-4D97-AF65-F5344CB8AC3E}">
        <p14:creationId xmlns:p14="http://schemas.microsoft.com/office/powerpoint/2010/main" val="385335779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Event Type</a:t>
            </a:r>
            <a:endParaRPr lang="en-US" dirty="0"/>
          </a:p>
        </p:txBody>
      </p:sp>
      <p:sp>
        <p:nvSpPr>
          <p:cNvPr id="7" name="Content Placeholder 6"/>
          <p:cNvSpPr>
            <a:spLocks noGrp="1"/>
          </p:cNvSpPr>
          <p:nvPr>
            <p:ph idx="1"/>
          </p:nvPr>
        </p:nvSpPr>
        <p:spPr/>
        <p:txBody>
          <a:bodyPr/>
          <a:lstStyle/>
          <a:p>
            <a:r>
              <a:rPr lang="en-US" dirty="0"/>
              <a:t>The </a:t>
            </a:r>
            <a:r>
              <a:rPr lang="en-US" dirty="0">
                <a:solidFill>
                  <a:srgbClr val="FF0000"/>
                </a:solidFill>
              </a:rPr>
              <a:t>event type</a:t>
            </a:r>
            <a:r>
              <a:rPr lang="en-US" dirty="0"/>
              <a:t> is a </a:t>
            </a:r>
            <a:r>
              <a:rPr lang="en-US" dirty="0">
                <a:solidFill>
                  <a:srgbClr val="FF0000"/>
                </a:solidFill>
              </a:rPr>
              <a:t>string</a:t>
            </a:r>
            <a:r>
              <a:rPr lang="en-US" dirty="0"/>
              <a:t> that specifies what kind of event </a:t>
            </a:r>
            <a:r>
              <a:rPr lang="en-US" dirty="0" smtClean="0"/>
              <a:t>occurred.</a:t>
            </a:r>
          </a:p>
          <a:p>
            <a:pPr lvl="1"/>
            <a:r>
              <a:rPr lang="en-US" dirty="0" smtClean="0"/>
              <a:t>The </a:t>
            </a:r>
            <a:r>
              <a:rPr lang="en-US" dirty="0"/>
              <a:t>type “</a:t>
            </a:r>
            <a:r>
              <a:rPr lang="en-US" dirty="0">
                <a:solidFill>
                  <a:srgbClr val="FF0000"/>
                </a:solidFill>
              </a:rPr>
              <a:t>mousemove</a:t>
            </a:r>
            <a:r>
              <a:rPr lang="en-US" dirty="0"/>
              <a:t>”, for example, means that the user moved the </a:t>
            </a:r>
            <a:r>
              <a:rPr lang="en-US" dirty="0" smtClean="0"/>
              <a:t>mouse.</a:t>
            </a:r>
          </a:p>
          <a:p>
            <a:pPr lvl="1"/>
            <a:r>
              <a:rPr lang="en-US" dirty="0" smtClean="0"/>
              <a:t>The </a:t>
            </a:r>
            <a:r>
              <a:rPr lang="en-US" dirty="0"/>
              <a:t>type “</a:t>
            </a:r>
            <a:r>
              <a:rPr lang="en-US" dirty="0">
                <a:solidFill>
                  <a:srgbClr val="FF0000"/>
                </a:solidFill>
              </a:rPr>
              <a:t>keydown</a:t>
            </a:r>
            <a:r>
              <a:rPr lang="en-US" dirty="0"/>
              <a:t>” means that a key on the keyboard was pushed </a:t>
            </a:r>
            <a:r>
              <a:rPr lang="en-US" dirty="0" smtClean="0"/>
              <a:t>down.</a:t>
            </a:r>
          </a:p>
          <a:p>
            <a:pPr lvl="1"/>
            <a:r>
              <a:rPr lang="en-US" dirty="0" smtClean="0"/>
              <a:t>And </a:t>
            </a:r>
            <a:r>
              <a:rPr lang="en-US" dirty="0"/>
              <a:t>the type “</a:t>
            </a:r>
            <a:r>
              <a:rPr lang="en-US" dirty="0">
                <a:solidFill>
                  <a:srgbClr val="FF0000"/>
                </a:solidFill>
              </a:rPr>
              <a:t>load</a:t>
            </a:r>
            <a:r>
              <a:rPr lang="en-US" dirty="0"/>
              <a:t>” means that a document (or some other resource) has finished loading from the network. </a:t>
            </a:r>
            <a:endParaRPr lang="en-US" dirty="0" smtClean="0"/>
          </a:p>
          <a:p>
            <a:pPr lvl="1"/>
            <a:r>
              <a:rPr lang="en-US" dirty="0" smtClean="0"/>
              <a:t>Because </a:t>
            </a:r>
            <a:r>
              <a:rPr lang="en-US" dirty="0"/>
              <a:t>the </a:t>
            </a:r>
            <a:r>
              <a:rPr lang="en-US" dirty="0">
                <a:solidFill>
                  <a:srgbClr val="FF0000"/>
                </a:solidFill>
              </a:rPr>
              <a:t>type of an event</a:t>
            </a:r>
            <a:r>
              <a:rPr lang="en-US" dirty="0"/>
              <a:t> is just a </a:t>
            </a:r>
            <a:r>
              <a:rPr lang="en-US" dirty="0">
                <a:solidFill>
                  <a:srgbClr val="FF0000"/>
                </a:solidFill>
              </a:rPr>
              <a:t>string</a:t>
            </a:r>
            <a:r>
              <a:rPr lang="en-US" dirty="0"/>
              <a:t>, it is sometimes called an </a:t>
            </a:r>
            <a:r>
              <a:rPr lang="en-US" dirty="0">
                <a:solidFill>
                  <a:srgbClr val="FF0000"/>
                </a:solidFill>
              </a:rPr>
              <a:t>event name</a:t>
            </a:r>
            <a:r>
              <a:rPr lang="en-US" dirty="0"/>
              <a:t>, and indeed, we use this name to </a:t>
            </a:r>
            <a:r>
              <a:rPr lang="en-US" dirty="0">
                <a:solidFill>
                  <a:srgbClr val="FF0000"/>
                </a:solidFill>
              </a:rPr>
              <a:t>identify</a:t>
            </a:r>
            <a:r>
              <a:rPr lang="en-US" dirty="0"/>
              <a:t> the specific </a:t>
            </a:r>
            <a:r>
              <a:rPr lang="en-US" dirty="0">
                <a:solidFill>
                  <a:srgbClr val="FF0000"/>
                </a:solidFill>
              </a:rPr>
              <a:t>kind of event </a:t>
            </a:r>
            <a:r>
              <a:rPr lang="en-US" dirty="0"/>
              <a:t>we’re talking </a:t>
            </a:r>
            <a:r>
              <a:rPr lang="en-US" dirty="0" smtClean="0"/>
              <a:t>about.</a:t>
            </a:r>
          </a:p>
          <a:p>
            <a:pPr lvl="1"/>
            <a:r>
              <a:rPr lang="en-US" dirty="0" smtClean="0"/>
              <a:t>Modern </a:t>
            </a:r>
            <a:r>
              <a:rPr lang="en-US" dirty="0"/>
              <a:t>web browsers support many event types</a:t>
            </a:r>
            <a:r>
              <a:rPr lang="en-US" dirty="0" smtClean="0"/>
              <a:t>.</a:t>
            </a:r>
          </a:p>
          <a:p>
            <a:pPr lvl="1"/>
            <a:r>
              <a:rPr lang="en-US" dirty="0" smtClean="0"/>
              <a:t>§</a:t>
            </a:r>
            <a:r>
              <a:rPr lang="en-US" dirty="0"/>
              <a:t>17.1 has an overview. </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320</a:t>
            </a:fld>
            <a:endParaRPr lang="en-US" dirty="0"/>
          </a:p>
        </p:txBody>
      </p:sp>
    </p:spTree>
    <p:extLst>
      <p:ext uri="{BB962C8B-B14F-4D97-AF65-F5344CB8AC3E}">
        <p14:creationId xmlns:p14="http://schemas.microsoft.com/office/powerpoint/2010/main" val="225025368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Target</a:t>
            </a:r>
            <a:endParaRPr lang="en-US" dirty="0"/>
          </a:p>
        </p:txBody>
      </p:sp>
      <p:sp>
        <p:nvSpPr>
          <p:cNvPr id="3" name="Content Placeholder 2"/>
          <p:cNvSpPr>
            <a:spLocks noGrp="1"/>
          </p:cNvSpPr>
          <p:nvPr>
            <p:ph idx="1"/>
          </p:nvPr>
        </p:nvSpPr>
        <p:spPr/>
        <p:txBody>
          <a:bodyPr/>
          <a:lstStyle/>
          <a:p>
            <a:r>
              <a:rPr lang="en-US" dirty="0"/>
              <a:t>The </a:t>
            </a:r>
            <a:r>
              <a:rPr lang="en-US" dirty="0">
                <a:solidFill>
                  <a:srgbClr val="FF0000"/>
                </a:solidFill>
              </a:rPr>
              <a:t>event target</a:t>
            </a:r>
            <a:r>
              <a:rPr lang="en-US" dirty="0"/>
              <a:t> is the </a:t>
            </a:r>
            <a:r>
              <a:rPr lang="en-US" dirty="0">
                <a:solidFill>
                  <a:srgbClr val="FF0000"/>
                </a:solidFill>
              </a:rPr>
              <a:t>object</a:t>
            </a:r>
            <a:r>
              <a:rPr lang="en-US" dirty="0"/>
              <a:t> on which the event occurred or with which the event is </a:t>
            </a:r>
            <a:r>
              <a:rPr lang="en-US" dirty="0" smtClean="0">
                <a:solidFill>
                  <a:srgbClr val="FF0000"/>
                </a:solidFill>
              </a:rPr>
              <a:t>associated</a:t>
            </a:r>
            <a:r>
              <a:rPr lang="en-US" dirty="0" smtClean="0"/>
              <a:t>.</a:t>
            </a:r>
          </a:p>
          <a:p>
            <a:pPr lvl="1"/>
            <a:r>
              <a:rPr lang="en-US" dirty="0" smtClean="0"/>
              <a:t>When </a:t>
            </a:r>
            <a:r>
              <a:rPr lang="en-US" dirty="0"/>
              <a:t>we speak of an </a:t>
            </a:r>
            <a:r>
              <a:rPr lang="en-US" dirty="0">
                <a:solidFill>
                  <a:srgbClr val="FF0000"/>
                </a:solidFill>
              </a:rPr>
              <a:t>event</a:t>
            </a:r>
            <a:r>
              <a:rPr lang="en-US" dirty="0"/>
              <a:t>, we must specify </a:t>
            </a:r>
            <a:r>
              <a:rPr lang="en-US" dirty="0" smtClean="0"/>
              <a:t>both</a:t>
            </a:r>
          </a:p>
          <a:p>
            <a:pPr lvl="2"/>
            <a:r>
              <a:rPr lang="en-US" dirty="0" smtClean="0"/>
              <a:t>the type</a:t>
            </a:r>
          </a:p>
          <a:p>
            <a:pPr lvl="2"/>
            <a:r>
              <a:rPr lang="en-US" dirty="0" smtClean="0"/>
              <a:t>the target</a:t>
            </a:r>
          </a:p>
          <a:p>
            <a:pPr lvl="1"/>
            <a:r>
              <a:rPr lang="en-US" dirty="0" smtClean="0"/>
              <a:t>A </a:t>
            </a:r>
            <a:r>
              <a:rPr lang="en-US" dirty="0">
                <a:solidFill>
                  <a:srgbClr val="FF0000"/>
                </a:solidFill>
              </a:rPr>
              <a:t>load</a:t>
            </a:r>
            <a:r>
              <a:rPr lang="en-US" dirty="0"/>
              <a:t> event on a </a:t>
            </a:r>
            <a:r>
              <a:rPr lang="en-US" dirty="0">
                <a:solidFill>
                  <a:srgbClr val="FF0000"/>
                </a:solidFill>
              </a:rPr>
              <a:t>Window</a:t>
            </a:r>
            <a:r>
              <a:rPr lang="en-US" dirty="0"/>
              <a:t>, for example, or a </a:t>
            </a:r>
            <a:r>
              <a:rPr lang="en-US" dirty="0">
                <a:solidFill>
                  <a:srgbClr val="FF0000"/>
                </a:solidFill>
              </a:rPr>
              <a:t>click</a:t>
            </a:r>
            <a:r>
              <a:rPr lang="en-US" dirty="0"/>
              <a:t> event on a </a:t>
            </a:r>
            <a:r>
              <a:rPr lang="en-US" dirty="0">
                <a:solidFill>
                  <a:srgbClr val="FF0000"/>
                </a:solidFill>
              </a:rPr>
              <a:t>&lt;button&gt;</a:t>
            </a:r>
            <a:r>
              <a:rPr lang="en-US" dirty="0"/>
              <a:t> </a:t>
            </a:r>
            <a:r>
              <a:rPr lang="en-US" dirty="0" smtClean="0"/>
              <a:t>Element.</a:t>
            </a:r>
          </a:p>
          <a:p>
            <a:pPr lvl="2"/>
            <a:r>
              <a:rPr lang="en-US" dirty="0" smtClean="0"/>
              <a:t>Window</a:t>
            </a:r>
          </a:p>
          <a:p>
            <a:pPr lvl="2"/>
            <a:r>
              <a:rPr lang="en-US" dirty="0" smtClean="0"/>
              <a:t>Document</a:t>
            </a:r>
          </a:p>
          <a:p>
            <a:pPr lvl="2"/>
            <a:r>
              <a:rPr lang="en-US" dirty="0" smtClean="0"/>
              <a:t>Element objects</a:t>
            </a:r>
          </a:p>
          <a:p>
            <a:pPr marL="460375" lvl="2" indent="0">
              <a:buNone/>
            </a:pPr>
            <a:r>
              <a:rPr lang="en-US" dirty="0" smtClean="0"/>
              <a:t>are </a:t>
            </a:r>
            <a:r>
              <a:rPr lang="en-US" dirty="0"/>
              <a:t>the most common </a:t>
            </a:r>
            <a:r>
              <a:rPr lang="en-US" dirty="0">
                <a:solidFill>
                  <a:srgbClr val="FF0000"/>
                </a:solidFill>
              </a:rPr>
              <a:t>event targets</a:t>
            </a:r>
            <a:r>
              <a:rPr lang="en-US" dirty="0"/>
              <a:t> in client-side JavaScript applications, but some events are triggered on other kinds of </a:t>
            </a:r>
            <a:r>
              <a:rPr lang="en-US" dirty="0" smtClean="0"/>
              <a:t>objects.</a:t>
            </a:r>
          </a:p>
          <a:p>
            <a:pPr lvl="1"/>
            <a:r>
              <a:rPr lang="en-US" dirty="0" smtClean="0"/>
              <a:t>In </a:t>
            </a:r>
            <a:r>
              <a:rPr lang="en-US" dirty="0"/>
              <a:t>Chapter 18 we’ll see a </a:t>
            </a:r>
            <a:r>
              <a:rPr lang="en-US" dirty="0">
                <a:solidFill>
                  <a:srgbClr val="FF0000"/>
                </a:solidFill>
              </a:rPr>
              <a:t>readystatechange</a:t>
            </a:r>
            <a:r>
              <a:rPr lang="en-US" dirty="0"/>
              <a:t> </a:t>
            </a:r>
            <a:r>
              <a:rPr lang="en-US" dirty="0">
                <a:solidFill>
                  <a:srgbClr val="0070C0"/>
                </a:solidFill>
              </a:rPr>
              <a:t>event</a:t>
            </a:r>
            <a:r>
              <a:rPr lang="en-US" dirty="0"/>
              <a:t> that is </a:t>
            </a:r>
            <a:r>
              <a:rPr lang="en-US" dirty="0">
                <a:solidFill>
                  <a:srgbClr val="FF0000"/>
                </a:solidFill>
              </a:rPr>
              <a:t>triggered</a:t>
            </a:r>
            <a:r>
              <a:rPr lang="en-US" dirty="0"/>
              <a:t> on an </a:t>
            </a:r>
            <a:r>
              <a:rPr lang="en-US" dirty="0">
                <a:solidFill>
                  <a:srgbClr val="FF0000"/>
                </a:solidFill>
              </a:rPr>
              <a:t>XMLHttpRequest</a:t>
            </a:r>
            <a:r>
              <a:rPr lang="en-US" dirty="0"/>
              <a:t> </a:t>
            </a:r>
            <a:r>
              <a:rPr lang="en-US" dirty="0">
                <a:solidFill>
                  <a:srgbClr val="0070C0"/>
                </a:solidFill>
              </a:rPr>
              <a:t>object</a:t>
            </a:r>
            <a:r>
              <a:rPr lang="en-US" dirty="0"/>
              <a:t>, for example. </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321</a:t>
            </a:fld>
            <a:endParaRPr lang="en-US" dirty="0"/>
          </a:p>
        </p:txBody>
      </p:sp>
    </p:spTree>
    <p:extLst>
      <p:ext uri="{BB962C8B-B14F-4D97-AF65-F5344CB8AC3E}">
        <p14:creationId xmlns:p14="http://schemas.microsoft.com/office/powerpoint/2010/main" val="32290243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Handler / Listener</a:t>
            </a:r>
            <a:endParaRPr lang="en-US" dirty="0"/>
          </a:p>
        </p:txBody>
      </p:sp>
      <p:sp>
        <p:nvSpPr>
          <p:cNvPr id="3" name="Content Placeholder 2"/>
          <p:cNvSpPr>
            <a:spLocks noGrp="1"/>
          </p:cNvSpPr>
          <p:nvPr>
            <p:ph idx="1"/>
          </p:nvPr>
        </p:nvSpPr>
        <p:spPr/>
        <p:txBody>
          <a:bodyPr/>
          <a:lstStyle/>
          <a:p>
            <a:r>
              <a:rPr lang="en-US" dirty="0"/>
              <a:t>An </a:t>
            </a:r>
            <a:r>
              <a:rPr lang="en-US" dirty="0">
                <a:solidFill>
                  <a:srgbClr val="FF0000"/>
                </a:solidFill>
              </a:rPr>
              <a:t>event handler</a:t>
            </a:r>
            <a:r>
              <a:rPr lang="en-US" dirty="0"/>
              <a:t> or </a:t>
            </a:r>
            <a:r>
              <a:rPr lang="en-US" dirty="0">
                <a:solidFill>
                  <a:srgbClr val="FF0000"/>
                </a:solidFill>
              </a:rPr>
              <a:t>event listener</a:t>
            </a:r>
            <a:r>
              <a:rPr lang="en-US" dirty="0"/>
              <a:t> is a </a:t>
            </a:r>
            <a:r>
              <a:rPr lang="en-US" dirty="0">
                <a:solidFill>
                  <a:srgbClr val="FF0000"/>
                </a:solidFill>
              </a:rPr>
              <a:t>function</a:t>
            </a:r>
            <a:r>
              <a:rPr lang="en-US" dirty="0"/>
              <a:t> that handles or </a:t>
            </a:r>
            <a:r>
              <a:rPr lang="en-US" dirty="0">
                <a:solidFill>
                  <a:srgbClr val="FF0000"/>
                </a:solidFill>
              </a:rPr>
              <a:t>responds</a:t>
            </a:r>
            <a:r>
              <a:rPr lang="en-US" dirty="0"/>
              <a:t> to an </a:t>
            </a:r>
            <a:r>
              <a:rPr lang="en-US" dirty="0" smtClean="0">
                <a:solidFill>
                  <a:srgbClr val="FF0000"/>
                </a:solidFill>
              </a:rPr>
              <a:t>event</a:t>
            </a:r>
            <a:r>
              <a:rPr lang="en-US" dirty="0" smtClean="0"/>
              <a:t>.</a:t>
            </a:r>
          </a:p>
          <a:p>
            <a:pPr lvl="1"/>
            <a:r>
              <a:rPr lang="en-US" dirty="0" smtClean="0">
                <a:solidFill>
                  <a:srgbClr val="FF0000"/>
                </a:solidFill>
              </a:rPr>
              <a:t>Applications</a:t>
            </a:r>
            <a:r>
              <a:rPr lang="en-US" dirty="0" smtClean="0"/>
              <a:t> </a:t>
            </a:r>
            <a:r>
              <a:rPr lang="en-US" dirty="0">
                <a:solidFill>
                  <a:srgbClr val="FF0000"/>
                </a:solidFill>
              </a:rPr>
              <a:t>register</a:t>
            </a:r>
            <a:r>
              <a:rPr lang="en-US" dirty="0"/>
              <a:t> their </a:t>
            </a:r>
            <a:r>
              <a:rPr lang="en-US" dirty="0">
                <a:solidFill>
                  <a:srgbClr val="FF0000"/>
                </a:solidFill>
              </a:rPr>
              <a:t>event handler functions</a:t>
            </a:r>
            <a:r>
              <a:rPr lang="en-US" dirty="0"/>
              <a:t> with the </a:t>
            </a:r>
            <a:r>
              <a:rPr lang="en-US" dirty="0">
                <a:solidFill>
                  <a:srgbClr val="FF0000"/>
                </a:solidFill>
              </a:rPr>
              <a:t>web browser</a:t>
            </a:r>
            <a:r>
              <a:rPr lang="en-US" dirty="0"/>
              <a:t>, </a:t>
            </a:r>
            <a:r>
              <a:rPr lang="en-US" dirty="0" smtClean="0"/>
              <a:t>specifying</a:t>
            </a:r>
          </a:p>
          <a:p>
            <a:pPr lvl="2"/>
            <a:r>
              <a:rPr lang="en-US" dirty="0" smtClean="0"/>
              <a:t>an </a:t>
            </a:r>
            <a:r>
              <a:rPr lang="en-US" dirty="0"/>
              <a:t>event </a:t>
            </a:r>
            <a:r>
              <a:rPr lang="en-US" dirty="0" smtClean="0"/>
              <a:t>type</a:t>
            </a:r>
          </a:p>
          <a:p>
            <a:pPr lvl="2"/>
            <a:r>
              <a:rPr lang="en-US" dirty="0" smtClean="0"/>
              <a:t>an </a:t>
            </a:r>
            <a:r>
              <a:rPr lang="en-US" dirty="0"/>
              <a:t>event </a:t>
            </a:r>
            <a:r>
              <a:rPr lang="en-US" dirty="0" smtClean="0"/>
              <a:t>target</a:t>
            </a:r>
          </a:p>
          <a:p>
            <a:pPr lvl="1"/>
            <a:r>
              <a:rPr lang="en-US" dirty="0" smtClean="0"/>
              <a:t>When </a:t>
            </a:r>
            <a:r>
              <a:rPr lang="en-US" dirty="0"/>
              <a:t>an event of the specified type occurs on the specified target, the </a:t>
            </a:r>
            <a:r>
              <a:rPr lang="en-US" dirty="0">
                <a:solidFill>
                  <a:srgbClr val="FF0000"/>
                </a:solidFill>
              </a:rPr>
              <a:t>browser</a:t>
            </a:r>
            <a:r>
              <a:rPr lang="en-US" dirty="0"/>
              <a:t> </a:t>
            </a:r>
            <a:r>
              <a:rPr lang="en-US" dirty="0">
                <a:solidFill>
                  <a:srgbClr val="0070C0"/>
                </a:solidFill>
              </a:rPr>
              <a:t>invokes</a:t>
            </a:r>
            <a:r>
              <a:rPr lang="en-US" dirty="0"/>
              <a:t> the </a:t>
            </a:r>
            <a:r>
              <a:rPr lang="en-US" dirty="0" smtClean="0">
                <a:solidFill>
                  <a:srgbClr val="FF0000"/>
                </a:solidFill>
              </a:rPr>
              <a:t>handler</a:t>
            </a:r>
            <a:r>
              <a:rPr lang="en-US" dirty="0" smtClean="0"/>
              <a:t>.</a:t>
            </a:r>
          </a:p>
          <a:p>
            <a:pPr lvl="1"/>
            <a:r>
              <a:rPr lang="en-US" dirty="0" smtClean="0"/>
              <a:t>When </a:t>
            </a:r>
            <a:r>
              <a:rPr lang="en-US" dirty="0"/>
              <a:t>event handlers are invoked for an object, we sometimes say that the browser </a:t>
            </a:r>
            <a:r>
              <a:rPr lang="en-US" dirty="0" smtClean="0"/>
              <a:t>has</a:t>
            </a:r>
          </a:p>
          <a:p>
            <a:pPr lvl="2"/>
            <a:r>
              <a:rPr lang="en-US" dirty="0" smtClean="0"/>
              <a:t>“fired”</a:t>
            </a:r>
          </a:p>
          <a:p>
            <a:pPr lvl="2"/>
            <a:r>
              <a:rPr lang="en-US" dirty="0" smtClean="0"/>
              <a:t>“</a:t>
            </a:r>
            <a:r>
              <a:rPr lang="en-US" dirty="0"/>
              <a:t>triggered</a:t>
            </a:r>
            <a:r>
              <a:rPr lang="en-US" dirty="0" smtClean="0"/>
              <a:t>”</a:t>
            </a:r>
          </a:p>
          <a:p>
            <a:pPr lvl="2"/>
            <a:r>
              <a:rPr lang="en-US" dirty="0" smtClean="0"/>
              <a:t>“</a:t>
            </a:r>
            <a:r>
              <a:rPr lang="en-US" dirty="0"/>
              <a:t>dispatched” the </a:t>
            </a:r>
            <a:r>
              <a:rPr lang="en-US" dirty="0" smtClean="0"/>
              <a:t>event</a:t>
            </a:r>
          </a:p>
          <a:p>
            <a:pPr lvl="1"/>
            <a:r>
              <a:rPr lang="en-US" dirty="0" smtClean="0"/>
              <a:t>There </a:t>
            </a:r>
            <a:r>
              <a:rPr lang="en-US" dirty="0"/>
              <a:t>are a number of ways to register event handlers, and the details of handler registration and invocation are explained in §17.2 and §17.3</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322</a:t>
            </a:fld>
            <a:endParaRPr lang="en-US" dirty="0"/>
          </a:p>
        </p:txBody>
      </p:sp>
    </p:spTree>
    <p:extLst>
      <p:ext uri="{BB962C8B-B14F-4D97-AF65-F5344CB8AC3E}">
        <p14:creationId xmlns:p14="http://schemas.microsoft.com/office/powerpoint/2010/main" val="371021602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Object</a:t>
            </a:r>
            <a:endParaRPr lang="en-US" dirty="0"/>
          </a:p>
        </p:txBody>
      </p:sp>
      <p:sp>
        <p:nvSpPr>
          <p:cNvPr id="3" name="Content Placeholder 2"/>
          <p:cNvSpPr>
            <a:spLocks noGrp="1"/>
          </p:cNvSpPr>
          <p:nvPr>
            <p:ph idx="1"/>
          </p:nvPr>
        </p:nvSpPr>
        <p:spPr/>
        <p:txBody>
          <a:bodyPr/>
          <a:lstStyle/>
          <a:p>
            <a:r>
              <a:rPr lang="en-US" dirty="0"/>
              <a:t>An </a:t>
            </a:r>
            <a:r>
              <a:rPr lang="en-US" dirty="0">
                <a:solidFill>
                  <a:srgbClr val="FF0000"/>
                </a:solidFill>
              </a:rPr>
              <a:t>event object</a:t>
            </a:r>
            <a:r>
              <a:rPr lang="en-US" dirty="0"/>
              <a:t> is an </a:t>
            </a:r>
            <a:r>
              <a:rPr lang="en-US" dirty="0">
                <a:solidFill>
                  <a:srgbClr val="FF0000"/>
                </a:solidFill>
              </a:rPr>
              <a:t>object</a:t>
            </a:r>
            <a:r>
              <a:rPr lang="en-US" dirty="0"/>
              <a:t> that is </a:t>
            </a:r>
            <a:r>
              <a:rPr lang="en-US" dirty="0">
                <a:solidFill>
                  <a:srgbClr val="FF0000"/>
                </a:solidFill>
              </a:rPr>
              <a:t>associated</a:t>
            </a:r>
            <a:r>
              <a:rPr lang="en-US" dirty="0"/>
              <a:t> with a </a:t>
            </a:r>
            <a:r>
              <a:rPr lang="en-US" dirty="0">
                <a:solidFill>
                  <a:srgbClr val="FF0000"/>
                </a:solidFill>
              </a:rPr>
              <a:t>particular event</a:t>
            </a:r>
            <a:r>
              <a:rPr lang="en-US" dirty="0"/>
              <a:t> and </a:t>
            </a:r>
            <a:r>
              <a:rPr lang="en-US" dirty="0">
                <a:solidFill>
                  <a:srgbClr val="0070C0"/>
                </a:solidFill>
              </a:rPr>
              <a:t>contains</a:t>
            </a:r>
            <a:r>
              <a:rPr lang="en-US" dirty="0"/>
              <a:t> </a:t>
            </a:r>
            <a:r>
              <a:rPr lang="en-US" dirty="0">
                <a:solidFill>
                  <a:srgbClr val="FF0000"/>
                </a:solidFill>
              </a:rPr>
              <a:t>details</a:t>
            </a:r>
            <a:r>
              <a:rPr lang="en-US" dirty="0"/>
              <a:t> about that </a:t>
            </a:r>
            <a:r>
              <a:rPr lang="en-US" dirty="0">
                <a:solidFill>
                  <a:srgbClr val="FF0000"/>
                </a:solidFill>
              </a:rPr>
              <a:t>event</a:t>
            </a:r>
            <a:r>
              <a:rPr lang="en-US" dirty="0"/>
              <a:t>. </a:t>
            </a:r>
            <a:endParaRPr lang="en-US" dirty="0" smtClean="0"/>
          </a:p>
          <a:p>
            <a:pPr lvl="1"/>
            <a:r>
              <a:rPr lang="en-US" dirty="0" smtClean="0"/>
              <a:t>Event </a:t>
            </a:r>
            <a:r>
              <a:rPr lang="en-US" dirty="0"/>
              <a:t>objects are </a:t>
            </a:r>
            <a:r>
              <a:rPr lang="en-US" dirty="0">
                <a:solidFill>
                  <a:srgbClr val="0070C0"/>
                </a:solidFill>
              </a:rPr>
              <a:t>passed</a:t>
            </a:r>
            <a:r>
              <a:rPr lang="en-US" dirty="0"/>
              <a:t> as an </a:t>
            </a:r>
            <a:r>
              <a:rPr lang="en-US" dirty="0">
                <a:solidFill>
                  <a:srgbClr val="FF0000"/>
                </a:solidFill>
              </a:rPr>
              <a:t>argument</a:t>
            </a:r>
            <a:r>
              <a:rPr lang="en-US" dirty="0"/>
              <a:t> to the </a:t>
            </a:r>
            <a:r>
              <a:rPr lang="en-US" dirty="0">
                <a:solidFill>
                  <a:srgbClr val="FF0000"/>
                </a:solidFill>
              </a:rPr>
              <a:t>event handler function</a:t>
            </a:r>
            <a:r>
              <a:rPr lang="en-US" dirty="0"/>
              <a:t> (except in IE8 and before where they are sometimes only available through the global variable event</a:t>
            </a:r>
            <a:r>
              <a:rPr lang="en-US" dirty="0" smtClean="0"/>
              <a:t>).</a:t>
            </a:r>
          </a:p>
          <a:p>
            <a:pPr lvl="1"/>
            <a:r>
              <a:rPr lang="en-US" dirty="0" smtClean="0"/>
              <a:t>All </a:t>
            </a:r>
            <a:r>
              <a:rPr lang="en-US" dirty="0">
                <a:solidFill>
                  <a:srgbClr val="FF0000"/>
                </a:solidFill>
              </a:rPr>
              <a:t>event</a:t>
            </a:r>
            <a:r>
              <a:rPr lang="en-US" dirty="0"/>
              <a:t> </a:t>
            </a:r>
            <a:r>
              <a:rPr lang="en-US" dirty="0">
                <a:solidFill>
                  <a:srgbClr val="0070C0"/>
                </a:solidFill>
              </a:rPr>
              <a:t>objects</a:t>
            </a:r>
            <a:r>
              <a:rPr lang="en-US" dirty="0"/>
              <a:t> </a:t>
            </a:r>
            <a:r>
              <a:rPr lang="en-US" dirty="0" smtClean="0"/>
              <a:t>have</a:t>
            </a:r>
          </a:p>
          <a:p>
            <a:pPr lvl="2"/>
            <a:r>
              <a:rPr lang="en-US" dirty="0" smtClean="0"/>
              <a:t>a </a:t>
            </a:r>
            <a:r>
              <a:rPr lang="en-US" dirty="0">
                <a:solidFill>
                  <a:srgbClr val="FF0000"/>
                </a:solidFill>
              </a:rPr>
              <a:t>type</a:t>
            </a:r>
            <a:r>
              <a:rPr lang="en-US" dirty="0"/>
              <a:t> </a:t>
            </a:r>
            <a:r>
              <a:rPr lang="en-US" dirty="0">
                <a:solidFill>
                  <a:srgbClr val="0070C0"/>
                </a:solidFill>
              </a:rPr>
              <a:t>property</a:t>
            </a:r>
            <a:r>
              <a:rPr lang="en-US" dirty="0"/>
              <a:t> that specifies the </a:t>
            </a:r>
            <a:r>
              <a:rPr lang="en-US" dirty="0">
                <a:solidFill>
                  <a:srgbClr val="FF0000"/>
                </a:solidFill>
              </a:rPr>
              <a:t>event </a:t>
            </a:r>
            <a:r>
              <a:rPr lang="en-US" dirty="0" smtClean="0">
                <a:solidFill>
                  <a:srgbClr val="FF0000"/>
                </a:solidFill>
              </a:rPr>
              <a:t>type</a:t>
            </a:r>
            <a:endParaRPr lang="en-US" dirty="0"/>
          </a:p>
          <a:p>
            <a:pPr lvl="2"/>
            <a:r>
              <a:rPr lang="en-US" dirty="0" smtClean="0"/>
              <a:t>a </a:t>
            </a:r>
            <a:r>
              <a:rPr lang="en-US" dirty="0">
                <a:solidFill>
                  <a:srgbClr val="FF0000"/>
                </a:solidFill>
              </a:rPr>
              <a:t>target</a:t>
            </a:r>
            <a:r>
              <a:rPr lang="en-US" dirty="0"/>
              <a:t> </a:t>
            </a:r>
            <a:r>
              <a:rPr lang="en-US" dirty="0">
                <a:solidFill>
                  <a:srgbClr val="0070C0"/>
                </a:solidFill>
              </a:rPr>
              <a:t>property</a:t>
            </a:r>
            <a:r>
              <a:rPr lang="en-US" dirty="0"/>
              <a:t> that specifies the </a:t>
            </a:r>
            <a:r>
              <a:rPr lang="en-US" dirty="0">
                <a:solidFill>
                  <a:srgbClr val="FF0000"/>
                </a:solidFill>
              </a:rPr>
              <a:t>event target</a:t>
            </a:r>
            <a:r>
              <a:rPr lang="en-US" dirty="0"/>
              <a:t>. (In IE8 and before, use </a:t>
            </a:r>
            <a:r>
              <a:rPr lang="en-US" dirty="0">
                <a:solidFill>
                  <a:srgbClr val="FF0000"/>
                </a:solidFill>
              </a:rPr>
              <a:t>srcElement</a:t>
            </a:r>
            <a:r>
              <a:rPr lang="en-US" dirty="0"/>
              <a:t> instead of </a:t>
            </a:r>
            <a:r>
              <a:rPr lang="en-US" dirty="0">
                <a:solidFill>
                  <a:srgbClr val="0070C0"/>
                </a:solidFill>
              </a:rPr>
              <a:t>target</a:t>
            </a:r>
            <a:r>
              <a:rPr lang="en-US" dirty="0" smtClean="0"/>
              <a:t>.)</a:t>
            </a:r>
          </a:p>
          <a:p>
            <a:pPr lvl="1"/>
            <a:r>
              <a:rPr lang="en-US" dirty="0" smtClean="0"/>
              <a:t>Each </a:t>
            </a:r>
            <a:r>
              <a:rPr lang="en-US" dirty="0">
                <a:solidFill>
                  <a:srgbClr val="FF0000"/>
                </a:solidFill>
              </a:rPr>
              <a:t>event type</a:t>
            </a:r>
            <a:r>
              <a:rPr lang="en-US" dirty="0"/>
              <a:t> defines a </a:t>
            </a:r>
            <a:r>
              <a:rPr lang="en-US" dirty="0">
                <a:solidFill>
                  <a:srgbClr val="FF0000"/>
                </a:solidFill>
              </a:rPr>
              <a:t>set of properties</a:t>
            </a:r>
            <a:r>
              <a:rPr lang="en-US" dirty="0"/>
              <a:t> for its associated event </a:t>
            </a:r>
            <a:r>
              <a:rPr lang="en-US" dirty="0" smtClean="0"/>
              <a:t>object.</a:t>
            </a:r>
          </a:p>
          <a:p>
            <a:pPr lvl="2"/>
            <a:r>
              <a:rPr lang="en-US" dirty="0" smtClean="0"/>
              <a:t>The </a:t>
            </a:r>
            <a:r>
              <a:rPr lang="en-US" dirty="0"/>
              <a:t>object associated with a </a:t>
            </a:r>
            <a:r>
              <a:rPr lang="en-US" dirty="0">
                <a:solidFill>
                  <a:srgbClr val="FF0000"/>
                </a:solidFill>
              </a:rPr>
              <a:t>mouse event</a:t>
            </a:r>
            <a:r>
              <a:rPr lang="en-US" dirty="0"/>
              <a:t> includes the </a:t>
            </a:r>
            <a:r>
              <a:rPr lang="en-US" dirty="0">
                <a:solidFill>
                  <a:srgbClr val="FF0000"/>
                </a:solidFill>
              </a:rPr>
              <a:t>coordinates</a:t>
            </a:r>
            <a:r>
              <a:rPr lang="en-US" dirty="0"/>
              <a:t> of the </a:t>
            </a:r>
            <a:r>
              <a:rPr lang="en-US" dirty="0">
                <a:solidFill>
                  <a:srgbClr val="FF0000"/>
                </a:solidFill>
              </a:rPr>
              <a:t>mouse pointer</a:t>
            </a:r>
            <a:r>
              <a:rPr lang="en-US" dirty="0"/>
              <a:t>, for example, and </a:t>
            </a:r>
            <a:endParaRPr lang="en-US" dirty="0" smtClean="0"/>
          </a:p>
          <a:p>
            <a:pPr lvl="2"/>
            <a:r>
              <a:rPr lang="en-US" dirty="0" smtClean="0"/>
              <a:t>the </a:t>
            </a:r>
            <a:r>
              <a:rPr lang="en-US" dirty="0"/>
              <a:t>object associated with a </a:t>
            </a:r>
            <a:r>
              <a:rPr lang="en-US" dirty="0">
                <a:solidFill>
                  <a:srgbClr val="FF0000"/>
                </a:solidFill>
              </a:rPr>
              <a:t>keyboard event</a:t>
            </a:r>
            <a:r>
              <a:rPr lang="en-US" dirty="0"/>
              <a:t> contains details about the </a:t>
            </a:r>
            <a:r>
              <a:rPr lang="en-US" dirty="0">
                <a:solidFill>
                  <a:srgbClr val="FF0000"/>
                </a:solidFill>
              </a:rPr>
              <a:t>key</a:t>
            </a:r>
            <a:r>
              <a:rPr lang="en-US" dirty="0"/>
              <a:t> that was pressed and the </a:t>
            </a:r>
            <a:r>
              <a:rPr lang="en-US" dirty="0">
                <a:solidFill>
                  <a:srgbClr val="FF0000"/>
                </a:solidFill>
              </a:rPr>
              <a:t>modifier keys</a:t>
            </a:r>
            <a:r>
              <a:rPr lang="en-US" dirty="0"/>
              <a:t> that were held </a:t>
            </a:r>
            <a:r>
              <a:rPr lang="en-US" dirty="0" smtClean="0"/>
              <a:t>down.</a:t>
            </a:r>
          </a:p>
          <a:p>
            <a:pPr lvl="1"/>
            <a:r>
              <a:rPr lang="en-US" dirty="0" smtClean="0">
                <a:solidFill>
                  <a:srgbClr val="FF0000"/>
                </a:solidFill>
              </a:rPr>
              <a:t>Many </a:t>
            </a:r>
            <a:r>
              <a:rPr lang="en-US" dirty="0">
                <a:solidFill>
                  <a:srgbClr val="FF0000"/>
                </a:solidFill>
              </a:rPr>
              <a:t>event types</a:t>
            </a:r>
            <a:r>
              <a:rPr lang="en-US" dirty="0"/>
              <a:t> define only a </a:t>
            </a:r>
            <a:r>
              <a:rPr lang="en-US" dirty="0">
                <a:solidFill>
                  <a:srgbClr val="FF0000"/>
                </a:solidFill>
              </a:rPr>
              <a:t>few standard properties</a:t>
            </a:r>
            <a:r>
              <a:rPr lang="en-US" dirty="0"/>
              <a:t>—such as type and target—and do not carry much other useful </a:t>
            </a:r>
            <a:r>
              <a:rPr lang="en-US" dirty="0" smtClean="0"/>
              <a:t>information.</a:t>
            </a:r>
          </a:p>
          <a:p>
            <a:pPr lvl="2"/>
            <a:r>
              <a:rPr lang="en-US" dirty="0" smtClean="0"/>
              <a:t>For </a:t>
            </a:r>
            <a:r>
              <a:rPr lang="en-US" dirty="0"/>
              <a:t>those </a:t>
            </a:r>
            <a:r>
              <a:rPr lang="en-US" dirty="0">
                <a:solidFill>
                  <a:srgbClr val="FF0000"/>
                </a:solidFill>
              </a:rPr>
              <a:t>events</a:t>
            </a:r>
            <a:r>
              <a:rPr lang="en-US" dirty="0"/>
              <a:t> it is the </a:t>
            </a:r>
            <a:r>
              <a:rPr lang="en-US" dirty="0">
                <a:solidFill>
                  <a:srgbClr val="FF0000"/>
                </a:solidFill>
              </a:rPr>
              <a:t>simple occurrence</a:t>
            </a:r>
            <a:r>
              <a:rPr lang="en-US" dirty="0"/>
              <a:t> of the event, not the event details, that </a:t>
            </a:r>
            <a:r>
              <a:rPr lang="en-US" dirty="0" smtClean="0"/>
              <a:t>matter.</a:t>
            </a:r>
          </a:p>
          <a:p>
            <a:pPr lvl="1"/>
            <a:r>
              <a:rPr lang="en-US" dirty="0" smtClean="0"/>
              <a:t>This </a:t>
            </a:r>
            <a:r>
              <a:rPr lang="en-US" dirty="0"/>
              <a:t>chapter does not have a specific section covering the Event </a:t>
            </a:r>
            <a:r>
              <a:rPr lang="en-US" dirty="0" smtClean="0"/>
              <a:t>object.</a:t>
            </a:r>
          </a:p>
          <a:p>
            <a:pPr lvl="1"/>
            <a:r>
              <a:rPr lang="en-US" dirty="0" smtClean="0"/>
              <a:t>Instead</a:t>
            </a:r>
            <a:r>
              <a:rPr lang="en-US" dirty="0"/>
              <a:t>, it explains event object properties when describing specific event </a:t>
            </a:r>
            <a:r>
              <a:rPr lang="en-US" dirty="0" smtClean="0"/>
              <a:t>types.</a:t>
            </a:r>
          </a:p>
          <a:p>
            <a:pPr lvl="1"/>
            <a:r>
              <a:rPr lang="en-US" dirty="0" smtClean="0"/>
              <a:t>You </a:t>
            </a:r>
            <a:r>
              <a:rPr lang="en-US" dirty="0"/>
              <a:t>can read more about the event object under the name Event in the reference </a:t>
            </a:r>
            <a:r>
              <a:rPr lang="en-US" dirty="0" smtClean="0"/>
              <a:t>section.2</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323</a:t>
            </a:fld>
            <a:endParaRPr lang="en-US" dirty="0"/>
          </a:p>
        </p:txBody>
      </p:sp>
    </p:spTree>
    <p:extLst>
      <p:ext uri="{BB962C8B-B14F-4D97-AF65-F5344CB8AC3E}">
        <p14:creationId xmlns:p14="http://schemas.microsoft.com/office/powerpoint/2010/main" val="202685333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Event propagation</a:t>
            </a:r>
          </a:p>
        </p:txBody>
      </p:sp>
      <p:sp>
        <p:nvSpPr>
          <p:cNvPr id="3" name="Content Placeholder 2"/>
          <p:cNvSpPr>
            <a:spLocks noGrp="1"/>
          </p:cNvSpPr>
          <p:nvPr>
            <p:ph idx="1"/>
          </p:nvPr>
        </p:nvSpPr>
        <p:spPr/>
        <p:txBody>
          <a:bodyPr/>
          <a:lstStyle/>
          <a:p>
            <a:r>
              <a:rPr lang="en-US" dirty="0" smtClean="0">
                <a:solidFill>
                  <a:srgbClr val="FF0000"/>
                </a:solidFill>
              </a:rPr>
              <a:t>Event propagation</a:t>
            </a:r>
            <a:r>
              <a:rPr lang="en-US" dirty="0" smtClean="0"/>
              <a:t> is </a:t>
            </a:r>
            <a:r>
              <a:rPr lang="en-US" dirty="0"/>
              <a:t>the </a:t>
            </a:r>
            <a:r>
              <a:rPr lang="en-US" dirty="0">
                <a:solidFill>
                  <a:srgbClr val="FF0000"/>
                </a:solidFill>
              </a:rPr>
              <a:t>process</a:t>
            </a:r>
            <a:r>
              <a:rPr lang="en-US" dirty="0"/>
              <a:t> by which the </a:t>
            </a:r>
            <a:r>
              <a:rPr lang="en-US" dirty="0">
                <a:solidFill>
                  <a:srgbClr val="FF0000"/>
                </a:solidFill>
              </a:rPr>
              <a:t>browser</a:t>
            </a:r>
            <a:r>
              <a:rPr lang="en-US" dirty="0"/>
              <a:t> decides </a:t>
            </a:r>
            <a:r>
              <a:rPr lang="en-US" dirty="0">
                <a:solidFill>
                  <a:srgbClr val="0070C0"/>
                </a:solidFill>
              </a:rPr>
              <a:t>which objects to trigger</a:t>
            </a:r>
            <a:r>
              <a:rPr lang="en-US" dirty="0"/>
              <a:t> </a:t>
            </a:r>
            <a:r>
              <a:rPr lang="en-US" dirty="0">
                <a:solidFill>
                  <a:srgbClr val="FF0000"/>
                </a:solidFill>
              </a:rPr>
              <a:t>event handlers </a:t>
            </a:r>
            <a:r>
              <a:rPr lang="en-US" dirty="0" smtClean="0">
                <a:solidFill>
                  <a:srgbClr val="FF0000"/>
                </a:solidFill>
              </a:rPr>
              <a:t>on</a:t>
            </a:r>
            <a:r>
              <a:rPr lang="en-US" dirty="0" smtClean="0"/>
              <a:t>.</a:t>
            </a:r>
          </a:p>
          <a:p>
            <a:pPr lvl="1"/>
            <a:r>
              <a:rPr lang="en-US" dirty="0" smtClean="0"/>
              <a:t>For </a:t>
            </a:r>
            <a:r>
              <a:rPr lang="en-US" dirty="0">
                <a:solidFill>
                  <a:srgbClr val="FF0000"/>
                </a:solidFill>
              </a:rPr>
              <a:t>events</a:t>
            </a:r>
            <a:r>
              <a:rPr lang="en-US" dirty="0"/>
              <a:t> that are </a:t>
            </a:r>
            <a:r>
              <a:rPr lang="en-US" dirty="0">
                <a:solidFill>
                  <a:srgbClr val="0070C0"/>
                </a:solidFill>
              </a:rPr>
              <a:t>specific</a:t>
            </a:r>
            <a:r>
              <a:rPr lang="en-US" dirty="0"/>
              <a:t> to a </a:t>
            </a:r>
            <a:r>
              <a:rPr lang="en-US" dirty="0">
                <a:solidFill>
                  <a:srgbClr val="FF0000"/>
                </a:solidFill>
              </a:rPr>
              <a:t>single object</a:t>
            </a:r>
            <a:r>
              <a:rPr lang="en-US" dirty="0"/>
              <a:t> (such as the load event on the Window object), </a:t>
            </a:r>
            <a:r>
              <a:rPr lang="en-US" dirty="0">
                <a:solidFill>
                  <a:srgbClr val="FF0000"/>
                </a:solidFill>
              </a:rPr>
              <a:t>no propagation</a:t>
            </a:r>
            <a:r>
              <a:rPr lang="en-US" dirty="0"/>
              <a:t> is </a:t>
            </a:r>
            <a:r>
              <a:rPr lang="en-US" dirty="0" smtClean="0"/>
              <a:t>required.</a:t>
            </a:r>
          </a:p>
          <a:p>
            <a:pPr lvl="1"/>
            <a:r>
              <a:rPr lang="en-US" dirty="0" smtClean="0"/>
              <a:t>When </a:t>
            </a:r>
            <a:r>
              <a:rPr lang="en-US" dirty="0">
                <a:solidFill>
                  <a:srgbClr val="FF0000"/>
                </a:solidFill>
              </a:rPr>
              <a:t>certain</a:t>
            </a:r>
            <a:r>
              <a:rPr lang="en-US" dirty="0"/>
              <a:t> kinds of </a:t>
            </a:r>
            <a:r>
              <a:rPr lang="en-US" dirty="0">
                <a:solidFill>
                  <a:srgbClr val="FF0000"/>
                </a:solidFill>
              </a:rPr>
              <a:t>events</a:t>
            </a:r>
            <a:r>
              <a:rPr lang="en-US" dirty="0"/>
              <a:t> occur on </a:t>
            </a:r>
            <a:r>
              <a:rPr lang="en-US" dirty="0">
                <a:solidFill>
                  <a:srgbClr val="FF0000"/>
                </a:solidFill>
              </a:rPr>
              <a:t>document elements</a:t>
            </a:r>
            <a:r>
              <a:rPr lang="en-US" dirty="0"/>
              <a:t>, however, they </a:t>
            </a:r>
            <a:r>
              <a:rPr lang="en-US" dirty="0">
                <a:solidFill>
                  <a:srgbClr val="FF0000"/>
                </a:solidFill>
              </a:rPr>
              <a:t>propagate</a:t>
            </a:r>
            <a:r>
              <a:rPr lang="en-US" dirty="0"/>
              <a:t> or “</a:t>
            </a:r>
            <a:r>
              <a:rPr lang="en-US" dirty="0">
                <a:solidFill>
                  <a:srgbClr val="FF0000"/>
                </a:solidFill>
              </a:rPr>
              <a:t>bubble</a:t>
            </a:r>
            <a:r>
              <a:rPr lang="en-US" dirty="0"/>
              <a:t>” up the </a:t>
            </a:r>
            <a:r>
              <a:rPr lang="en-US" dirty="0">
                <a:solidFill>
                  <a:srgbClr val="FF0000"/>
                </a:solidFill>
              </a:rPr>
              <a:t>document </a:t>
            </a:r>
            <a:r>
              <a:rPr lang="en-US" dirty="0" smtClean="0">
                <a:solidFill>
                  <a:srgbClr val="FF0000"/>
                </a:solidFill>
              </a:rPr>
              <a:t>tree</a:t>
            </a:r>
            <a:r>
              <a:rPr lang="en-US" dirty="0" smtClean="0"/>
              <a:t>.</a:t>
            </a:r>
          </a:p>
          <a:p>
            <a:pPr lvl="1"/>
            <a:r>
              <a:rPr lang="en-US" dirty="0" smtClean="0"/>
              <a:t>If </a:t>
            </a:r>
            <a:r>
              <a:rPr lang="en-US" dirty="0"/>
              <a:t>the user moves the mouse over a hyperlink, the </a:t>
            </a:r>
            <a:r>
              <a:rPr lang="en-US" dirty="0">
                <a:solidFill>
                  <a:srgbClr val="FF0000"/>
                </a:solidFill>
              </a:rPr>
              <a:t>mousemove event</a:t>
            </a:r>
            <a:r>
              <a:rPr lang="en-US" dirty="0"/>
              <a:t> is first </a:t>
            </a:r>
            <a:r>
              <a:rPr lang="en-US" dirty="0">
                <a:solidFill>
                  <a:srgbClr val="FF0000"/>
                </a:solidFill>
              </a:rPr>
              <a:t>fired</a:t>
            </a:r>
            <a:r>
              <a:rPr lang="en-US" dirty="0"/>
              <a:t> on the &lt;a&gt; element that defines that </a:t>
            </a:r>
            <a:r>
              <a:rPr lang="en-US" dirty="0" smtClean="0"/>
              <a:t>link.</a:t>
            </a:r>
          </a:p>
          <a:p>
            <a:pPr lvl="2"/>
            <a:r>
              <a:rPr lang="en-US" dirty="0" smtClean="0"/>
              <a:t>Then </a:t>
            </a:r>
            <a:r>
              <a:rPr lang="en-US" dirty="0"/>
              <a:t>it is fired on the containing elements: </a:t>
            </a:r>
            <a:r>
              <a:rPr lang="en-US" dirty="0" smtClean="0"/>
              <a:t>perhaps</a:t>
            </a:r>
          </a:p>
          <a:p>
            <a:pPr lvl="3"/>
            <a:r>
              <a:rPr lang="en-US" dirty="0" smtClean="0"/>
              <a:t>a </a:t>
            </a:r>
            <a:r>
              <a:rPr lang="en-US" dirty="0"/>
              <a:t>&lt;p&gt; </a:t>
            </a:r>
            <a:r>
              <a:rPr lang="en-US" dirty="0" smtClean="0"/>
              <a:t>element</a:t>
            </a:r>
          </a:p>
          <a:p>
            <a:pPr lvl="3"/>
            <a:r>
              <a:rPr lang="en-US" dirty="0" smtClean="0"/>
              <a:t>a </a:t>
            </a:r>
            <a:r>
              <a:rPr lang="en-US" dirty="0"/>
              <a:t>&lt;div&gt; </a:t>
            </a:r>
            <a:r>
              <a:rPr lang="en-US" dirty="0" smtClean="0"/>
              <a:t>element</a:t>
            </a:r>
          </a:p>
          <a:p>
            <a:pPr lvl="3"/>
            <a:r>
              <a:rPr lang="en-US" dirty="0" smtClean="0"/>
              <a:t>the </a:t>
            </a:r>
            <a:r>
              <a:rPr lang="en-US" dirty="0"/>
              <a:t>Document object </a:t>
            </a:r>
            <a:r>
              <a:rPr lang="en-US" dirty="0" smtClean="0"/>
              <a:t>itself</a:t>
            </a:r>
          </a:p>
          <a:p>
            <a:pPr lvl="1"/>
            <a:r>
              <a:rPr lang="en-US" dirty="0" smtClean="0"/>
              <a:t>It </a:t>
            </a:r>
            <a:r>
              <a:rPr lang="en-US" dirty="0"/>
              <a:t>is </a:t>
            </a:r>
            <a:r>
              <a:rPr lang="en-US" dirty="0">
                <a:solidFill>
                  <a:srgbClr val="FF0000"/>
                </a:solidFill>
              </a:rPr>
              <a:t>sometimes</a:t>
            </a:r>
            <a:r>
              <a:rPr lang="en-US" dirty="0"/>
              <a:t> more </a:t>
            </a:r>
            <a:r>
              <a:rPr lang="en-US" dirty="0">
                <a:solidFill>
                  <a:srgbClr val="FF0000"/>
                </a:solidFill>
              </a:rPr>
              <a:t>convenient</a:t>
            </a:r>
            <a:r>
              <a:rPr lang="en-US" dirty="0"/>
              <a:t> to register a </a:t>
            </a:r>
            <a:r>
              <a:rPr lang="en-US" dirty="0">
                <a:solidFill>
                  <a:srgbClr val="FF0000"/>
                </a:solidFill>
              </a:rPr>
              <a:t>single event handler</a:t>
            </a:r>
            <a:r>
              <a:rPr lang="en-US" dirty="0"/>
              <a:t> on a Document or other </a:t>
            </a:r>
            <a:r>
              <a:rPr lang="en-US" dirty="0">
                <a:solidFill>
                  <a:srgbClr val="FF0000"/>
                </a:solidFill>
              </a:rPr>
              <a:t>container</a:t>
            </a:r>
            <a:r>
              <a:rPr lang="en-US" dirty="0"/>
              <a:t> </a:t>
            </a:r>
            <a:r>
              <a:rPr lang="en-US" dirty="0">
                <a:solidFill>
                  <a:srgbClr val="FF0000"/>
                </a:solidFill>
              </a:rPr>
              <a:t>element</a:t>
            </a:r>
            <a:r>
              <a:rPr lang="en-US" dirty="0"/>
              <a:t> than to register handlers on each individual element you’re interested </a:t>
            </a:r>
            <a:r>
              <a:rPr lang="en-US" dirty="0" smtClean="0"/>
              <a:t>in.</a:t>
            </a:r>
          </a:p>
          <a:p>
            <a:pPr lvl="1"/>
            <a:r>
              <a:rPr lang="en-US" dirty="0" smtClean="0"/>
              <a:t>An </a:t>
            </a:r>
            <a:r>
              <a:rPr lang="en-US" dirty="0">
                <a:solidFill>
                  <a:srgbClr val="FF0000"/>
                </a:solidFill>
              </a:rPr>
              <a:t>event handler</a:t>
            </a:r>
            <a:r>
              <a:rPr lang="en-US" dirty="0"/>
              <a:t> can </a:t>
            </a:r>
            <a:r>
              <a:rPr lang="en-US" dirty="0">
                <a:solidFill>
                  <a:srgbClr val="FF0000"/>
                </a:solidFill>
              </a:rPr>
              <a:t>stop</a:t>
            </a:r>
            <a:r>
              <a:rPr lang="en-US" dirty="0"/>
              <a:t> the </a:t>
            </a:r>
            <a:r>
              <a:rPr lang="en-US" dirty="0">
                <a:solidFill>
                  <a:srgbClr val="FF0000"/>
                </a:solidFill>
              </a:rPr>
              <a:t>propagation</a:t>
            </a:r>
            <a:r>
              <a:rPr lang="en-US" dirty="0"/>
              <a:t> of an </a:t>
            </a:r>
            <a:r>
              <a:rPr lang="en-US" dirty="0">
                <a:solidFill>
                  <a:srgbClr val="FF0000"/>
                </a:solidFill>
              </a:rPr>
              <a:t>event</a:t>
            </a:r>
            <a:r>
              <a:rPr lang="en-US" dirty="0"/>
              <a:t>, so that it will </a:t>
            </a:r>
            <a:r>
              <a:rPr lang="en-US" dirty="0">
                <a:solidFill>
                  <a:srgbClr val="FF0000"/>
                </a:solidFill>
              </a:rPr>
              <a:t>not continue to bubble</a:t>
            </a:r>
            <a:r>
              <a:rPr lang="en-US" dirty="0"/>
              <a:t> and will not trigger handlers on containing </a:t>
            </a:r>
            <a:r>
              <a:rPr lang="en-US" dirty="0" smtClean="0"/>
              <a:t>elements.</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324</a:t>
            </a:fld>
            <a:endParaRPr lang="en-US" dirty="0"/>
          </a:p>
        </p:txBody>
      </p:sp>
    </p:spTree>
    <p:extLst>
      <p:ext uri="{BB962C8B-B14F-4D97-AF65-F5344CB8AC3E}">
        <p14:creationId xmlns:p14="http://schemas.microsoft.com/office/powerpoint/2010/main" val="208941295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a:t>
            </a:r>
            <a:r>
              <a:rPr lang="en-US" dirty="0" smtClean="0"/>
              <a:t>propagation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Handlers </a:t>
            </a:r>
            <a:r>
              <a:rPr lang="en-US" dirty="0"/>
              <a:t>do this by </a:t>
            </a:r>
            <a:endParaRPr lang="en-US" dirty="0" smtClean="0"/>
          </a:p>
          <a:p>
            <a:pPr lvl="2"/>
            <a:r>
              <a:rPr lang="en-US" dirty="0" smtClean="0"/>
              <a:t>invoking </a:t>
            </a:r>
            <a:r>
              <a:rPr lang="en-US" dirty="0"/>
              <a:t>a method </a:t>
            </a:r>
            <a:r>
              <a:rPr lang="en-US" dirty="0" smtClean="0"/>
              <a:t>or</a:t>
            </a:r>
          </a:p>
          <a:p>
            <a:pPr lvl="2"/>
            <a:r>
              <a:rPr lang="en-US" dirty="0" smtClean="0"/>
              <a:t>setting </a:t>
            </a:r>
            <a:r>
              <a:rPr lang="en-US" dirty="0"/>
              <a:t>a property of the event </a:t>
            </a:r>
            <a:r>
              <a:rPr lang="en-US" dirty="0" smtClean="0"/>
              <a:t>object.</a:t>
            </a:r>
          </a:p>
          <a:p>
            <a:pPr lvl="1"/>
            <a:r>
              <a:rPr lang="en-US" dirty="0" smtClean="0"/>
              <a:t>Event </a:t>
            </a:r>
            <a:r>
              <a:rPr lang="en-US" dirty="0"/>
              <a:t>propagation is covered in detail in §17.3.6</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325</a:t>
            </a:fld>
            <a:endParaRPr lang="en-US" dirty="0"/>
          </a:p>
        </p:txBody>
      </p:sp>
    </p:spTree>
    <p:extLst>
      <p:ext uri="{BB962C8B-B14F-4D97-AF65-F5344CB8AC3E}">
        <p14:creationId xmlns:p14="http://schemas.microsoft.com/office/powerpoint/2010/main" val="176702115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Capturing</a:t>
            </a:r>
            <a:endParaRPr lang="en-US" dirty="0"/>
          </a:p>
        </p:txBody>
      </p:sp>
      <p:sp>
        <p:nvSpPr>
          <p:cNvPr id="3" name="Content Placeholder 2"/>
          <p:cNvSpPr>
            <a:spLocks noGrp="1"/>
          </p:cNvSpPr>
          <p:nvPr>
            <p:ph idx="1"/>
          </p:nvPr>
        </p:nvSpPr>
        <p:spPr/>
        <p:txBody>
          <a:bodyPr/>
          <a:lstStyle/>
          <a:p>
            <a:r>
              <a:rPr lang="en-US" dirty="0"/>
              <a:t>In </a:t>
            </a:r>
            <a:r>
              <a:rPr lang="en-US" dirty="0">
                <a:solidFill>
                  <a:srgbClr val="0070C0"/>
                </a:solidFill>
              </a:rPr>
              <a:t>another</a:t>
            </a:r>
            <a:r>
              <a:rPr lang="en-US" dirty="0">
                <a:solidFill>
                  <a:srgbClr val="FF0000"/>
                </a:solidFill>
              </a:rPr>
              <a:t> form </a:t>
            </a:r>
            <a:r>
              <a:rPr lang="en-US" dirty="0">
                <a:solidFill>
                  <a:srgbClr val="0070C0"/>
                </a:solidFill>
              </a:rPr>
              <a:t>of</a:t>
            </a:r>
            <a:r>
              <a:rPr lang="en-US" dirty="0">
                <a:solidFill>
                  <a:srgbClr val="FF0000"/>
                </a:solidFill>
              </a:rPr>
              <a:t> event propagation</a:t>
            </a:r>
            <a:r>
              <a:rPr lang="en-US" dirty="0"/>
              <a:t>, known as </a:t>
            </a:r>
            <a:r>
              <a:rPr lang="en-US" dirty="0">
                <a:solidFill>
                  <a:srgbClr val="FF0000"/>
                </a:solidFill>
              </a:rPr>
              <a:t>event capturing</a:t>
            </a:r>
            <a:r>
              <a:rPr lang="en-US" dirty="0"/>
              <a:t>, handlers specially registered on </a:t>
            </a:r>
            <a:r>
              <a:rPr lang="en-US" dirty="0">
                <a:solidFill>
                  <a:srgbClr val="FF0000"/>
                </a:solidFill>
              </a:rPr>
              <a:t>container elements</a:t>
            </a:r>
            <a:r>
              <a:rPr lang="en-US" dirty="0"/>
              <a:t> have the opportunity to </a:t>
            </a:r>
            <a:r>
              <a:rPr lang="en-US" dirty="0">
                <a:solidFill>
                  <a:srgbClr val="FF0000"/>
                </a:solidFill>
              </a:rPr>
              <a:t>intercept</a:t>
            </a:r>
            <a:r>
              <a:rPr lang="en-US" dirty="0"/>
              <a:t> (or “</a:t>
            </a:r>
            <a:r>
              <a:rPr lang="en-US" dirty="0">
                <a:solidFill>
                  <a:srgbClr val="FF0000"/>
                </a:solidFill>
              </a:rPr>
              <a:t>capture</a:t>
            </a:r>
            <a:r>
              <a:rPr lang="en-US" dirty="0"/>
              <a:t>”) events </a:t>
            </a:r>
            <a:r>
              <a:rPr lang="en-US" dirty="0">
                <a:solidFill>
                  <a:srgbClr val="FF0000"/>
                </a:solidFill>
              </a:rPr>
              <a:t>before</a:t>
            </a:r>
            <a:r>
              <a:rPr lang="en-US" dirty="0"/>
              <a:t> they are </a:t>
            </a:r>
            <a:r>
              <a:rPr lang="en-US" dirty="0">
                <a:solidFill>
                  <a:srgbClr val="FF0000"/>
                </a:solidFill>
              </a:rPr>
              <a:t>delivered</a:t>
            </a:r>
            <a:r>
              <a:rPr lang="en-US" dirty="0"/>
              <a:t> to their </a:t>
            </a:r>
            <a:r>
              <a:rPr lang="en-US" dirty="0">
                <a:solidFill>
                  <a:srgbClr val="FF0000"/>
                </a:solidFill>
              </a:rPr>
              <a:t>actual </a:t>
            </a:r>
            <a:r>
              <a:rPr lang="en-US" dirty="0" smtClean="0">
                <a:solidFill>
                  <a:srgbClr val="FF0000"/>
                </a:solidFill>
              </a:rPr>
              <a:t>target</a:t>
            </a:r>
            <a:r>
              <a:rPr lang="en-US" dirty="0" smtClean="0"/>
              <a:t>.</a:t>
            </a:r>
          </a:p>
          <a:p>
            <a:pPr lvl="1"/>
            <a:r>
              <a:rPr lang="en-US" dirty="0" smtClean="0"/>
              <a:t>Event </a:t>
            </a:r>
            <a:r>
              <a:rPr lang="en-US" dirty="0"/>
              <a:t>capturing is not supported by IE8 and earlier, and is not, therefore, commonly </a:t>
            </a:r>
            <a:r>
              <a:rPr lang="en-US" dirty="0" smtClean="0"/>
              <a:t>used.</a:t>
            </a:r>
          </a:p>
          <a:p>
            <a:pPr lvl="1"/>
            <a:r>
              <a:rPr lang="en-US" dirty="0" smtClean="0"/>
              <a:t>The </a:t>
            </a:r>
            <a:r>
              <a:rPr lang="en-US" dirty="0"/>
              <a:t>ability to </a:t>
            </a:r>
            <a:r>
              <a:rPr lang="en-US" dirty="0">
                <a:solidFill>
                  <a:srgbClr val="FF0000"/>
                </a:solidFill>
              </a:rPr>
              <a:t>capture</a:t>
            </a:r>
            <a:r>
              <a:rPr lang="en-US" dirty="0"/>
              <a:t> or “</a:t>
            </a:r>
            <a:r>
              <a:rPr lang="en-US" dirty="0">
                <a:solidFill>
                  <a:srgbClr val="FF0000"/>
                </a:solidFill>
              </a:rPr>
              <a:t>grab</a:t>
            </a:r>
            <a:r>
              <a:rPr lang="en-US" dirty="0"/>
              <a:t>” </a:t>
            </a:r>
            <a:r>
              <a:rPr lang="en-US" dirty="0">
                <a:solidFill>
                  <a:srgbClr val="FF0000"/>
                </a:solidFill>
              </a:rPr>
              <a:t>mouse events</a:t>
            </a:r>
            <a:r>
              <a:rPr lang="en-US" dirty="0"/>
              <a:t> is required when processing </a:t>
            </a:r>
            <a:r>
              <a:rPr lang="en-US" dirty="0">
                <a:solidFill>
                  <a:srgbClr val="FF0000"/>
                </a:solidFill>
              </a:rPr>
              <a:t>mouse drag events</a:t>
            </a:r>
            <a:r>
              <a:rPr lang="en-US" dirty="0"/>
              <a:t>, however, and we’ll see how to do this in Example 17-2</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326</a:t>
            </a:fld>
            <a:endParaRPr lang="en-US" dirty="0"/>
          </a:p>
        </p:txBody>
      </p:sp>
    </p:spTree>
    <p:extLst>
      <p:ext uri="{BB962C8B-B14F-4D97-AF65-F5344CB8AC3E}">
        <p14:creationId xmlns:p14="http://schemas.microsoft.com/office/powerpoint/2010/main" val="411052363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Actions</a:t>
            </a:r>
            <a:endParaRPr lang="en-US" dirty="0"/>
          </a:p>
        </p:txBody>
      </p:sp>
      <p:sp>
        <p:nvSpPr>
          <p:cNvPr id="3" name="Content Placeholder 2"/>
          <p:cNvSpPr>
            <a:spLocks noGrp="1"/>
          </p:cNvSpPr>
          <p:nvPr>
            <p:ph idx="1"/>
          </p:nvPr>
        </p:nvSpPr>
        <p:spPr/>
        <p:txBody>
          <a:bodyPr/>
          <a:lstStyle/>
          <a:p>
            <a:r>
              <a:rPr lang="en-US" dirty="0"/>
              <a:t>Some </a:t>
            </a:r>
            <a:r>
              <a:rPr lang="en-US" dirty="0">
                <a:solidFill>
                  <a:srgbClr val="FF0000"/>
                </a:solidFill>
              </a:rPr>
              <a:t>events</a:t>
            </a:r>
            <a:r>
              <a:rPr lang="en-US" dirty="0"/>
              <a:t> have </a:t>
            </a:r>
            <a:r>
              <a:rPr lang="en-US" dirty="0">
                <a:solidFill>
                  <a:srgbClr val="FF0000"/>
                </a:solidFill>
              </a:rPr>
              <a:t>default actions</a:t>
            </a:r>
            <a:r>
              <a:rPr lang="en-US" dirty="0"/>
              <a:t> associated with </a:t>
            </a:r>
            <a:r>
              <a:rPr lang="en-US" dirty="0" smtClean="0"/>
              <a:t>them.</a:t>
            </a:r>
          </a:p>
          <a:p>
            <a:pPr lvl="1"/>
            <a:r>
              <a:rPr lang="en-US" dirty="0" smtClean="0"/>
              <a:t>When </a:t>
            </a:r>
            <a:r>
              <a:rPr lang="en-US" dirty="0"/>
              <a:t>a </a:t>
            </a:r>
            <a:r>
              <a:rPr lang="en-US" dirty="0">
                <a:solidFill>
                  <a:srgbClr val="FF0000"/>
                </a:solidFill>
              </a:rPr>
              <a:t>click event</a:t>
            </a:r>
            <a:r>
              <a:rPr lang="en-US" dirty="0"/>
              <a:t> occurs on a </a:t>
            </a:r>
            <a:r>
              <a:rPr lang="en-US" dirty="0">
                <a:solidFill>
                  <a:srgbClr val="FF0000"/>
                </a:solidFill>
              </a:rPr>
              <a:t>hyperlink</a:t>
            </a:r>
            <a:r>
              <a:rPr lang="en-US" dirty="0"/>
              <a:t>, for example, the </a:t>
            </a:r>
            <a:r>
              <a:rPr lang="en-US" dirty="0">
                <a:solidFill>
                  <a:srgbClr val="FF0000"/>
                </a:solidFill>
              </a:rPr>
              <a:t>default action</a:t>
            </a:r>
            <a:r>
              <a:rPr lang="en-US" dirty="0"/>
              <a:t> is for the </a:t>
            </a:r>
            <a:r>
              <a:rPr lang="en-US" dirty="0">
                <a:solidFill>
                  <a:srgbClr val="FF0000"/>
                </a:solidFill>
              </a:rPr>
              <a:t>browser</a:t>
            </a:r>
            <a:r>
              <a:rPr lang="en-US" dirty="0"/>
              <a:t> to </a:t>
            </a:r>
            <a:r>
              <a:rPr lang="en-US" dirty="0">
                <a:solidFill>
                  <a:srgbClr val="FF0000"/>
                </a:solidFill>
              </a:rPr>
              <a:t>follow</a:t>
            </a:r>
            <a:r>
              <a:rPr lang="en-US" dirty="0"/>
              <a:t> the link and </a:t>
            </a:r>
            <a:r>
              <a:rPr lang="en-US" dirty="0">
                <a:solidFill>
                  <a:srgbClr val="FF0000"/>
                </a:solidFill>
              </a:rPr>
              <a:t>load</a:t>
            </a:r>
            <a:r>
              <a:rPr lang="en-US" dirty="0"/>
              <a:t> a new </a:t>
            </a:r>
            <a:r>
              <a:rPr lang="en-US" dirty="0" smtClean="0"/>
              <a:t>page.</a:t>
            </a:r>
          </a:p>
          <a:p>
            <a:pPr lvl="1"/>
            <a:r>
              <a:rPr lang="en-US" dirty="0" smtClean="0"/>
              <a:t>Event </a:t>
            </a:r>
            <a:r>
              <a:rPr lang="en-US" dirty="0"/>
              <a:t>handlers can </a:t>
            </a:r>
            <a:r>
              <a:rPr lang="en-US" dirty="0">
                <a:solidFill>
                  <a:srgbClr val="FF0000"/>
                </a:solidFill>
              </a:rPr>
              <a:t>prevent</a:t>
            </a:r>
            <a:r>
              <a:rPr lang="en-US" dirty="0"/>
              <a:t> this </a:t>
            </a:r>
            <a:r>
              <a:rPr lang="en-US" dirty="0">
                <a:solidFill>
                  <a:srgbClr val="FF0000"/>
                </a:solidFill>
              </a:rPr>
              <a:t>default </a:t>
            </a:r>
            <a:r>
              <a:rPr lang="en-US" dirty="0" smtClean="0">
                <a:solidFill>
                  <a:srgbClr val="FF0000"/>
                </a:solidFill>
              </a:rPr>
              <a:t>action</a:t>
            </a:r>
            <a:endParaRPr lang="en-US" dirty="0" smtClean="0"/>
          </a:p>
          <a:p>
            <a:pPr lvl="2"/>
            <a:r>
              <a:rPr lang="en-US" dirty="0" smtClean="0"/>
              <a:t>by returning </a:t>
            </a:r>
            <a:r>
              <a:rPr lang="en-US" dirty="0"/>
              <a:t>an appropriate </a:t>
            </a:r>
            <a:r>
              <a:rPr lang="en-US" dirty="0" smtClean="0"/>
              <a:t>value</a:t>
            </a:r>
          </a:p>
          <a:p>
            <a:pPr lvl="2"/>
            <a:r>
              <a:rPr lang="en-US" dirty="0" smtClean="0"/>
              <a:t>invoking </a:t>
            </a:r>
            <a:r>
              <a:rPr lang="en-US" dirty="0"/>
              <a:t>a method of the event </a:t>
            </a:r>
            <a:r>
              <a:rPr lang="en-US" dirty="0" smtClean="0"/>
              <a:t>object</a:t>
            </a:r>
          </a:p>
          <a:p>
            <a:pPr lvl="2"/>
            <a:r>
              <a:rPr lang="en-US" dirty="0" smtClean="0"/>
              <a:t>by </a:t>
            </a:r>
            <a:r>
              <a:rPr lang="en-US" dirty="0"/>
              <a:t>setting a property of the event </a:t>
            </a:r>
            <a:r>
              <a:rPr lang="en-US" dirty="0" smtClean="0"/>
              <a:t>object.</a:t>
            </a:r>
          </a:p>
          <a:p>
            <a:pPr lvl="1"/>
            <a:r>
              <a:rPr lang="en-US" dirty="0" smtClean="0"/>
              <a:t>This </a:t>
            </a:r>
            <a:r>
              <a:rPr lang="en-US" dirty="0"/>
              <a:t>is sometimes called “</a:t>
            </a:r>
            <a:r>
              <a:rPr lang="en-US" dirty="0">
                <a:solidFill>
                  <a:srgbClr val="FF0000"/>
                </a:solidFill>
              </a:rPr>
              <a:t>canceling</a:t>
            </a:r>
            <a:r>
              <a:rPr lang="en-US" dirty="0"/>
              <a:t>” the event and is covered in §</a:t>
            </a:r>
            <a:r>
              <a:rPr lang="en-US" dirty="0" smtClean="0"/>
              <a:t>17.3.7.</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327</a:t>
            </a:fld>
            <a:endParaRPr lang="en-US" dirty="0"/>
          </a:p>
        </p:txBody>
      </p:sp>
    </p:spTree>
    <p:extLst>
      <p:ext uri="{BB962C8B-B14F-4D97-AF65-F5344CB8AC3E}">
        <p14:creationId xmlns:p14="http://schemas.microsoft.com/office/powerpoint/2010/main" val="112468421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a:t>With those terms defined, we can now move on to study </a:t>
            </a:r>
            <a:r>
              <a:rPr lang="en-US" dirty="0">
                <a:solidFill>
                  <a:srgbClr val="FF0000"/>
                </a:solidFill>
              </a:rPr>
              <a:t>events</a:t>
            </a:r>
            <a:r>
              <a:rPr lang="en-US" dirty="0"/>
              <a:t> and </a:t>
            </a:r>
            <a:r>
              <a:rPr lang="en-US" dirty="0">
                <a:solidFill>
                  <a:srgbClr val="FF0000"/>
                </a:solidFill>
              </a:rPr>
              <a:t>event handling</a:t>
            </a:r>
            <a:r>
              <a:rPr lang="en-US" dirty="0"/>
              <a:t> in </a:t>
            </a:r>
            <a:r>
              <a:rPr lang="en-US" dirty="0" smtClean="0"/>
              <a:t>detail.</a:t>
            </a:r>
          </a:p>
          <a:p>
            <a:pPr lvl="1"/>
            <a:r>
              <a:rPr lang="en-US" dirty="0" smtClean="0"/>
              <a:t>The </a:t>
            </a:r>
            <a:r>
              <a:rPr lang="en-US" dirty="0"/>
              <a:t>first section that follows is an overview of the many </a:t>
            </a:r>
            <a:r>
              <a:rPr lang="en-US" dirty="0">
                <a:solidFill>
                  <a:srgbClr val="FF0000"/>
                </a:solidFill>
              </a:rPr>
              <a:t>event types</a:t>
            </a:r>
            <a:r>
              <a:rPr lang="en-US" dirty="0"/>
              <a:t> supported by </a:t>
            </a:r>
            <a:r>
              <a:rPr lang="en-US" dirty="0">
                <a:solidFill>
                  <a:srgbClr val="FF0000"/>
                </a:solidFill>
              </a:rPr>
              <a:t>web </a:t>
            </a:r>
            <a:r>
              <a:rPr lang="en-US" dirty="0" smtClean="0">
                <a:solidFill>
                  <a:srgbClr val="FF0000"/>
                </a:solidFill>
              </a:rPr>
              <a:t>browsers</a:t>
            </a:r>
            <a:r>
              <a:rPr lang="en-US" dirty="0" smtClean="0"/>
              <a:t>.</a:t>
            </a:r>
          </a:p>
          <a:p>
            <a:pPr lvl="1"/>
            <a:r>
              <a:rPr lang="en-US" dirty="0" smtClean="0"/>
              <a:t>It </a:t>
            </a:r>
            <a:r>
              <a:rPr lang="en-US" dirty="0"/>
              <a:t>doesn’t cover any single kind of event in detail, but it lets you know what kinds of events are available for use in your web </a:t>
            </a:r>
            <a:r>
              <a:rPr lang="en-US" dirty="0" smtClean="0"/>
              <a:t>applications.</a:t>
            </a:r>
          </a:p>
          <a:p>
            <a:pPr lvl="1"/>
            <a:r>
              <a:rPr lang="en-US" dirty="0" smtClean="0"/>
              <a:t>This </a:t>
            </a:r>
            <a:r>
              <a:rPr lang="en-US" dirty="0"/>
              <a:t>section includes </a:t>
            </a:r>
            <a:r>
              <a:rPr lang="en-US" dirty="0">
                <a:solidFill>
                  <a:srgbClr val="FF0000"/>
                </a:solidFill>
              </a:rPr>
              <a:t>cross-references</a:t>
            </a:r>
            <a:r>
              <a:rPr lang="en-US" dirty="0"/>
              <a:t> to other parts of this book that demonstrate some of the events in </a:t>
            </a:r>
            <a:r>
              <a:rPr lang="en-US" dirty="0" smtClean="0"/>
              <a:t>action.</a:t>
            </a:r>
          </a:p>
          <a:p>
            <a:pPr lvl="1"/>
            <a:r>
              <a:rPr lang="en-US" dirty="0" smtClean="0"/>
              <a:t>After </a:t>
            </a:r>
            <a:r>
              <a:rPr lang="en-US" dirty="0"/>
              <a:t>the introductory section on event types, the next two sections explain how to </a:t>
            </a:r>
            <a:r>
              <a:rPr lang="en-US" dirty="0">
                <a:solidFill>
                  <a:srgbClr val="FF0000"/>
                </a:solidFill>
              </a:rPr>
              <a:t>register event handlers</a:t>
            </a:r>
            <a:r>
              <a:rPr lang="en-US" dirty="0"/>
              <a:t> and </a:t>
            </a:r>
            <a:r>
              <a:rPr lang="en-US" dirty="0">
                <a:solidFill>
                  <a:srgbClr val="FF0000"/>
                </a:solidFill>
              </a:rPr>
              <a:t>how</a:t>
            </a:r>
            <a:r>
              <a:rPr lang="en-US" dirty="0"/>
              <a:t> the </a:t>
            </a:r>
            <a:r>
              <a:rPr lang="en-US" dirty="0">
                <a:solidFill>
                  <a:srgbClr val="FF0000"/>
                </a:solidFill>
              </a:rPr>
              <a:t>browser invokes</a:t>
            </a:r>
            <a:r>
              <a:rPr lang="en-US" dirty="0"/>
              <a:t> those </a:t>
            </a:r>
            <a:r>
              <a:rPr lang="en-US" dirty="0">
                <a:solidFill>
                  <a:srgbClr val="FF0000"/>
                </a:solidFill>
              </a:rPr>
              <a:t>event </a:t>
            </a:r>
            <a:r>
              <a:rPr lang="en-US" dirty="0" smtClean="0">
                <a:solidFill>
                  <a:srgbClr val="FF0000"/>
                </a:solidFill>
              </a:rPr>
              <a:t>handlers</a:t>
            </a:r>
            <a:r>
              <a:rPr lang="en-US" dirty="0" smtClean="0"/>
              <a:t>.</a:t>
            </a:r>
          </a:p>
          <a:p>
            <a:pPr lvl="1"/>
            <a:r>
              <a:rPr lang="en-US" dirty="0" smtClean="0"/>
              <a:t>Because </a:t>
            </a:r>
            <a:r>
              <a:rPr lang="en-US" dirty="0"/>
              <a:t>of the historical evolution of the </a:t>
            </a:r>
            <a:r>
              <a:rPr lang="en-US" dirty="0">
                <a:solidFill>
                  <a:srgbClr val="FF0000"/>
                </a:solidFill>
              </a:rPr>
              <a:t>JavaScript event model</a:t>
            </a:r>
            <a:r>
              <a:rPr lang="en-US" dirty="0"/>
              <a:t> and because of </a:t>
            </a:r>
            <a:r>
              <a:rPr lang="en-US" dirty="0">
                <a:solidFill>
                  <a:srgbClr val="FF0000"/>
                </a:solidFill>
              </a:rPr>
              <a:t>IE’s</a:t>
            </a:r>
            <a:r>
              <a:rPr lang="en-US" dirty="0"/>
              <a:t> </a:t>
            </a:r>
            <a:r>
              <a:rPr lang="en-US" dirty="0">
                <a:solidFill>
                  <a:srgbClr val="0070C0"/>
                </a:solidFill>
              </a:rPr>
              <a:t>lack</a:t>
            </a:r>
            <a:r>
              <a:rPr lang="en-US" dirty="0"/>
              <a:t> of </a:t>
            </a:r>
            <a:r>
              <a:rPr lang="en-US" dirty="0">
                <a:solidFill>
                  <a:srgbClr val="FF0000"/>
                </a:solidFill>
              </a:rPr>
              <a:t>standards</a:t>
            </a:r>
            <a:r>
              <a:rPr lang="en-US" dirty="0"/>
              <a:t> support </a:t>
            </a:r>
            <a:r>
              <a:rPr lang="en-US" dirty="0">
                <a:solidFill>
                  <a:srgbClr val="FF0000"/>
                </a:solidFill>
              </a:rPr>
              <a:t>prior to IE9</a:t>
            </a:r>
            <a:r>
              <a:rPr lang="en-US" dirty="0"/>
              <a:t>, both of these topics are more complicated than you might </a:t>
            </a:r>
            <a:r>
              <a:rPr lang="en-US" dirty="0" smtClean="0"/>
              <a:t>expect.</a:t>
            </a:r>
          </a:p>
          <a:p>
            <a:pPr lvl="1"/>
            <a:r>
              <a:rPr lang="en-US" dirty="0" smtClean="0"/>
              <a:t>The </a:t>
            </a:r>
            <a:r>
              <a:rPr lang="en-US" dirty="0"/>
              <a:t>chapter ends with a series of examples that demonstrate how to work with a specific types of events. </a:t>
            </a:r>
            <a:endParaRPr lang="en-US" dirty="0" smtClean="0"/>
          </a:p>
          <a:p>
            <a:pPr lvl="1"/>
            <a:r>
              <a:rPr lang="en-US" dirty="0" smtClean="0"/>
              <a:t>These </a:t>
            </a:r>
            <a:r>
              <a:rPr lang="en-US" dirty="0">
                <a:solidFill>
                  <a:srgbClr val="FF0000"/>
                </a:solidFill>
              </a:rPr>
              <a:t>event-type-specific</a:t>
            </a:r>
            <a:r>
              <a:rPr lang="en-US" dirty="0"/>
              <a:t> sections </a:t>
            </a:r>
            <a:r>
              <a:rPr lang="en-US" dirty="0" smtClean="0"/>
              <a:t>cover:</a:t>
            </a:r>
          </a:p>
          <a:p>
            <a:pPr lvl="2"/>
            <a:r>
              <a:rPr lang="en-US" dirty="0" smtClean="0"/>
              <a:t>Document </a:t>
            </a:r>
            <a:r>
              <a:rPr lang="en-US" dirty="0"/>
              <a:t>loading and readiness </a:t>
            </a:r>
            <a:r>
              <a:rPr lang="en-US" dirty="0" smtClean="0"/>
              <a:t>events		Mouse events</a:t>
            </a:r>
          </a:p>
          <a:p>
            <a:pPr lvl="2"/>
            <a:r>
              <a:rPr lang="en-US" dirty="0" smtClean="0"/>
              <a:t>Mouse </a:t>
            </a:r>
            <a:r>
              <a:rPr lang="en-US" dirty="0"/>
              <a:t>wheel </a:t>
            </a:r>
            <a:r>
              <a:rPr lang="en-US" dirty="0" smtClean="0"/>
              <a:t>events				Drag-and-drop events</a:t>
            </a:r>
          </a:p>
          <a:p>
            <a:pPr lvl="2"/>
            <a:r>
              <a:rPr lang="en-US" dirty="0" smtClean="0"/>
              <a:t>Key events						Text </a:t>
            </a:r>
            <a:r>
              <a:rPr lang="en-US" dirty="0"/>
              <a:t>input </a:t>
            </a:r>
            <a:r>
              <a:rPr lang="en-US" dirty="0" smtClean="0"/>
              <a:t>events</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328</a:t>
            </a:fld>
            <a:endParaRPr lang="en-US" dirty="0"/>
          </a:p>
        </p:txBody>
      </p:sp>
    </p:spTree>
    <p:extLst>
      <p:ext uri="{BB962C8B-B14F-4D97-AF65-F5344CB8AC3E}">
        <p14:creationId xmlns:p14="http://schemas.microsoft.com/office/powerpoint/2010/main" val="409925887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NOTE</a:t>
            </a:r>
            <a:endParaRPr lang="en-US" dirty="0"/>
          </a:p>
        </p:txBody>
      </p:sp>
      <p:sp>
        <p:nvSpPr>
          <p:cNvPr id="7" name="Content Placeholder 6"/>
          <p:cNvSpPr>
            <a:spLocks noGrp="1"/>
          </p:cNvSpPr>
          <p:nvPr>
            <p:ph idx="1"/>
          </p:nvPr>
        </p:nvSpPr>
        <p:spPr/>
        <p:txBody>
          <a:bodyPr/>
          <a:lstStyle/>
          <a:p>
            <a:r>
              <a:rPr lang="en-US" dirty="0" smtClean="0"/>
              <a:t>Some </a:t>
            </a:r>
            <a:r>
              <a:rPr lang="en-US" dirty="0"/>
              <a:t>sources, including the </a:t>
            </a:r>
            <a:r>
              <a:rPr lang="en-US" dirty="0">
                <a:solidFill>
                  <a:srgbClr val="FF0000"/>
                </a:solidFill>
              </a:rPr>
              <a:t>HTML5 specification</a:t>
            </a:r>
            <a:r>
              <a:rPr lang="en-US" dirty="0"/>
              <a:t>, make a technical </a:t>
            </a:r>
            <a:r>
              <a:rPr lang="en-US" dirty="0">
                <a:solidFill>
                  <a:srgbClr val="FF0000"/>
                </a:solidFill>
              </a:rPr>
              <a:t>distinction</a:t>
            </a:r>
            <a:r>
              <a:rPr lang="en-US" dirty="0"/>
              <a:t> between </a:t>
            </a:r>
            <a:r>
              <a:rPr lang="en-US" dirty="0">
                <a:solidFill>
                  <a:srgbClr val="FF0000"/>
                </a:solidFill>
              </a:rPr>
              <a:t>handlers</a:t>
            </a:r>
            <a:r>
              <a:rPr lang="en-US" dirty="0"/>
              <a:t> and </a:t>
            </a:r>
            <a:r>
              <a:rPr lang="en-US" dirty="0">
                <a:solidFill>
                  <a:srgbClr val="FF0000"/>
                </a:solidFill>
              </a:rPr>
              <a:t>listeners</a:t>
            </a:r>
            <a:r>
              <a:rPr lang="en-US" dirty="0"/>
              <a:t>, </a:t>
            </a:r>
            <a:r>
              <a:rPr lang="en-US" dirty="0">
                <a:solidFill>
                  <a:srgbClr val="FF0000"/>
                </a:solidFill>
              </a:rPr>
              <a:t>based on the way</a:t>
            </a:r>
            <a:r>
              <a:rPr lang="en-US" dirty="0"/>
              <a:t> in which </a:t>
            </a:r>
            <a:r>
              <a:rPr lang="en-US" dirty="0">
                <a:solidFill>
                  <a:srgbClr val="0070C0"/>
                </a:solidFill>
              </a:rPr>
              <a:t>they</a:t>
            </a:r>
            <a:r>
              <a:rPr lang="en-US" dirty="0"/>
              <a:t> are </a:t>
            </a:r>
            <a:r>
              <a:rPr lang="en-US" dirty="0" smtClean="0">
                <a:solidFill>
                  <a:srgbClr val="FF0000"/>
                </a:solidFill>
              </a:rPr>
              <a:t>registered</a:t>
            </a:r>
            <a:r>
              <a:rPr lang="en-US" dirty="0" smtClean="0"/>
              <a:t>.</a:t>
            </a:r>
          </a:p>
          <a:p>
            <a:pPr lvl="1"/>
            <a:r>
              <a:rPr lang="en-US" dirty="0" smtClean="0"/>
              <a:t>In </a:t>
            </a:r>
            <a:r>
              <a:rPr lang="en-US" dirty="0"/>
              <a:t>this book we treat the two terms as </a:t>
            </a:r>
            <a:r>
              <a:rPr lang="en-US" dirty="0" smtClean="0">
                <a:solidFill>
                  <a:srgbClr val="FF0000"/>
                </a:solidFill>
              </a:rPr>
              <a:t>synonyms</a:t>
            </a:r>
            <a:r>
              <a:rPr lang="en-US" dirty="0" smtClean="0"/>
              <a:t>.</a:t>
            </a:r>
          </a:p>
          <a:p>
            <a:pPr lvl="1"/>
            <a:r>
              <a:rPr lang="en-US" dirty="0" smtClean="0">
                <a:solidFill>
                  <a:srgbClr val="FF0000"/>
                </a:solidFill>
              </a:rPr>
              <a:t>Standards</a:t>
            </a:r>
            <a:r>
              <a:rPr lang="en-US" dirty="0" smtClean="0"/>
              <a:t> </a:t>
            </a:r>
            <a:r>
              <a:rPr lang="en-US" dirty="0"/>
              <a:t>define a </a:t>
            </a:r>
            <a:r>
              <a:rPr lang="en-US" dirty="0">
                <a:solidFill>
                  <a:srgbClr val="FF0000"/>
                </a:solidFill>
              </a:rPr>
              <a:t>hierarchy </a:t>
            </a:r>
            <a:r>
              <a:rPr lang="en-US" dirty="0">
                <a:solidFill>
                  <a:srgbClr val="0070C0"/>
                </a:solidFill>
              </a:rPr>
              <a:t>of</a:t>
            </a:r>
            <a:r>
              <a:rPr lang="en-US" dirty="0">
                <a:solidFill>
                  <a:srgbClr val="FF0000"/>
                </a:solidFill>
              </a:rPr>
              <a:t> event object </a:t>
            </a:r>
            <a:r>
              <a:rPr lang="en-US" dirty="0">
                <a:solidFill>
                  <a:srgbClr val="0070C0"/>
                </a:solidFill>
              </a:rPr>
              <a:t>interfaces</a:t>
            </a:r>
            <a:r>
              <a:rPr lang="en-US" dirty="0"/>
              <a:t> for </a:t>
            </a:r>
            <a:r>
              <a:rPr lang="en-US" dirty="0">
                <a:solidFill>
                  <a:srgbClr val="0070C0"/>
                </a:solidFill>
              </a:rPr>
              <a:t>different</a:t>
            </a:r>
            <a:r>
              <a:rPr lang="en-US" dirty="0"/>
              <a:t> </a:t>
            </a:r>
            <a:r>
              <a:rPr lang="en-US" dirty="0">
                <a:solidFill>
                  <a:srgbClr val="FF0000"/>
                </a:solidFill>
              </a:rPr>
              <a:t>types of </a:t>
            </a:r>
            <a:r>
              <a:rPr lang="en-US" dirty="0" smtClean="0">
                <a:solidFill>
                  <a:srgbClr val="FF0000"/>
                </a:solidFill>
              </a:rPr>
              <a:t>events</a:t>
            </a:r>
            <a:r>
              <a:rPr lang="en-US" dirty="0" smtClean="0"/>
              <a:t>.</a:t>
            </a:r>
          </a:p>
          <a:p>
            <a:pPr lvl="2"/>
            <a:r>
              <a:rPr lang="en-US" dirty="0" smtClean="0"/>
              <a:t>The </a:t>
            </a:r>
            <a:r>
              <a:rPr lang="en-US" dirty="0">
                <a:solidFill>
                  <a:srgbClr val="FF0000"/>
                </a:solidFill>
              </a:rPr>
              <a:t>Event</a:t>
            </a:r>
            <a:r>
              <a:rPr lang="en-US" dirty="0"/>
              <a:t> </a:t>
            </a:r>
            <a:r>
              <a:rPr lang="en-US" dirty="0">
                <a:solidFill>
                  <a:srgbClr val="0070C0"/>
                </a:solidFill>
              </a:rPr>
              <a:t>interface</a:t>
            </a:r>
            <a:r>
              <a:rPr lang="en-US" dirty="0"/>
              <a:t> describes “</a:t>
            </a:r>
            <a:r>
              <a:rPr lang="en-US" dirty="0">
                <a:solidFill>
                  <a:srgbClr val="FF0000"/>
                </a:solidFill>
              </a:rPr>
              <a:t>plain</a:t>
            </a:r>
            <a:r>
              <a:rPr lang="en-US" dirty="0"/>
              <a:t>” events with no extra </a:t>
            </a:r>
            <a:r>
              <a:rPr lang="en-US" dirty="0" smtClean="0"/>
              <a:t>details.</a:t>
            </a:r>
          </a:p>
          <a:p>
            <a:pPr lvl="2"/>
            <a:r>
              <a:rPr lang="en-US" dirty="0" smtClean="0"/>
              <a:t>The </a:t>
            </a:r>
            <a:r>
              <a:rPr lang="en-US" dirty="0">
                <a:solidFill>
                  <a:srgbClr val="FF0000"/>
                </a:solidFill>
              </a:rPr>
              <a:t>MouseEvent</a:t>
            </a:r>
            <a:r>
              <a:rPr lang="en-US" dirty="0"/>
              <a:t> </a:t>
            </a:r>
            <a:r>
              <a:rPr lang="en-US" dirty="0">
                <a:solidFill>
                  <a:srgbClr val="0070C0"/>
                </a:solidFill>
              </a:rPr>
              <a:t>subinterface</a:t>
            </a:r>
            <a:r>
              <a:rPr lang="en-US" dirty="0"/>
              <a:t> describes the </a:t>
            </a:r>
            <a:r>
              <a:rPr lang="en-US" dirty="0">
                <a:solidFill>
                  <a:srgbClr val="FF0000"/>
                </a:solidFill>
              </a:rPr>
              <a:t>additional fields</a:t>
            </a:r>
            <a:r>
              <a:rPr lang="en-US" dirty="0"/>
              <a:t> available in the </a:t>
            </a:r>
            <a:r>
              <a:rPr lang="en-US" dirty="0">
                <a:solidFill>
                  <a:srgbClr val="FF0000"/>
                </a:solidFill>
              </a:rPr>
              <a:t>event objects</a:t>
            </a:r>
            <a:r>
              <a:rPr lang="en-US" dirty="0"/>
              <a:t> passed with mouse </a:t>
            </a:r>
            <a:r>
              <a:rPr lang="en-US" dirty="0" smtClean="0"/>
              <a:t>events</a:t>
            </a:r>
          </a:p>
          <a:p>
            <a:pPr lvl="2"/>
            <a:r>
              <a:rPr lang="en-US" dirty="0" smtClean="0"/>
              <a:t>the </a:t>
            </a:r>
            <a:r>
              <a:rPr lang="en-US" dirty="0">
                <a:solidFill>
                  <a:srgbClr val="FF0000"/>
                </a:solidFill>
              </a:rPr>
              <a:t>KeyEvent</a:t>
            </a:r>
            <a:r>
              <a:rPr lang="en-US" dirty="0"/>
              <a:t> </a:t>
            </a:r>
            <a:r>
              <a:rPr lang="en-US" dirty="0">
                <a:solidFill>
                  <a:srgbClr val="0070C0"/>
                </a:solidFill>
              </a:rPr>
              <a:t>subinterface</a:t>
            </a:r>
            <a:r>
              <a:rPr lang="en-US" dirty="0"/>
              <a:t> describes the </a:t>
            </a:r>
            <a:r>
              <a:rPr lang="en-US" dirty="0">
                <a:solidFill>
                  <a:srgbClr val="FF0000"/>
                </a:solidFill>
              </a:rPr>
              <a:t>fields</a:t>
            </a:r>
            <a:r>
              <a:rPr lang="en-US" dirty="0"/>
              <a:t> you can use with </a:t>
            </a:r>
            <a:r>
              <a:rPr lang="en-US" dirty="0">
                <a:solidFill>
                  <a:srgbClr val="FF0000"/>
                </a:solidFill>
              </a:rPr>
              <a:t>keyboard events</a:t>
            </a:r>
            <a:r>
              <a:rPr lang="en-US" dirty="0"/>
              <a:t>, for </a:t>
            </a:r>
            <a:r>
              <a:rPr lang="en-US" dirty="0" smtClean="0"/>
              <a:t>example.</a:t>
            </a:r>
          </a:p>
          <a:p>
            <a:pPr lvl="1"/>
            <a:r>
              <a:rPr lang="en-US" dirty="0" smtClean="0"/>
              <a:t>In </a:t>
            </a:r>
            <a:r>
              <a:rPr lang="en-US" dirty="0"/>
              <a:t>this book, the reference section collapses all those common event interfaces into a </a:t>
            </a:r>
            <a:r>
              <a:rPr lang="en-US" dirty="0">
                <a:solidFill>
                  <a:srgbClr val="FF0000"/>
                </a:solidFill>
              </a:rPr>
              <a:t>single Event reference</a:t>
            </a:r>
            <a:r>
              <a:rPr lang="en-US" dirty="0"/>
              <a:t> page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329</a:t>
            </a:fld>
            <a:endParaRPr lang="en-US" dirty="0"/>
          </a:p>
        </p:txBody>
      </p:sp>
    </p:spTree>
    <p:extLst>
      <p:ext uri="{BB962C8B-B14F-4D97-AF65-F5344CB8AC3E}">
        <p14:creationId xmlns:p14="http://schemas.microsoft.com/office/powerpoint/2010/main" val="2635092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Code 1-11 || 1-12</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33</a:t>
            </a:fld>
            <a:endParaRPr lang="en-US" dirty="0"/>
          </a:p>
        </p:txBody>
      </p:sp>
      <p:pic>
        <p:nvPicPr>
          <p:cNvPr id="3" name="Picture 2"/>
          <p:cNvPicPr>
            <a:picLocks noChangeAspect="1"/>
          </p:cNvPicPr>
          <p:nvPr/>
        </p:nvPicPr>
        <p:blipFill>
          <a:blip r:embed="rId2"/>
          <a:stretch>
            <a:fillRect/>
          </a:stretch>
        </p:blipFill>
        <p:spPr>
          <a:xfrm>
            <a:off x="152400" y="1280160"/>
            <a:ext cx="6826348" cy="3140120"/>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152400" y="4942796"/>
            <a:ext cx="6999667" cy="1440588"/>
          </a:xfrm>
          <a:prstGeom prst="rect">
            <a:avLst/>
          </a:prstGeom>
          <a:ln>
            <a:solidFill>
              <a:schemeClr val="accent1"/>
            </a:solidFill>
          </a:ln>
        </p:spPr>
      </p:pic>
    </p:spTree>
    <p:extLst>
      <p:ext uri="{BB962C8B-B14F-4D97-AF65-F5344CB8AC3E}">
        <p14:creationId xmlns:p14="http://schemas.microsoft.com/office/powerpoint/2010/main" val="125031649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of Events</a:t>
            </a:r>
          </a:p>
        </p:txBody>
      </p:sp>
      <p:sp>
        <p:nvSpPr>
          <p:cNvPr id="3" name="Content Placeholder 2"/>
          <p:cNvSpPr>
            <a:spLocks noGrp="1"/>
          </p:cNvSpPr>
          <p:nvPr>
            <p:ph idx="1"/>
          </p:nvPr>
        </p:nvSpPr>
        <p:spPr/>
        <p:txBody>
          <a:bodyPr/>
          <a:lstStyle/>
          <a:p>
            <a:r>
              <a:rPr lang="en-US" dirty="0" smtClean="0"/>
              <a:t>In </a:t>
            </a:r>
            <a:r>
              <a:rPr lang="en-US" dirty="0"/>
              <a:t>the </a:t>
            </a:r>
            <a:r>
              <a:rPr lang="en-US" dirty="0">
                <a:solidFill>
                  <a:srgbClr val="FF0000"/>
                </a:solidFill>
              </a:rPr>
              <a:t>early days</a:t>
            </a:r>
            <a:r>
              <a:rPr lang="en-US" dirty="0"/>
              <a:t> of the </a:t>
            </a:r>
            <a:r>
              <a:rPr lang="en-US" dirty="0">
                <a:solidFill>
                  <a:srgbClr val="FF0000"/>
                </a:solidFill>
              </a:rPr>
              <a:t>Web</a:t>
            </a:r>
            <a:r>
              <a:rPr lang="en-US" dirty="0"/>
              <a:t>, client-side programmers made do with only a </a:t>
            </a:r>
            <a:r>
              <a:rPr lang="en-US" dirty="0">
                <a:solidFill>
                  <a:srgbClr val="FF0000"/>
                </a:solidFill>
              </a:rPr>
              <a:t>small set of events</a:t>
            </a:r>
            <a:r>
              <a:rPr lang="en-US" dirty="0" smtClean="0"/>
              <a:t>:</a:t>
            </a:r>
          </a:p>
          <a:p>
            <a:pPr lvl="2"/>
            <a:r>
              <a:rPr lang="en-US" dirty="0" smtClean="0"/>
              <a:t>“</a:t>
            </a:r>
            <a:r>
              <a:rPr lang="en-US" dirty="0"/>
              <a:t>load</a:t>
            </a:r>
            <a:r>
              <a:rPr lang="en-US" dirty="0" smtClean="0"/>
              <a:t>”</a:t>
            </a:r>
          </a:p>
          <a:p>
            <a:pPr lvl="2"/>
            <a:r>
              <a:rPr lang="en-US" dirty="0" smtClean="0"/>
              <a:t>“</a:t>
            </a:r>
            <a:r>
              <a:rPr lang="en-US" dirty="0"/>
              <a:t>click</a:t>
            </a:r>
            <a:r>
              <a:rPr lang="en-US" dirty="0" smtClean="0"/>
              <a:t>”</a:t>
            </a:r>
          </a:p>
          <a:p>
            <a:pPr lvl="2"/>
            <a:r>
              <a:rPr lang="en-US" dirty="0" smtClean="0"/>
              <a:t>“mouseover”, and </a:t>
            </a:r>
            <a:r>
              <a:rPr lang="en-US" dirty="0"/>
              <a:t>the </a:t>
            </a:r>
            <a:r>
              <a:rPr lang="en-US" dirty="0" smtClean="0"/>
              <a:t>like</a:t>
            </a:r>
          </a:p>
          <a:p>
            <a:pPr lvl="1"/>
            <a:r>
              <a:rPr lang="en-US" dirty="0" smtClean="0"/>
              <a:t>These </a:t>
            </a:r>
            <a:r>
              <a:rPr lang="en-US" dirty="0">
                <a:solidFill>
                  <a:srgbClr val="FF0000"/>
                </a:solidFill>
              </a:rPr>
              <a:t>legacy event types</a:t>
            </a:r>
            <a:r>
              <a:rPr lang="en-US" dirty="0"/>
              <a:t> are well </a:t>
            </a:r>
            <a:r>
              <a:rPr lang="en-US" dirty="0">
                <a:solidFill>
                  <a:srgbClr val="FF0000"/>
                </a:solidFill>
              </a:rPr>
              <a:t>supported</a:t>
            </a:r>
            <a:r>
              <a:rPr lang="en-US" dirty="0"/>
              <a:t> by </a:t>
            </a:r>
            <a:r>
              <a:rPr lang="en-US" dirty="0">
                <a:solidFill>
                  <a:srgbClr val="FF0000"/>
                </a:solidFill>
              </a:rPr>
              <a:t>all browser</a:t>
            </a:r>
            <a:r>
              <a:rPr lang="en-US" dirty="0"/>
              <a:t>s and are the subject of §</a:t>
            </a:r>
            <a:r>
              <a:rPr lang="en-US" dirty="0" smtClean="0"/>
              <a:t>17.1.1.</a:t>
            </a:r>
          </a:p>
          <a:p>
            <a:pPr lvl="1"/>
            <a:r>
              <a:rPr lang="en-US" dirty="0" smtClean="0"/>
              <a:t>As </a:t>
            </a:r>
            <a:r>
              <a:rPr lang="en-US" dirty="0"/>
              <a:t>the </a:t>
            </a:r>
            <a:r>
              <a:rPr lang="en-US" dirty="0">
                <a:solidFill>
                  <a:srgbClr val="FF0000"/>
                </a:solidFill>
              </a:rPr>
              <a:t>web platform</a:t>
            </a:r>
            <a:r>
              <a:rPr lang="en-US" dirty="0"/>
              <a:t> has </a:t>
            </a:r>
            <a:r>
              <a:rPr lang="en-US" dirty="0">
                <a:solidFill>
                  <a:srgbClr val="FF0000"/>
                </a:solidFill>
              </a:rPr>
              <a:t>grown</a:t>
            </a:r>
            <a:r>
              <a:rPr lang="en-US" dirty="0"/>
              <a:t> to include more </a:t>
            </a:r>
            <a:r>
              <a:rPr lang="en-US" dirty="0">
                <a:solidFill>
                  <a:srgbClr val="FF0000"/>
                </a:solidFill>
              </a:rPr>
              <a:t>powerful APIs</a:t>
            </a:r>
            <a:r>
              <a:rPr lang="en-US" dirty="0"/>
              <a:t>, the </a:t>
            </a:r>
            <a:r>
              <a:rPr lang="en-US" dirty="0">
                <a:solidFill>
                  <a:srgbClr val="FF0000"/>
                </a:solidFill>
              </a:rPr>
              <a:t>set of events</a:t>
            </a:r>
            <a:r>
              <a:rPr lang="en-US" dirty="0"/>
              <a:t> has </a:t>
            </a:r>
            <a:r>
              <a:rPr lang="en-US" dirty="0">
                <a:solidFill>
                  <a:srgbClr val="FF0000"/>
                </a:solidFill>
              </a:rPr>
              <a:t>grown </a:t>
            </a:r>
            <a:r>
              <a:rPr lang="en-US" dirty="0" smtClean="0">
                <a:solidFill>
                  <a:srgbClr val="FF0000"/>
                </a:solidFill>
              </a:rPr>
              <a:t>large</a:t>
            </a:r>
            <a:r>
              <a:rPr lang="en-US" dirty="0" smtClean="0"/>
              <a:t>.</a:t>
            </a:r>
          </a:p>
          <a:p>
            <a:pPr lvl="1"/>
            <a:r>
              <a:rPr lang="en-US" dirty="0" smtClean="0">
                <a:solidFill>
                  <a:srgbClr val="FF0000"/>
                </a:solidFill>
              </a:rPr>
              <a:t>No </a:t>
            </a:r>
            <a:r>
              <a:rPr lang="en-US" dirty="0">
                <a:solidFill>
                  <a:srgbClr val="FF0000"/>
                </a:solidFill>
              </a:rPr>
              <a:t>single standard</a:t>
            </a:r>
            <a:r>
              <a:rPr lang="en-US" dirty="0"/>
              <a:t> defines a </a:t>
            </a:r>
            <a:r>
              <a:rPr lang="en-US" dirty="0">
                <a:solidFill>
                  <a:srgbClr val="FF0000"/>
                </a:solidFill>
              </a:rPr>
              <a:t>complete set of events</a:t>
            </a:r>
            <a:r>
              <a:rPr lang="en-US" dirty="0"/>
              <a:t>, and at the time of this writing, the number of events supported by browsers is growing </a:t>
            </a:r>
            <a:r>
              <a:rPr lang="en-US" dirty="0" smtClean="0"/>
              <a:t>rapidly.</a:t>
            </a:r>
          </a:p>
          <a:p>
            <a:pPr lvl="1"/>
            <a:r>
              <a:rPr lang="en-US" dirty="0" smtClean="0"/>
              <a:t>These </a:t>
            </a:r>
            <a:r>
              <a:rPr lang="en-US" dirty="0">
                <a:solidFill>
                  <a:srgbClr val="FF0000"/>
                </a:solidFill>
              </a:rPr>
              <a:t>new events</a:t>
            </a:r>
            <a:r>
              <a:rPr lang="en-US" dirty="0"/>
              <a:t> come from </a:t>
            </a:r>
            <a:r>
              <a:rPr lang="en-US" dirty="0">
                <a:solidFill>
                  <a:srgbClr val="FF0000"/>
                </a:solidFill>
              </a:rPr>
              <a:t>three sources</a:t>
            </a:r>
            <a:r>
              <a:rPr lang="en-US" dirty="0"/>
              <a:t>: </a:t>
            </a:r>
          </a:p>
          <a:p>
            <a:pPr lvl="2"/>
            <a:r>
              <a:rPr lang="en-US" dirty="0" smtClean="0"/>
              <a:t>The </a:t>
            </a:r>
            <a:r>
              <a:rPr lang="en-US" dirty="0">
                <a:solidFill>
                  <a:srgbClr val="FF0000"/>
                </a:solidFill>
              </a:rPr>
              <a:t>DOM Level 3 Events specification</a:t>
            </a:r>
            <a:r>
              <a:rPr lang="en-US" dirty="0"/>
              <a:t>, which after a </a:t>
            </a:r>
            <a:r>
              <a:rPr lang="en-US" dirty="0">
                <a:solidFill>
                  <a:srgbClr val="FF0000"/>
                </a:solidFill>
              </a:rPr>
              <a:t>long period of inactivity</a:t>
            </a:r>
            <a:r>
              <a:rPr lang="en-US" dirty="0"/>
              <a:t> is being actively worked on under the auspices of the </a:t>
            </a:r>
            <a:r>
              <a:rPr lang="en-US" dirty="0" smtClean="0">
                <a:solidFill>
                  <a:srgbClr val="FF0000"/>
                </a:solidFill>
              </a:rPr>
              <a:t>W3C</a:t>
            </a:r>
            <a:r>
              <a:rPr lang="en-US" dirty="0" smtClean="0"/>
              <a:t>.</a:t>
            </a:r>
          </a:p>
          <a:p>
            <a:pPr marL="685800" lvl="2" indent="0">
              <a:buNone/>
            </a:pPr>
            <a:r>
              <a:rPr lang="en-US" dirty="0" smtClean="0"/>
              <a:t>DOM </a:t>
            </a:r>
            <a:r>
              <a:rPr lang="en-US" dirty="0"/>
              <a:t>events are covered in §</a:t>
            </a:r>
            <a:r>
              <a:rPr lang="en-US" dirty="0" smtClean="0"/>
              <a:t>17.1.2.</a:t>
            </a:r>
          </a:p>
          <a:p>
            <a:pPr lvl="2"/>
            <a:r>
              <a:rPr lang="en-US" dirty="0" smtClean="0"/>
              <a:t>Many </a:t>
            </a:r>
            <a:r>
              <a:rPr lang="en-US" dirty="0"/>
              <a:t>new APIs in the </a:t>
            </a:r>
            <a:r>
              <a:rPr lang="en-US" dirty="0">
                <a:solidFill>
                  <a:srgbClr val="FF0000"/>
                </a:solidFill>
              </a:rPr>
              <a:t>HTML5 specification</a:t>
            </a:r>
            <a:r>
              <a:rPr lang="en-US" dirty="0"/>
              <a:t> (and related spin-off specifications) define new events for things </a:t>
            </a:r>
            <a:r>
              <a:rPr lang="en-US" dirty="0" smtClean="0"/>
              <a:t>like</a:t>
            </a:r>
          </a:p>
          <a:p>
            <a:pPr lvl="3"/>
            <a:r>
              <a:rPr lang="en-US" dirty="0" smtClean="0"/>
              <a:t>history management</a:t>
            </a:r>
          </a:p>
          <a:p>
            <a:pPr lvl="3"/>
            <a:r>
              <a:rPr lang="en-US" dirty="0" smtClean="0"/>
              <a:t>drag-and-drop</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330</a:t>
            </a:fld>
            <a:endParaRPr lang="en-US" dirty="0"/>
          </a:p>
        </p:txBody>
      </p:sp>
    </p:spTree>
    <p:extLst>
      <p:ext uri="{BB962C8B-B14F-4D97-AF65-F5344CB8AC3E}">
        <p14:creationId xmlns:p14="http://schemas.microsoft.com/office/powerpoint/2010/main" val="17472819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t>
            </a:r>
            <a:r>
              <a:rPr lang="en-US" dirty="0" smtClean="0"/>
              <a:t>Events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3"/>
            <a:r>
              <a:rPr lang="en-US" dirty="0" smtClean="0"/>
              <a:t>cross-document </a:t>
            </a:r>
            <a:r>
              <a:rPr lang="en-US" dirty="0"/>
              <a:t>messaging</a:t>
            </a:r>
          </a:p>
          <a:p>
            <a:pPr lvl="3"/>
            <a:r>
              <a:rPr lang="en-US" dirty="0" smtClean="0"/>
              <a:t>audio </a:t>
            </a:r>
            <a:r>
              <a:rPr lang="en-US" dirty="0"/>
              <a:t>and video playback</a:t>
            </a:r>
            <a:r>
              <a:rPr lang="en-US" dirty="0" smtClean="0"/>
              <a:t>.</a:t>
            </a:r>
          </a:p>
          <a:p>
            <a:pPr marL="685800" lvl="3" indent="0">
              <a:buNone/>
            </a:pPr>
            <a:r>
              <a:rPr lang="en-US" dirty="0" smtClean="0"/>
              <a:t>§</a:t>
            </a:r>
            <a:r>
              <a:rPr lang="en-US" dirty="0"/>
              <a:t>17.1.3 gives an overview of these </a:t>
            </a:r>
            <a:r>
              <a:rPr lang="en-US" dirty="0" smtClean="0"/>
              <a:t>events.</a:t>
            </a:r>
          </a:p>
          <a:p>
            <a:pPr lvl="2"/>
            <a:r>
              <a:rPr lang="en-US" dirty="0" smtClean="0"/>
              <a:t>The </a:t>
            </a:r>
            <a:r>
              <a:rPr lang="en-US" dirty="0"/>
              <a:t>advent of </a:t>
            </a:r>
            <a:r>
              <a:rPr lang="en-US" dirty="0">
                <a:solidFill>
                  <a:srgbClr val="FF0000"/>
                </a:solidFill>
              </a:rPr>
              <a:t>touch-based</a:t>
            </a:r>
            <a:r>
              <a:rPr lang="en-US" dirty="0"/>
              <a:t> and </a:t>
            </a:r>
            <a:r>
              <a:rPr lang="en-US" dirty="0">
                <a:solidFill>
                  <a:srgbClr val="FF0000"/>
                </a:solidFill>
              </a:rPr>
              <a:t>JavaScript-enabled</a:t>
            </a:r>
            <a:r>
              <a:rPr lang="en-US" dirty="0"/>
              <a:t> </a:t>
            </a:r>
            <a:r>
              <a:rPr lang="en-US" dirty="0">
                <a:solidFill>
                  <a:srgbClr val="0070C0"/>
                </a:solidFill>
              </a:rPr>
              <a:t>mobile devices</a:t>
            </a:r>
            <a:r>
              <a:rPr lang="en-US" dirty="0"/>
              <a:t>, such as the iPhone, have required the definition of new </a:t>
            </a:r>
            <a:r>
              <a:rPr lang="en-US" dirty="0">
                <a:solidFill>
                  <a:srgbClr val="FF0000"/>
                </a:solidFill>
              </a:rPr>
              <a:t>touch</a:t>
            </a:r>
            <a:r>
              <a:rPr lang="en-US" dirty="0"/>
              <a:t> and </a:t>
            </a:r>
            <a:r>
              <a:rPr lang="en-US" dirty="0">
                <a:solidFill>
                  <a:srgbClr val="FF0000"/>
                </a:solidFill>
              </a:rPr>
              <a:t>gesture event </a:t>
            </a:r>
            <a:r>
              <a:rPr lang="en-US" dirty="0" smtClean="0">
                <a:solidFill>
                  <a:srgbClr val="FF0000"/>
                </a:solidFill>
              </a:rPr>
              <a:t>types</a:t>
            </a:r>
            <a:r>
              <a:rPr lang="en-US" dirty="0" smtClean="0"/>
              <a:t>.</a:t>
            </a:r>
          </a:p>
          <a:p>
            <a:pPr marL="685800" lvl="2" indent="0">
              <a:buNone/>
            </a:pPr>
            <a:r>
              <a:rPr lang="en-US" dirty="0" smtClean="0"/>
              <a:t>See </a:t>
            </a:r>
            <a:r>
              <a:rPr lang="en-US" dirty="0"/>
              <a:t>§17.1.4 for some </a:t>
            </a:r>
            <a:r>
              <a:rPr lang="en-US" dirty="0">
                <a:solidFill>
                  <a:srgbClr val="FF0000"/>
                </a:solidFill>
              </a:rPr>
              <a:t>Apple-specific</a:t>
            </a:r>
            <a:r>
              <a:rPr lang="en-US" dirty="0"/>
              <a:t> </a:t>
            </a:r>
            <a:r>
              <a:rPr lang="en-US" dirty="0">
                <a:solidFill>
                  <a:srgbClr val="0070C0"/>
                </a:solidFill>
              </a:rPr>
              <a:t>examples</a:t>
            </a:r>
            <a:r>
              <a:rPr lang="en-US" dirty="0" smtClean="0"/>
              <a:t>.</a:t>
            </a:r>
          </a:p>
          <a:p>
            <a:pPr lvl="1"/>
            <a:r>
              <a:rPr lang="en-US" dirty="0"/>
              <a:t>Note that many of these new event types are </a:t>
            </a:r>
            <a:r>
              <a:rPr lang="en-US" dirty="0">
                <a:solidFill>
                  <a:srgbClr val="FF0000"/>
                </a:solidFill>
              </a:rPr>
              <a:t>not yet widely implemented </a:t>
            </a:r>
            <a:r>
              <a:rPr lang="en-US" dirty="0"/>
              <a:t>and are defined by standards that are still in </a:t>
            </a:r>
            <a:r>
              <a:rPr lang="en-US" dirty="0">
                <a:solidFill>
                  <a:srgbClr val="FF0000"/>
                </a:solidFill>
              </a:rPr>
              <a:t>draft </a:t>
            </a:r>
            <a:r>
              <a:rPr lang="en-US" dirty="0" smtClean="0">
                <a:solidFill>
                  <a:srgbClr val="FF0000"/>
                </a:solidFill>
              </a:rPr>
              <a:t>stage</a:t>
            </a:r>
            <a:r>
              <a:rPr lang="en-US" dirty="0" smtClean="0"/>
              <a:t>.</a:t>
            </a:r>
          </a:p>
          <a:p>
            <a:pPr lvl="1"/>
            <a:r>
              <a:rPr lang="en-US" dirty="0" smtClean="0"/>
              <a:t>The </a:t>
            </a:r>
            <a:r>
              <a:rPr lang="en-US" dirty="0"/>
              <a:t>subsections that follow provide an overview of the </a:t>
            </a:r>
            <a:r>
              <a:rPr lang="en-US" dirty="0">
                <a:solidFill>
                  <a:srgbClr val="FF0000"/>
                </a:solidFill>
              </a:rPr>
              <a:t>events</a:t>
            </a:r>
            <a:r>
              <a:rPr lang="en-US" dirty="0"/>
              <a:t>, but do not document each one in </a:t>
            </a:r>
            <a:r>
              <a:rPr lang="en-US" dirty="0" smtClean="0"/>
              <a:t>detail.</a:t>
            </a:r>
          </a:p>
          <a:p>
            <a:pPr lvl="1"/>
            <a:r>
              <a:rPr lang="en-US" dirty="0" smtClean="0"/>
              <a:t>The </a:t>
            </a:r>
            <a:r>
              <a:rPr lang="en-US" dirty="0"/>
              <a:t>rest of this chapter covers the </a:t>
            </a:r>
            <a:r>
              <a:rPr lang="en-US" dirty="0">
                <a:solidFill>
                  <a:srgbClr val="FF0000"/>
                </a:solidFill>
              </a:rPr>
              <a:t>event handling model</a:t>
            </a:r>
            <a:r>
              <a:rPr lang="en-US" dirty="0"/>
              <a:t> comprehensively and includes lots of examples of working with events that are well </a:t>
            </a:r>
            <a:r>
              <a:rPr lang="en-US" dirty="0" smtClean="0"/>
              <a:t>supported.</a:t>
            </a:r>
          </a:p>
          <a:p>
            <a:pPr lvl="1"/>
            <a:r>
              <a:rPr lang="en-US" dirty="0" smtClean="0"/>
              <a:t>If </a:t>
            </a:r>
            <a:r>
              <a:rPr lang="en-US" dirty="0"/>
              <a:t>you understand how to work with events generally, you will be able to easily handle </a:t>
            </a:r>
            <a:r>
              <a:rPr lang="en-US" dirty="0">
                <a:solidFill>
                  <a:srgbClr val="FF0000"/>
                </a:solidFill>
              </a:rPr>
              <a:t>new event types</a:t>
            </a:r>
            <a:r>
              <a:rPr lang="en-US" dirty="0"/>
              <a:t> as </a:t>
            </a:r>
            <a:r>
              <a:rPr lang="en-US" dirty="0">
                <a:solidFill>
                  <a:srgbClr val="FF0000"/>
                </a:solidFill>
              </a:rPr>
              <a:t>new web APIs</a:t>
            </a:r>
            <a:r>
              <a:rPr lang="en-US" dirty="0"/>
              <a:t> are defined and implemented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331</a:t>
            </a:fld>
            <a:endParaRPr lang="en-US" dirty="0"/>
          </a:p>
        </p:txBody>
      </p:sp>
    </p:spTree>
    <p:extLst>
      <p:ext uri="{BB962C8B-B14F-4D97-AF65-F5344CB8AC3E}">
        <p14:creationId xmlns:p14="http://schemas.microsoft.com/office/powerpoint/2010/main" val="93480376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Event Categories</a:t>
            </a:r>
          </a:p>
        </p:txBody>
      </p:sp>
      <p:sp>
        <p:nvSpPr>
          <p:cNvPr id="7" name="Content Placeholder 6"/>
          <p:cNvSpPr>
            <a:spLocks noGrp="1"/>
          </p:cNvSpPr>
          <p:nvPr>
            <p:ph idx="1"/>
          </p:nvPr>
        </p:nvSpPr>
        <p:spPr/>
        <p:txBody>
          <a:bodyPr/>
          <a:lstStyle/>
          <a:p>
            <a:r>
              <a:rPr lang="en-US" dirty="0" smtClean="0"/>
              <a:t>Events </a:t>
            </a:r>
            <a:r>
              <a:rPr lang="en-US" dirty="0"/>
              <a:t>can be grouped into some </a:t>
            </a:r>
            <a:r>
              <a:rPr lang="en-US" dirty="0">
                <a:solidFill>
                  <a:srgbClr val="FF0000"/>
                </a:solidFill>
              </a:rPr>
              <a:t>general categories</a:t>
            </a:r>
            <a:r>
              <a:rPr lang="en-US" dirty="0"/>
              <a:t>, and knowing what these categories are will help you to </a:t>
            </a:r>
            <a:r>
              <a:rPr lang="en-US" dirty="0">
                <a:solidFill>
                  <a:srgbClr val="FF0000"/>
                </a:solidFill>
              </a:rPr>
              <a:t>understand</a:t>
            </a:r>
            <a:r>
              <a:rPr lang="en-US" dirty="0"/>
              <a:t> and </a:t>
            </a:r>
            <a:r>
              <a:rPr lang="en-US" dirty="0">
                <a:solidFill>
                  <a:srgbClr val="FF0000"/>
                </a:solidFill>
              </a:rPr>
              <a:t>organize</a:t>
            </a:r>
            <a:r>
              <a:rPr lang="en-US" dirty="0"/>
              <a:t> the long </a:t>
            </a:r>
            <a:r>
              <a:rPr lang="en-US" dirty="0">
                <a:solidFill>
                  <a:srgbClr val="FF0000"/>
                </a:solidFill>
              </a:rPr>
              <a:t>list of events</a:t>
            </a:r>
            <a:r>
              <a:rPr lang="en-US" dirty="0"/>
              <a:t> that </a:t>
            </a:r>
            <a:r>
              <a:rPr lang="en-US" dirty="0" smtClean="0"/>
              <a:t>follows:</a:t>
            </a:r>
          </a:p>
          <a:p>
            <a:pPr lvl="1"/>
            <a:r>
              <a:rPr lang="en-US" dirty="0" smtClean="0"/>
              <a:t>Device-dependent </a:t>
            </a:r>
            <a:r>
              <a:rPr lang="en-US" dirty="0"/>
              <a:t>input </a:t>
            </a:r>
            <a:r>
              <a:rPr lang="en-US" dirty="0" smtClean="0"/>
              <a:t>events</a:t>
            </a:r>
          </a:p>
          <a:p>
            <a:pPr lvl="1"/>
            <a:r>
              <a:rPr lang="en-US" dirty="0" smtClean="0"/>
              <a:t>Device-independent </a:t>
            </a:r>
            <a:r>
              <a:rPr lang="en-US" dirty="0"/>
              <a:t>input </a:t>
            </a:r>
            <a:r>
              <a:rPr lang="en-US" dirty="0" smtClean="0"/>
              <a:t>events</a:t>
            </a:r>
          </a:p>
          <a:p>
            <a:pPr lvl="1"/>
            <a:r>
              <a:rPr lang="en-US" dirty="0" smtClean="0"/>
              <a:t>User </a:t>
            </a:r>
            <a:r>
              <a:rPr lang="en-US" dirty="0"/>
              <a:t>interface </a:t>
            </a:r>
            <a:r>
              <a:rPr lang="en-US" dirty="0" smtClean="0"/>
              <a:t>events</a:t>
            </a:r>
          </a:p>
          <a:p>
            <a:pPr lvl="1"/>
            <a:r>
              <a:rPr lang="en-US" dirty="0"/>
              <a:t>State-change </a:t>
            </a:r>
            <a:r>
              <a:rPr lang="en-US" dirty="0" smtClean="0"/>
              <a:t>events</a:t>
            </a:r>
          </a:p>
          <a:p>
            <a:pPr lvl="1"/>
            <a:r>
              <a:rPr lang="en-US" dirty="0"/>
              <a:t>API-specific </a:t>
            </a:r>
            <a:r>
              <a:rPr lang="en-US" dirty="0" smtClean="0"/>
              <a:t>events</a:t>
            </a:r>
          </a:p>
          <a:p>
            <a:pPr lvl="1"/>
            <a:r>
              <a:rPr lang="en-US" dirty="0"/>
              <a:t>Timers and error handlers</a:t>
            </a:r>
            <a:endParaRPr lang="en-US" dirty="0" smtClean="0"/>
          </a:p>
          <a:p>
            <a:pPr lvl="1"/>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332</a:t>
            </a:fld>
            <a:endParaRPr lang="en-US" dirty="0"/>
          </a:p>
        </p:txBody>
      </p:sp>
    </p:spTree>
    <p:extLst>
      <p:ext uri="{BB962C8B-B14F-4D97-AF65-F5344CB8AC3E}">
        <p14:creationId xmlns:p14="http://schemas.microsoft.com/office/powerpoint/2010/main" val="329089546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Device-dependent input events</a:t>
            </a:r>
          </a:p>
        </p:txBody>
      </p:sp>
      <p:sp>
        <p:nvSpPr>
          <p:cNvPr id="7" name="Content Placeholder 6"/>
          <p:cNvSpPr>
            <a:spLocks noGrp="1"/>
          </p:cNvSpPr>
          <p:nvPr>
            <p:ph idx="1"/>
          </p:nvPr>
        </p:nvSpPr>
        <p:spPr/>
        <p:txBody>
          <a:bodyPr/>
          <a:lstStyle/>
          <a:p>
            <a:r>
              <a:rPr lang="en-US" dirty="0" smtClean="0"/>
              <a:t>These </a:t>
            </a:r>
            <a:r>
              <a:rPr lang="en-US" dirty="0"/>
              <a:t>are </a:t>
            </a:r>
            <a:r>
              <a:rPr lang="en-US" dirty="0">
                <a:solidFill>
                  <a:srgbClr val="FF0000"/>
                </a:solidFill>
              </a:rPr>
              <a:t>events</a:t>
            </a:r>
            <a:r>
              <a:rPr lang="en-US" dirty="0"/>
              <a:t> that are </a:t>
            </a:r>
            <a:r>
              <a:rPr lang="en-US" dirty="0">
                <a:solidFill>
                  <a:srgbClr val="FF0000"/>
                </a:solidFill>
              </a:rPr>
              <a:t>directly tied</a:t>
            </a:r>
            <a:r>
              <a:rPr lang="en-US" dirty="0"/>
              <a:t> to a </a:t>
            </a:r>
            <a:r>
              <a:rPr lang="en-US" dirty="0">
                <a:solidFill>
                  <a:srgbClr val="FF0000"/>
                </a:solidFill>
              </a:rPr>
              <a:t>specific input device</a:t>
            </a:r>
            <a:r>
              <a:rPr lang="en-US" dirty="0"/>
              <a:t>, such as the </a:t>
            </a:r>
            <a:endParaRPr lang="en-US" dirty="0" smtClean="0"/>
          </a:p>
          <a:p>
            <a:pPr lvl="2"/>
            <a:r>
              <a:rPr lang="en-US" dirty="0" smtClean="0"/>
              <a:t>Mouse</a:t>
            </a:r>
          </a:p>
          <a:p>
            <a:pPr lvl="2"/>
            <a:r>
              <a:rPr lang="en-US" dirty="0" smtClean="0"/>
              <a:t>Keyboard</a:t>
            </a:r>
          </a:p>
          <a:p>
            <a:pPr lvl="1"/>
            <a:r>
              <a:rPr lang="en-US" dirty="0" smtClean="0"/>
              <a:t>They </a:t>
            </a:r>
            <a:r>
              <a:rPr lang="en-US" dirty="0"/>
              <a:t>include </a:t>
            </a:r>
            <a:r>
              <a:rPr lang="en-US" dirty="0">
                <a:solidFill>
                  <a:srgbClr val="FF0000"/>
                </a:solidFill>
              </a:rPr>
              <a:t>legacy event types</a:t>
            </a:r>
            <a:r>
              <a:rPr lang="en-US" dirty="0"/>
              <a:t> such </a:t>
            </a:r>
            <a:r>
              <a:rPr lang="en-US" dirty="0" smtClean="0"/>
              <a:t>as</a:t>
            </a:r>
          </a:p>
          <a:p>
            <a:pPr lvl="2"/>
            <a:r>
              <a:rPr lang="en-US" dirty="0" smtClean="0"/>
              <a:t>“mousedown”</a:t>
            </a:r>
          </a:p>
          <a:p>
            <a:pPr lvl="2"/>
            <a:r>
              <a:rPr lang="en-US" dirty="0" smtClean="0"/>
              <a:t>“</a:t>
            </a:r>
            <a:r>
              <a:rPr lang="en-US" dirty="0"/>
              <a:t>mousemove</a:t>
            </a:r>
            <a:r>
              <a:rPr lang="en-US" dirty="0" smtClean="0"/>
              <a:t>”</a:t>
            </a:r>
          </a:p>
          <a:p>
            <a:pPr lvl="2"/>
            <a:r>
              <a:rPr lang="en-US" dirty="0" smtClean="0"/>
              <a:t>“</a:t>
            </a:r>
            <a:r>
              <a:rPr lang="en-US" dirty="0"/>
              <a:t>mouseup</a:t>
            </a:r>
            <a:r>
              <a:rPr lang="en-US" dirty="0" smtClean="0"/>
              <a:t>”</a:t>
            </a:r>
          </a:p>
          <a:p>
            <a:pPr lvl="2"/>
            <a:r>
              <a:rPr lang="en-US" dirty="0" smtClean="0"/>
              <a:t>“</a:t>
            </a:r>
            <a:r>
              <a:rPr lang="en-US" dirty="0"/>
              <a:t>keydown</a:t>
            </a:r>
            <a:r>
              <a:rPr lang="en-US" dirty="0" smtClean="0"/>
              <a:t>”</a:t>
            </a:r>
          </a:p>
          <a:p>
            <a:pPr lvl="2"/>
            <a:r>
              <a:rPr lang="en-US" dirty="0" smtClean="0"/>
              <a:t>“</a:t>
            </a:r>
            <a:r>
              <a:rPr lang="en-US" dirty="0"/>
              <a:t>keypress</a:t>
            </a:r>
            <a:r>
              <a:rPr lang="en-US" dirty="0" smtClean="0"/>
              <a:t>”</a:t>
            </a:r>
          </a:p>
          <a:p>
            <a:pPr lvl="2"/>
            <a:r>
              <a:rPr lang="en-US" dirty="0" smtClean="0"/>
              <a:t>“keyup”</a:t>
            </a:r>
          </a:p>
          <a:p>
            <a:pPr marL="460375" lvl="2" indent="0">
              <a:buNone/>
            </a:pPr>
            <a:r>
              <a:rPr lang="en-US" dirty="0" smtClean="0"/>
              <a:t>and </a:t>
            </a:r>
            <a:r>
              <a:rPr lang="en-US" dirty="0"/>
              <a:t>also new </a:t>
            </a:r>
            <a:r>
              <a:rPr lang="en-US" dirty="0" smtClean="0">
                <a:solidFill>
                  <a:srgbClr val="FF0000"/>
                </a:solidFill>
              </a:rPr>
              <a:t>touch-specific</a:t>
            </a:r>
            <a:r>
              <a:rPr lang="en-US" dirty="0" smtClean="0"/>
              <a:t> </a:t>
            </a:r>
            <a:r>
              <a:rPr lang="en-US" dirty="0">
                <a:solidFill>
                  <a:srgbClr val="FF0000"/>
                </a:solidFill>
              </a:rPr>
              <a:t>events</a:t>
            </a:r>
            <a:r>
              <a:rPr lang="en-US" dirty="0"/>
              <a:t> </a:t>
            </a:r>
            <a:r>
              <a:rPr lang="en-US" dirty="0" smtClean="0"/>
              <a:t>like</a:t>
            </a:r>
          </a:p>
          <a:p>
            <a:pPr lvl="2"/>
            <a:r>
              <a:rPr lang="en-US" dirty="0" smtClean="0"/>
              <a:t>“touchmove”</a:t>
            </a:r>
          </a:p>
          <a:p>
            <a:pPr lvl="2"/>
            <a:r>
              <a:rPr lang="en-US" dirty="0" smtClean="0"/>
              <a:t>“</a:t>
            </a:r>
            <a:r>
              <a:rPr lang="en-US" dirty="0"/>
              <a:t>gesturechange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333</a:t>
            </a:fld>
            <a:endParaRPr lang="en-US" dirty="0"/>
          </a:p>
        </p:txBody>
      </p:sp>
    </p:spTree>
    <p:extLst>
      <p:ext uri="{BB962C8B-B14F-4D97-AF65-F5344CB8AC3E}">
        <p14:creationId xmlns:p14="http://schemas.microsoft.com/office/powerpoint/2010/main" val="30962494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Device-independent input events</a:t>
            </a:r>
          </a:p>
        </p:txBody>
      </p:sp>
      <p:sp>
        <p:nvSpPr>
          <p:cNvPr id="3" name="Content Placeholder 2"/>
          <p:cNvSpPr>
            <a:spLocks noGrp="1"/>
          </p:cNvSpPr>
          <p:nvPr>
            <p:ph idx="1"/>
          </p:nvPr>
        </p:nvSpPr>
        <p:spPr/>
        <p:txBody>
          <a:bodyPr/>
          <a:lstStyle/>
          <a:p>
            <a:r>
              <a:rPr lang="en-US" dirty="0" smtClean="0"/>
              <a:t>These </a:t>
            </a:r>
            <a:r>
              <a:rPr lang="en-US" dirty="0"/>
              <a:t>are input events that are </a:t>
            </a:r>
            <a:r>
              <a:rPr lang="en-US" dirty="0">
                <a:solidFill>
                  <a:srgbClr val="FF0000"/>
                </a:solidFill>
              </a:rPr>
              <a:t>not directly tied</a:t>
            </a:r>
            <a:r>
              <a:rPr lang="en-US" dirty="0"/>
              <a:t> to a </a:t>
            </a:r>
            <a:r>
              <a:rPr lang="en-US" dirty="0">
                <a:solidFill>
                  <a:srgbClr val="FF0000"/>
                </a:solidFill>
              </a:rPr>
              <a:t>specific input </a:t>
            </a:r>
            <a:r>
              <a:rPr lang="en-US" dirty="0" smtClean="0">
                <a:solidFill>
                  <a:srgbClr val="FF0000"/>
                </a:solidFill>
              </a:rPr>
              <a:t>device</a:t>
            </a:r>
            <a:r>
              <a:rPr lang="en-US" dirty="0" smtClean="0"/>
              <a:t>.</a:t>
            </a:r>
          </a:p>
          <a:p>
            <a:pPr lvl="1"/>
            <a:r>
              <a:rPr lang="en-US" dirty="0" smtClean="0"/>
              <a:t>The </a:t>
            </a:r>
            <a:r>
              <a:rPr lang="en-US" dirty="0">
                <a:solidFill>
                  <a:srgbClr val="FF0000"/>
                </a:solidFill>
              </a:rPr>
              <a:t>click</a:t>
            </a:r>
            <a:r>
              <a:rPr lang="en-US" dirty="0"/>
              <a:t> </a:t>
            </a:r>
            <a:r>
              <a:rPr lang="en-US" dirty="0">
                <a:solidFill>
                  <a:srgbClr val="FF0000"/>
                </a:solidFill>
              </a:rPr>
              <a:t>event</a:t>
            </a:r>
            <a:r>
              <a:rPr lang="en-US" dirty="0"/>
              <a:t>, for example, indicates </a:t>
            </a:r>
            <a:r>
              <a:rPr lang="en-US" dirty="0" smtClean="0"/>
              <a:t>that</a:t>
            </a:r>
          </a:p>
          <a:p>
            <a:pPr lvl="2"/>
            <a:r>
              <a:rPr lang="en-US" dirty="0" smtClean="0"/>
              <a:t>a </a:t>
            </a:r>
            <a:r>
              <a:rPr lang="en-US" dirty="0"/>
              <a:t>link </a:t>
            </a:r>
            <a:r>
              <a:rPr lang="en-US" dirty="0" smtClean="0"/>
              <a:t>or</a:t>
            </a:r>
          </a:p>
          <a:p>
            <a:pPr lvl="2"/>
            <a:r>
              <a:rPr lang="en-US" dirty="0" smtClean="0"/>
              <a:t>button </a:t>
            </a:r>
            <a:r>
              <a:rPr lang="en-US" dirty="0"/>
              <a:t>(or other document element) has been </a:t>
            </a:r>
            <a:r>
              <a:rPr lang="en-US" dirty="0" smtClean="0">
                <a:solidFill>
                  <a:srgbClr val="FF0000"/>
                </a:solidFill>
              </a:rPr>
              <a:t>activated</a:t>
            </a:r>
            <a:endParaRPr lang="en-US" dirty="0" smtClean="0"/>
          </a:p>
          <a:p>
            <a:pPr lvl="1"/>
            <a:r>
              <a:rPr lang="en-US" dirty="0" smtClean="0"/>
              <a:t>This </a:t>
            </a:r>
            <a:r>
              <a:rPr lang="en-US" dirty="0"/>
              <a:t>is often done </a:t>
            </a:r>
            <a:r>
              <a:rPr lang="en-US" dirty="0" smtClean="0"/>
              <a:t>via</a:t>
            </a:r>
          </a:p>
          <a:p>
            <a:pPr lvl="2"/>
            <a:r>
              <a:rPr lang="en-US" dirty="0" smtClean="0"/>
              <a:t>a </a:t>
            </a:r>
            <a:r>
              <a:rPr lang="en-US" dirty="0">
                <a:solidFill>
                  <a:srgbClr val="FF0000"/>
                </a:solidFill>
              </a:rPr>
              <a:t>mouse </a:t>
            </a:r>
            <a:r>
              <a:rPr lang="en-US" dirty="0" smtClean="0">
                <a:solidFill>
                  <a:srgbClr val="FF0000"/>
                </a:solidFill>
              </a:rPr>
              <a:t>click</a:t>
            </a:r>
          </a:p>
          <a:p>
            <a:pPr lvl="2"/>
            <a:r>
              <a:rPr lang="en-US" dirty="0" smtClean="0"/>
              <a:t>but </a:t>
            </a:r>
            <a:r>
              <a:rPr lang="en-US" dirty="0"/>
              <a:t>it could also be done by </a:t>
            </a:r>
            <a:r>
              <a:rPr lang="en-US" dirty="0">
                <a:solidFill>
                  <a:srgbClr val="FF0000"/>
                </a:solidFill>
              </a:rPr>
              <a:t>keyboard</a:t>
            </a:r>
            <a:r>
              <a:rPr lang="en-US" dirty="0"/>
              <a:t> </a:t>
            </a:r>
            <a:r>
              <a:rPr lang="en-US" dirty="0" smtClean="0"/>
              <a:t>or</a:t>
            </a:r>
          </a:p>
          <a:p>
            <a:pPr lvl="2"/>
            <a:r>
              <a:rPr lang="en-US" dirty="0" smtClean="0"/>
              <a:t>(on </a:t>
            </a:r>
            <a:r>
              <a:rPr lang="en-US" dirty="0">
                <a:solidFill>
                  <a:srgbClr val="FF0000"/>
                </a:solidFill>
              </a:rPr>
              <a:t>touch-sensitive</a:t>
            </a:r>
            <a:r>
              <a:rPr lang="en-US" dirty="0"/>
              <a:t> </a:t>
            </a:r>
            <a:r>
              <a:rPr lang="en-US" dirty="0">
                <a:solidFill>
                  <a:srgbClr val="0070C0"/>
                </a:solidFill>
              </a:rPr>
              <a:t>devices</a:t>
            </a:r>
            <a:r>
              <a:rPr lang="en-US" dirty="0"/>
              <a:t>) by </a:t>
            </a:r>
            <a:r>
              <a:rPr lang="en-US" dirty="0" smtClean="0">
                <a:solidFill>
                  <a:srgbClr val="FF0000"/>
                </a:solidFill>
              </a:rPr>
              <a:t>gesture</a:t>
            </a:r>
          </a:p>
          <a:p>
            <a:pPr lvl="1"/>
            <a:r>
              <a:rPr lang="en-US" dirty="0" smtClean="0"/>
              <a:t>The </a:t>
            </a:r>
            <a:r>
              <a:rPr lang="en-US" dirty="0">
                <a:solidFill>
                  <a:srgbClr val="FF0000"/>
                </a:solidFill>
              </a:rPr>
              <a:t>textinput</a:t>
            </a:r>
            <a:r>
              <a:rPr lang="en-US" dirty="0"/>
              <a:t> </a:t>
            </a:r>
            <a:r>
              <a:rPr lang="en-US" dirty="0">
                <a:solidFill>
                  <a:srgbClr val="0070C0"/>
                </a:solidFill>
              </a:rPr>
              <a:t>event</a:t>
            </a:r>
            <a:r>
              <a:rPr lang="en-US" dirty="0"/>
              <a:t> (which is not yet widely implemented) is </a:t>
            </a:r>
            <a:r>
              <a:rPr lang="en-US" dirty="0" smtClean="0"/>
              <a:t>a</a:t>
            </a:r>
          </a:p>
          <a:p>
            <a:pPr lvl="2"/>
            <a:r>
              <a:rPr lang="en-US" dirty="0" smtClean="0">
                <a:solidFill>
                  <a:srgbClr val="FF0000"/>
                </a:solidFill>
              </a:rPr>
              <a:t>device-independent</a:t>
            </a:r>
            <a:r>
              <a:rPr lang="en-US" dirty="0" smtClean="0"/>
              <a:t> </a:t>
            </a:r>
            <a:r>
              <a:rPr lang="en-US" dirty="0">
                <a:solidFill>
                  <a:srgbClr val="0070C0"/>
                </a:solidFill>
              </a:rPr>
              <a:t>alternative</a:t>
            </a:r>
            <a:r>
              <a:rPr lang="en-US" dirty="0"/>
              <a:t> to the </a:t>
            </a:r>
            <a:r>
              <a:rPr lang="en-US" dirty="0">
                <a:solidFill>
                  <a:srgbClr val="FF0000"/>
                </a:solidFill>
              </a:rPr>
              <a:t>keypress</a:t>
            </a:r>
            <a:r>
              <a:rPr lang="en-US" dirty="0"/>
              <a:t> event and </a:t>
            </a:r>
            <a:r>
              <a:rPr lang="en-US" dirty="0">
                <a:solidFill>
                  <a:srgbClr val="0070C0"/>
                </a:solidFill>
              </a:rPr>
              <a:t>supports</a:t>
            </a:r>
            <a:r>
              <a:rPr lang="en-US" dirty="0"/>
              <a:t> </a:t>
            </a:r>
            <a:r>
              <a:rPr lang="en-US" dirty="0">
                <a:solidFill>
                  <a:srgbClr val="FF0000"/>
                </a:solidFill>
              </a:rPr>
              <a:t>keyboard </a:t>
            </a:r>
            <a:r>
              <a:rPr lang="en-US" dirty="0" smtClean="0">
                <a:solidFill>
                  <a:srgbClr val="FF0000"/>
                </a:solidFill>
              </a:rPr>
              <a:t>input</a:t>
            </a:r>
          </a:p>
          <a:p>
            <a:pPr lvl="2"/>
            <a:r>
              <a:rPr lang="en-US" dirty="0" smtClean="0"/>
              <a:t>as </a:t>
            </a:r>
            <a:r>
              <a:rPr lang="en-US" dirty="0"/>
              <a:t>well as alternatives such </a:t>
            </a:r>
            <a:r>
              <a:rPr lang="en-US" dirty="0" smtClean="0"/>
              <a:t>as</a:t>
            </a:r>
          </a:p>
          <a:p>
            <a:pPr lvl="3"/>
            <a:r>
              <a:rPr lang="en-US" dirty="0" smtClean="0"/>
              <a:t>cut-and-paste</a:t>
            </a:r>
          </a:p>
          <a:p>
            <a:pPr lvl="3"/>
            <a:r>
              <a:rPr lang="en-US" dirty="0" smtClean="0"/>
              <a:t>handwriting recognition</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334</a:t>
            </a:fld>
            <a:endParaRPr lang="en-US" dirty="0"/>
          </a:p>
        </p:txBody>
      </p:sp>
    </p:spTree>
    <p:extLst>
      <p:ext uri="{BB962C8B-B14F-4D97-AF65-F5344CB8AC3E}">
        <p14:creationId xmlns:p14="http://schemas.microsoft.com/office/powerpoint/2010/main" val="209278376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interface events</a:t>
            </a:r>
          </a:p>
        </p:txBody>
      </p:sp>
      <p:sp>
        <p:nvSpPr>
          <p:cNvPr id="3" name="Content Placeholder 2"/>
          <p:cNvSpPr>
            <a:spLocks noGrp="1"/>
          </p:cNvSpPr>
          <p:nvPr>
            <p:ph idx="1"/>
          </p:nvPr>
        </p:nvSpPr>
        <p:spPr/>
        <p:txBody>
          <a:bodyPr/>
          <a:lstStyle/>
          <a:p>
            <a:r>
              <a:rPr lang="en-US" dirty="0" smtClean="0">
                <a:solidFill>
                  <a:srgbClr val="FF0000"/>
                </a:solidFill>
              </a:rPr>
              <a:t>UI </a:t>
            </a:r>
            <a:r>
              <a:rPr lang="en-US" dirty="0">
                <a:solidFill>
                  <a:srgbClr val="FF0000"/>
                </a:solidFill>
              </a:rPr>
              <a:t>events</a:t>
            </a:r>
            <a:r>
              <a:rPr lang="en-US" dirty="0"/>
              <a:t> are </a:t>
            </a:r>
            <a:r>
              <a:rPr lang="en-US" dirty="0">
                <a:solidFill>
                  <a:srgbClr val="FF0000"/>
                </a:solidFill>
              </a:rPr>
              <a:t>higher-level events</a:t>
            </a:r>
            <a:r>
              <a:rPr lang="en-US" dirty="0"/>
              <a:t>, often on </a:t>
            </a:r>
            <a:r>
              <a:rPr lang="en-US" dirty="0">
                <a:solidFill>
                  <a:srgbClr val="FF0000"/>
                </a:solidFill>
              </a:rPr>
              <a:t>HTML form elements</a:t>
            </a:r>
            <a:r>
              <a:rPr lang="en-US" dirty="0"/>
              <a:t> that define a user interface for a </a:t>
            </a:r>
            <a:r>
              <a:rPr lang="en-US" dirty="0">
                <a:solidFill>
                  <a:srgbClr val="FF0000"/>
                </a:solidFill>
              </a:rPr>
              <a:t>web </a:t>
            </a:r>
            <a:r>
              <a:rPr lang="en-US" dirty="0" smtClean="0">
                <a:solidFill>
                  <a:srgbClr val="FF0000"/>
                </a:solidFill>
              </a:rPr>
              <a:t>application</a:t>
            </a:r>
            <a:r>
              <a:rPr lang="en-US" dirty="0" smtClean="0"/>
              <a:t>.</a:t>
            </a:r>
          </a:p>
          <a:p>
            <a:pPr lvl="1"/>
            <a:r>
              <a:rPr lang="en-US" dirty="0" smtClean="0"/>
              <a:t>They include</a:t>
            </a:r>
          </a:p>
          <a:p>
            <a:pPr lvl="2"/>
            <a:r>
              <a:rPr lang="en-US" dirty="0" smtClean="0"/>
              <a:t>the </a:t>
            </a:r>
            <a:r>
              <a:rPr lang="en-US" dirty="0">
                <a:solidFill>
                  <a:srgbClr val="FF0000"/>
                </a:solidFill>
              </a:rPr>
              <a:t>focus </a:t>
            </a:r>
            <a:r>
              <a:rPr lang="en-US" dirty="0">
                <a:solidFill>
                  <a:srgbClr val="0070C0"/>
                </a:solidFill>
              </a:rPr>
              <a:t>event</a:t>
            </a:r>
            <a:r>
              <a:rPr lang="en-US" dirty="0"/>
              <a:t> (when a </a:t>
            </a:r>
            <a:r>
              <a:rPr lang="en-US" dirty="0">
                <a:solidFill>
                  <a:srgbClr val="FF0000"/>
                </a:solidFill>
              </a:rPr>
              <a:t>text input field</a:t>
            </a:r>
            <a:r>
              <a:rPr lang="en-US" dirty="0"/>
              <a:t> gains </a:t>
            </a:r>
            <a:r>
              <a:rPr lang="en-US" dirty="0">
                <a:solidFill>
                  <a:srgbClr val="FF0000"/>
                </a:solidFill>
              </a:rPr>
              <a:t>keyboard </a:t>
            </a:r>
            <a:r>
              <a:rPr lang="en-US" dirty="0" smtClean="0">
                <a:solidFill>
                  <a:srgbClr val="FF0000"/>
                </a:solidFill>
              </a:rPr>
              <a:t>focus</a:t>
            </a:r>
            <a:r>
              <a:rPr lang="en-US" dirty="0" smtClean="0"/>
              <a:t>)</a:t>
            </a:r>
          </a:p>
          <a:p>
            <a:pPr lvl="2"/>
            <a:r>
              <a:rPr lang="en-US" dirty="0" smtClean="0"/>
              <a:t>the </a:t>
            </a:r>
            <a:r>
              <a:rPr lang="en-US" dirty="0">
                <a:solidFill>
                  <a:srgbClr val="FF0000"/>
                </a:solidFill>
              </a:rPr>
              <a:t>change </a:t>
            </a:r>
            <a:r>
              <a:rPr lang="en-US" dirty="0">
                <a:solidFill>
                  <a:srgbClr val="0070C0"/>
                </a:solidFill>
              </a:rPr>
              <a:t>event</a:t>
            </a:r>
            <a:r>
              <a:rPr lang="en-US" dirty="0"/>
              <a:t> when the </a:t>
            </a:r>
            <a:r>
              <a:rPr lang="en-US" dirty="0">
                <a:solidFill>
                  <a:srgbClr val="FF0000"/>
                </a:solidFill>
              </a:rPr>
              <a:t>user</a:t>
            </a:r>
            <a:r>
              <a:rPr lang="en-US" dirty="0"/>
              <a:t> </a:t>
            </a:r>
            <a:r>
              <a:rPr lang="en-US" dirty="0">
                <a:solidFill>
                  <a:srgbClr val="0070C0"/>
                </a:solidFill>
              </a:rPr>
              <a:t>changes</a:t>
            </a:r>
            <a:r>
              <a:rPr lang="en-US" dirty="0"/>
              <a:t> the </a:t>
            </a:r>
            <a:r>
              <a:rPr lang="en-US" dirty="0">
                <a:solidFill>
                  <a:srgbClr val="FF0000"/>
                </a:solidFill>
              </a:rPr>
              <a:t>value</a:t>
            </a:r>
            <a:r>
              <a:rPr lang="en-US" dirty="0"/>
              <a:t> </a:t>
            </a:r>
            <a:r>
              <a:rPr lang="en-US" dirty="0">
                <a:solidFill>
                  <a:srgbClr val="0070C0"/>
                </a:solidFill>
              </a:rPr>
              <a:t>displayed</a:t>
            </a:r>
            <a:r>
              <a:rPr lang="en-US" dirty="0"/>
              <a:t> by a </a:t>
            </a:r>
            <a:r>
              <a:rPr lang="en-US" dirty="0">
                <a:solidFill>
                  <a:srgbClr val="FF0000"/>
                </a:solidFill>
              </a:rPr>
              <a:t>form </a:t>
            </a:r>
            <a:r>
              <a:rPr lang="en-US" dirty="0" smtClean="0">
                <a:solidFill>
                  <a:srgbClr val="FF0000"/>
                </a:solidFill>
              </a:rPr>
              <a:t>element</a:t>
            </a:r>
          </a:p>
          <a:p>
            <a:pPr lvl="2"/>
            <a:r>
              <a:rPr lang="en-US" dirty="0" smtClean="0"/>
              <a:t>the </a:t>
            </a:r>
            <a:r>
              <a:rPr lang="en-US" dirty="0">
                <a:solidFill>
                  <a:srgbClr val="FF0000"/>
                </a:solidFill>
              </a:rPr>
              <a:t>submit </a:t>
            </a:r>
            <a:r>
              <a:rPr lang="en-US" dirty="0">
                <a:solidFill>
                  <a:srgbClr val="0070C0"/>
                </a:solidFill>
              </a:rPr>
              <a:t>event</a:t>
            </a:r>
            <a:r>
              <a:rPr lang="en-US" dirty="0"/>
              <a:t> when the </a:t>
            </a:r>
            <a:r>
              <a:rPr lang="en-US" dirty="0">
                <a:solidFill>
                  <a:srgbClr val="FF0000"/>
                </a:solidFill>
              </a:rPr>
              <a:t>user </a:t>
            </a:r>
            <a:r>
              <a:rPr lang="en-US" dirty="0">
                <a:solidFill>
                  <a:srgbClr val="0070C0"/>
                </a:solidFill>
              </a:rPr>
              <a:t>clicks</a:t>
            </a:r>
            <a:r>
              <a:rPr lang="en-US" dirty="0"/>
              <a:t> a </a:t>
            </a:r>
            <a:r>
              <a:rPr lang="en-US" dirty="0">
                <a:solidFill>
                  <a:srgbClr val="FF0000"/>
                </a:solidFill>
              </a:rPr>
              <a:t>Submit</a:t>
            </a:r>
            <a:r>
              <a:rPr lang="en-US" dirty="0"/>
              <a:t> </a:t>
            </a:r>
            <a:r>
              <a:rPr lang="en-US" dirty="0">
                <a:solidFill>
                  <a:srgbClr val="FF0000"/>
                </a:solidFill>
              </a:rPr>
              <a:t>button</a:t>
            </a:r>
            <a:r>
              <a:rPr lang="en-US" dirty="0"/>
              <a:t> in a </a:t>
            </a:r>
            <a:r>
              <a:rPr lang="en-US" dirty="0" smtClean="0">
                <a:solidFill>
                  <a:srgbClr val="FF0000"/>
                </a:solidFill>
              </a:rPr>
              <a:t>form</a:t>
            </a:r>
            <a:endParaRPr lang="en-US" dirty="0">
              <a:solidFill>
                <a:srgbClr val="FF0000"/>
              </a:solidFill>
            </a:endParaRP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335</a:t>
            </a:fld>
            <a:endParaRPr lang="en-US" dirty="0"/>
          </a:p>
        </p:txBody>
      </p:sp>
    </p:spTree>
    <p:extLst>
      <p:ext uri="{BB962C8B-B14F-4D97-AF65-F5344CB8AC3E}">
        <p14:creationId xmlns:p14="http://schemas.microsoft.com/office/powerpoint/2010/main" val="4566467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State-change events</a:t>
            </a:r>
          </a:p>
        </p:txBody>
      </p:sp>
      <p:sp>
        <p:nvSpPr>
          <p:cNvPr id="3" name="Content Placeholder 2"/>
          <p:cNvSpPr>
            <a:spLocks noGrp="1"/>
          </p:cNvSpPr>
          <p:nvPr>
            <p:ph idx="1"/>
          </p:nvPr>
        </p:nvSpPr>
        <p:spPr/>
        <p:txBody>
          <a:bodyPr/>
          <a:lstStyle/>
          <a:p>
            <a:r>
              <a:rPr lang="en-US" dirty="0" smtClean="0"/>
              <a:t>Some </a:t>
            </a:r>
            <a:r>
              <a:rPr lang="en-US" dirty="0"/>
              <a:t>events are not triggered directly by user activity, but </a:t>
            </a:r>
            <a:r>
              <a:rPr lang="en-US" dirty="0" smtClean="0"/>
              <a:t>by</a:t>
            </a:r>
          </a:p>
          <a:p>
            <a:pPr lvl="2"/>
            <a:r>
              <a:rPr lang="en-US" dirty="0" smtClean="0"/>
              <a:t>Network</a:t>
            </a:r>
          </a:p>
          <a:p>
            <a:pPr lvl="2"/>
            <a:r>
              <a:rPr lang="en-US" dirty="0" smtClean="0"/>
              <a:t>browser activity</a:t>
            </a:r>
          </a:p>
          <a:p>
            <a:pPr marL="460375" lvl="2" indent="0">
              <a:buNone/>
            </a:pPr>
            <a:r>
              <a:rPr lang="en-US" dirty="0" smtClean="0"/>
              <a:t>and </a:t>
            </a:r>
            <a:r>
              <a:rPr lang="en-US" dirty="0"/>
              <a:t>indicate some kind </a:t>
            </a:r>
            <a:r>
              <a:rPr lang="en-US" dirty="0" smtClean="0"/>
              <a:t>of</a:t>
            </a:r>
          </a:p>
          <a:p>
            <a:pPr lvl="2"/>
            <a:r>
              <a:rPr lang="en-US" dirty="0" smtClean="0"/>
              <a:t>lifecycle or</a:t>
            </a:r>
          </a:p>
          <a:p>
            <a:pPr lvl="2"/>
            <a:r>
              <a:rPr lang="en-US" dirty="0" smtClean="0"/>
              <a:t>state-related change</a:t>
            </a:r>
          </a:p>
          <a:p>
            <a:pPr lvl="1"/>
            <a:r>
              <a:rPr lang="en-US" dirty="0" smtClean="0"/>
              <a:t>The </a:t>
            </a:r>
            <a:r>
              <a:rPr lang="en-US" dirty="0">
                <a:solidFill>
                  <a:srgbClr val="FF0000"/>
                </a:solidFill>
              </a:rPr>
              <a:t>load</a:t>
            </a:r>
            <a:r>
              <a:rPr lang="en-US" dirty="0">
                <a:solidFill>
                  <a:srgbClr val="0070C0"/>
                </a:solidFill>
              </a:rPr>
              <a:t> event</a:t>
            </a:r>
            <a:r>
              <a:rPr lang="en-US" dirty="0"/>
              <a:t>, fired on the </a:t>
            </a:r>
            <a:r>
              <a:rPr lang="en-US" dirty="0">
                <a:solidFill>
                  <a:srgbClr val="FF0000"/>
                </a:solidFill>
              </a:rPr>
              <a:t>Window</a:t>
            </a:r>
            <a:r>
              <a:rPr lang="en-US" dirty="0"/>
              <a:t> </a:t>
            </a:r>
            <a:r>
              <a:rPr lang="en-US" dirty="0">
                <a:solidFill>
                  <a:srgbClr val="0070C0"/>
                </a:solidFill>
              </a:rPr>
              <a:t>object</a:t>
            </a:r>
            <a:r>
              <a:rPr lang="en-US" dirty="0"/>
              <a:t> when the document is fully loaded, is probably the most commonly used of these </a:t>
            </a:r>
            <a:r>
              <a:rPr lang="en-US" dirty="0" smtClean="0"/>
              <a:t>events.</a:t>
            </a:r>
          </a:p>
          <a:p>
            <a:pPr lvl="1"/>
            <a:r>
              <a:rPr lang="en-US" dirty="0" smtClean="0"/>
              <a:t>The </a:t>
            </a:r>
            <a:r>
              <a:rPr lang="en-US" dirty="0">
                <a:solidFill>
                  <a:srgbClr val="FF0000"/>
                </a:solidFill>
              </a:rPr>
              <a:t>DOMContentLoaded</a:t>
            </a:r>
            <a:r>
              <a:rPr lang="en-US" dirty="0"/>
              <a:t> </a:t>
            </a:r>
            <a:r>
              <a:rPr lang="en-US" dirty="0">
                <a:solidFill>
                  <a:srgbClr val="0070C0"/>
                </a:solidFill>
              </a:rPr>
              <a:t>event</a:t>
            </a:r>
            <a:r>
              <a:rPr lang="en-US" dirty="0"/>
              <a:t> (discussed in §13.3.4) is another such </a:t>
            </a:r>
            <a:r>
              <a:rPr lang="en-US" dirty="0" smtClean="0"/>
              <a:t>event.</a:t>
            </a:r>
          </a:p>
          <a:p>
            <a:pPr lvl="1"/>
            <a:r>
              <a:rPr lang="en-US" dirty="0" smtClean="0"/>
              <a:t>The </a:t>
            </a:r>
            <a:r>
              <a:rPr lang="en-US" dirty="0">
                <a:solidFill>
                  <a:srgbClr val="FF0000"/>
                </a:solidFill>
              </a:rPr>
              <a:t>HTML5 history management mechanism</a:t>
            </a:r>
            <a:r>
              <a:rPr lang="en-US" dirty="0"/>
              <a:t> (§22.2) fires the </a:t>
            </a:r>
            <a:r>
              <a:rPr lang="en-US" dirty="0">
                <a:solidFill>
                  <a:srgbClr val="FF0000"/>
                </a:solidFill>
              </a:rPr>
              <a:t>popstate</a:t>
            </a:r>
            <a:r>
              <a:rPr lang="en-US" dirty="0"/>
              <a:t> event in response to the browser’s Back </a:t>
            </a:r>
            <a:r>
              <a:rPr lang="en-US" dirty="0" smtClean="0"/>
              <a:t>button.</a:t>
            </a:r>
          </a:p>
          <a:p>
            <a:pPr lvl="1"/>
            <a:r>
              <a:rPr lang="en-US" dirty="0" smtClean="0"/>
              <a:t>The </a:t>
            </a:r>
            <a:r>
              <a:rPr lang="en-US" dirty="0">
                <a:solidFill>
                  <a:srgbClr val="FF0000"/>
                </a:solidFill>
              </a:rPr>
              <a:t>HTML5 offline web application API</a:t>
            </a:r>
            <a:r>
              <a:rPr lang="en-US" dirty="0"/>
              <a:t> (§20.4) </a:t>
            </a:r>
            <a:r>
              <a:rPr lang="en-US" dirty="0" smtClean="0"/>
              <a:t>includes</a:t>
            </a:r>
          </a:p>
          <a:p>
            <a:pPr lvl="2"/>
            <a:r>
              <a:rPr lang="en-US" dirty="0" smtClean="0"/>
              <a:t>online</a:t>
            </a:r>
          </a:p>
          <a:p>
            <a:pPr lvl="2"/>
            <a:r>
              <a:rPr lang="en-US" dirty="0" smtClean="0"/>
              <a:t>offline events</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336</a:t>
            </a:fld>
            <a:endParaRPr lang="en-US" dirty="0"/>
          </a:p>
        </p:txBody>
      </p:sp>
    </p:spTree>
    <p:extLst>
      <p:ext uri="{BB962C8B-B14F-4D97-AF65-F5344CB8AC3E}">
        <p14:creationId xmlns:p14="http://schemas.microsoft.com/office/powerpoint/2010/main" val="238369881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State-change </a:t>
            </a:r>
            <a:r>
              <a:rPr lang="en-US" dirty="0" smtClean="0"/>
              <a:t>events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Chapter </a:t>
            </a:r>
            <a:r>
              <a:rPr lang="en-US" dirty="0"/>
              <a:t>18 shows how to use a </a:t>
            </a:r>
            <a:r>
              <a:rPr lang="en-US" dirty="0">
                <a:solidFill>
                  <a:srgbClr val="FF0000"/>
                </a:solidFill>
              </a:rPr>
              <a:t>readystatechange</a:t>
            </a:r>
            <a:r>
              <a:rPr lang="en-US" dirty="0"/>
              <a:t> </a:t>
            </a:r>
            <a:r>
              <a:rPr lang="en-US" dirty="0">
                <a:solidFill>
                  <a:srgbClr val="0070C0"/>
                </a:solidFill>
              </a:rPr>
              <a:t>event</a:t>
            </a:r>
            <a:r>
              <a:rPr lang="en-US" dirty="0"/>
              <a:t> to be notified when data requested from a server is </a:t>
            </a:r>
            <a:r>
              <a:rPr lang="en-US" dirty="0" smtClean="0"/>
              <a:t>ready.</a:t>
            </a:r>
          </a:p>
          <a:p>
            <a:pPr lvl="1"/>
            <a:r>
              <a:rPr lang="en-US" dirty="0" smtClean="0"/>
              <a:t>Similarly</a:t>
            </a:r>
            <a:r>
              <a:rPr lang="en-US" dirty="0"/>
              <a:t>, the </a:t>
            </a:r>
            <a:r>
              <a:rPr lang="en-US" dirty="0">
                <a:solidFill>
                  <a:srgbClr val="FF0000"/>
                </a:solidFill>
              </a:rPr>
              <a:t>new API</a:t>
            </a:r>
            <a:r>
              <a:rPr lang="en-US" dirty="0"/>
              <a:t> for reading </a:t>
            </a:r>
            <a:r>
              <a:rPr lang="en-US" dirty="0">
                <a:solidFill>
                  <a:srgbClr val="FF0000"/>
                </a:solidFill>
              </a:rPr>
              <a:t>user-selected</a:t>
            </a:r>
            <a:r>
              <a:rPr lang="en-US" dirty="0"/>
              <a:t> </a:t>
            </a:r>
            <a:r>
              <a:rPr lang="en-US" dirty="0">
                <a:solidFill>
                  <a:srgbClr val="FF0000"/>
                </a:solidFill>
              </a:rPr>
              <a:t>local</a:t>
            </a:r>
            <a:r>
              <a:rPr lang="en-US" dirty="0"/>
              <a:t> </a:t>
            </a:r>
            <a:r>
              <a:rPr lang="en-US" dirty="0">
                <a:solidFill>
                  <a:srgbClr val="FF0000"/>
                </a:solidFill>
              </a:rPr>
              <a:t>files</a:t>
            </a:r>
            <a:r>
              <a:rPr lang="en-US" dirty="0"/>
              <a:t> (§22.6.5) uses events </a:t>
            </a:r>
            <a:r>
              <a:rPr lang="en-US" dirty="0" smtClean="0"/>
              <a:t>like</a:t>
            </a:r>
          </a:p>
          <a:p>
            <a:pPr lvl="2"/>
            <a:r>
              <a:rPr lang="en-US" dirty="0" smtClean="0"/>
              <a:t>“loadstart”</a:t>
            </a:r>
          </a:p>
          <a:p>
            <a:pPr lvl="2"/>
            <a:r>
              <a:rPr lang="en-US" dirty="0" smtClean="0"/>
              <a:t>“</a:t>
            </a:r>
            <a:r>
              <a:rPr lang="en-US" dirty="0"/>
              <a:t>progress</a:t>
            </a:r>
            <a:r>
              <a:rPr lang="en-US" dirty="0" smtClean="0"/>
              <a:t>”</a:t>
            </a:r>
          </a:p>
          <a:p>
            <a:pPr lvl="2"/>
            <a:r>
              <a:rPr lang="en-US" dirty="0" smtClean="0"/>
              <a:t> “loadend”</a:t>
            </a:r>
          </a:p>
          <a:p>
            <a:pPr marL="460375" lvl="2" indent="0">
              <a:buNone/>
            </a:pPr>
            <a:r>
              <a:rPr lang="en-US" dirty="0" smtClean="0"/>
              <a:t>for </a:t>
            </a:r>
            <a:r>
              <a:rPr lang="en-US" dirty="0">
                <a:solidFill>
                  <a:srgbClr val="FF0000"/>
                </a:solidFill>
              </a:rPr>
              <a:t>asynchronous notification</a:t>
            </a:r>
            <a:r>
              <a:rPr lang="en-US" dirty="0"/>
              <a:t> of </a:t>
            </a:r>
            <a:r>
              <a:rPr lang="en-US" dirty="0">
                <a:solidFill>
                  <a:srgbClr val="FF0000"/>
                </a:solidFill>
              </a:rPr>
              <a:t>I/O </a:t>
            </a:r>
            <a:r>
              <a:rPr lang="en-US" dirty="0" smtClean="0">
                <a:solidFill>
                  <a:srgbClr val="FF0000"/>
                </a:solidFill>
              </a:rPr>
              <a:t>progress</a:t>
            </a:r>
            <a:endParaRPr lang="en-US" dirty="0">
              <a:solidFill>
                <a:srgbClr val="FF0000"/>
              </a:solidFill>
            </a:endParaRP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337</a:t>
            </a:fld>
            <a:endParaRPr lang="en-US" dirty="0"/>
          </a:p>
        </p:txBody>
      </p:sp>
    </p:spTree>
    <p:extLst>
      <p:ext uri="{BB962C8B-B14F-4D97-AF65-F5344CB8AC3E}">
        <p14:creationId xmlns:p14="http://schemas.microsoft.com/office/powerpoint/2010/main" val="36049612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API-specific events</a:t>
            </a:r>
          </a:p>
        </p:txBody>
      </p:sp>
      <p:sp>
        <p:nvSpPr>
          <p:cNvPr id="3" name="Content Placeholder 2"/>
          <p:cNvSpPr>
            <a:spLocks noGrp="1"/>
          </p:cNvSpPr>
          <p:nvPr>
            <p:ph idx="1"/>
          </p:nvPr>
        </p:nvSpPr>
        <p:spPr/>
        <p:txBody>
          <a:bodyPr/>
          <a:lstStyle/>
          <a:p>
            <a:r>
              <a:rPr lang="en-US" dirty="0" smtClean="0"/>
              <a:t>A </a:t>
            </a:r>
            <a:r>
              <a:rPr lang="en-US" dirty="0"/>
              <a:t>number of web APIs defined by HTML5 and related specifications include their own event </a:t>
            </a:r>
            <a:r>
              <a:rPr lang="en-US" dirty="0" smtClean="0"/>
              <a:t>types.</a:t>
            </a:r>
          </a:p>
          <a:p>
            <a:pPr lvl="1"/>
            <a:r>
              <a:rPr lang="en-US" dirty="0" smtClean="0"/>
              <a:t>The </a:t>
            </a:r>
            <a:r>
              <a:rPr lang="en-US" dirty="0"/>
              <a:t>drag-and-drop API (§17.7) defines </a:t>
            </a:r>
            <a:r>
              <a:rPr lang="en-US" dirty="0">
                <a:solidFill>
                  <a:srgbClr val="FF0000"/>
                </a:solidFill>
              </a:rPr>
              <a:t>events</a:t>
            </a:r>
            <a:r>
              <a:rPr lang="en-US" dirty="0"/>
              <a:t> such </a:t>
            </a:r>
            <a:r>
              <a:rPr lang="en-US" dirty="0" smtClean="0"/>
              <a:t>as</a:t>
            </a:r>
          </a:p>
          <a:p>
            <a:pPr lvl="2"/>
            <a:r>
              <a:rPr lang="en-US" dirty="0" smtClean="0"/>
              <a:t>“dragstart”</a:t>
            </a:r>
          </a:p>
          <a:p>
            <a:pPr lvl="2"/>
            <a:r>
              <a:rPr lang="en-US" dirty="0" smtClean="0"/>
              <a:t>“</a:t>
            </a:r>
            <a:r>
              <a:rPr lang="en-US" dirty="0"/>
              <a:t>dragenter</a:t>
            </a:r>
            <a:r>
              <a:rPr lang="en-US" dirty="0" smtClean="0"/>
              <a:t>”</a:t>
            </a:r>
          </a:p>
          <a:p>
            <a:pPr lvl="2"/>
            <a:r>
              <a:rPr lang="en-US" dirty="0" smtClean="0"/>
              <a:t>“</a:t>
            </a:r>
            <a:r>
              <a:rPr lang="en-US" dirty="0"/>
              <a:t>dragover”, </a:t>
            </a:r>
            <a:r>
              <a:rPr lang="en-US" dirty="0" smtClean="0"/>
              <a:t>and</a:t>
            </a:r>
          </a:p>
          <a:p>
            <a:pPr lvl="2"/>
            <a:r>
              <a:rPr lang="en-US" dirty="0" smtClean="0"/>
              <a:t>“drop”</a:t>
            </a:r>
          </a:p>
          <a:p>
            <a:pPr lvl="1"/>
            <a:r>
              <a:rPr lang="en-US" dirty="0" smtClean="0"/>
              <a:t>Applications </a:t>
            </a:r>
            <a:r>
              <a:rPr lang="en-US" dirty="0"/>
              <a:t>that want to define </a:t>
            </a:r>
            <a:r>
              <a:rPr lang="en-US" dirty="0">
                <a:solidFill>
                  <a:srgbClr val="FF0000"/>
                </a:solidFill>
              </a:rPr>
              <a:t>custom drag sources</a:t>
            </a:r>
            <a:r>
              <a:rPr lang="en-US" dirty="0"/>
              <a:t> or </a:t>
            </a:r>
            <a:r>
              <a:rPr lang="en-US" dirty="0">
                <a:solidFill>
                  <a:srgbClr val="FF0000"/>
                </a:solidFill>
              </a:rPr>
              <a:t>drop targets</a:t>
            </a:r>
            <a:r>
              <a:rPr lang="en-US" dirty="0"/>
              <a:t> must handle some of these </a:t>
            </a:r>
            <a:r>
              <a:rPr lang="en-US" dirty="0" smtClean="0"/>
              <a:t>events.</a:t>
            </a:r>
          </a:p>
          <a:p>
            <a:pPr lvl="1"/>
            <a:r>
              <a:rPr lang="en-US" dirty="0" smtClean="0"/>
              <a:t>The </a:t>
            </a:r>
            <a:r>
              <a:rPr lang="en-US" dirty="0"/>
              <a:t>HTML5 &lt;video&gt; and &lt;audio&gt; elements (§21.2) define a long list of associated event types such as </a:t>
            </a:r>
            <a:endParaRPr lang="en-US" dirty="0" smtClean="0"/>
          </a:p>
          <a:p>
            <a:pPr lvl="2"/>
            <a:r>
              <a:rPr lang="en-US" dirty="0" smtClean="0"/>
              <a:t>“</a:t>
            </a:r>
            <a:r>
              <a:rPr lang="en-US" dirty="0"/>
              <a:t>waiting</a:t>
            </a:r>
            <a:r>
              <a:rPr lang="en-US" dirty="0" smtClean="0"/>
              <a:t>”</a:t>
            </a:r>
          </a:p>
          <a:p>
            <a:pPr lvl="2"/>
            <a:r>
              <a:rPr lang="en-US" dirty="0" smtClean="0"/>
              <a:t>“</a:t>
            </a:r>
            <a:r>
              <a:rPr lang="en-US" dirty="0"/>
              <a:t>playing</a:t>
            </a:r>
            <a:r>
              <a:rPr lang="en-US" dirty="0" smtClean="0"/>
              <a:t>”</a:t>
            </a:r>
          </a:p>
          <a:p>
            <a:pPr lvl="2"/>
            <a:r>
              <a:rPr lang="en-US" dirty="0" smtClean="0"/>
              <a:t>“</a:t>
            </a:r>
            <a:r>
              <a:rPr lang="en-US" dirty="0"/>
              <a:t>seeking</a:t>
            </a:r>
            <a:r>
              <a:rPr lang="en-US" dirty="0" smtClean="0"/>
              <a:t>”</a:t>
            </a:r>
          </a:p>
          <a:p>
            <a:pPr lvl="2"/>
            <a:r>
              <a:rPr lang="en-US" dirty="0" smtClean="0"/>
              <a:t>“</a:t>
            </a:r>
            <a:r>
              <a:rPr lang="en-US" dirty="0"/>
              <a:t>volumechange”, and so </a:t>
            </a:r>
            <a:r>
              <a:rPr lang="en-US" dirty="0" smtClean="0"/>
              <a:t>on</a:t>
            </a:r>
          </a:p>
          <a:p>
            <a:pPr lvl="1"/>
            <a:r>
              <a:rPr lang="en-US" dirty="0" smtClean="0"/>
              <a:t>These </a:t>
            </a:r>
            <a:r>
              <a:rPr lang="en-US" dirty="0"/>
              <a:t>events are usually only of interest to </a:t>
            </a:r>
            <a:r>
              <a:rPr lang="en-US" dirty="0">
                <a:solidFill>
                  <a:srgbClr val="FF0000"/>
                </a:solidFill>
              </a:rPr>
              <a:t>web apps</a:t>
            </a:r>
            <a:r>
              <a:rPr lang="en-US" dirty="0"/>
              <a:t> that want to define custom controls for video or audio playback</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338</a:t>
            </a:fld>
            <a:endParaRPr lang="en-US" dirty="0"/>
          </a:p>
        </p:txBody>
      </p:sp>
    </p:spTree>
    <p:extLst>
      <p:ext uri="{BB962C8B-B14F-4D97-AF65-F5344CB8AC3E}">
        <p14:creationId xmlns:p14="http://schemas.microsoft.com/office/powerpoint/2010/main" val="400582920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Timers and error handlers</a:t>
            </a:r>
          </a:p>
        </p:txBody>
      </p:sp>
      <p:sp>
        <p:nvSpPr>
          <p:cNvPr id="3" name="Content Placeholder 2"/>
          <p:cNvSpPr>
            <a:spLocks noGrp="1"/>
          </p:cNvSpPr>
          <p:nvPr>
            <p:ph idx="1"/>
          </p:nvPr>
        </p:nvSpPr>
        <p:spPr/>
        <p:txBody>
          <a:bodyPr/>
          <a:lstStyle/>
          <a:p>
            <a:r>
              <a:rPr lang="en-US" dirty="0" smtClean="0"/>
              <a:t>Timers </a:t>
            </a:r>
            <a:r>
              <a:rPr lang="en-US" dirty="0"/>
              <a:t>and error handlers (both of which are described in Chapter 14) are part of </a:t>
            </a:r>
            <a:r>
              <a:rPr lang="en-US" dirty="0">
                <a:solidFill>
                  <a:srgbClr val="FF0000"/>
                </a:solidFill>
              </a:rPr>
              <a:t>client-side JavaScript’s</a:t>
            </a:r>
            <a:r>
              <a:rPr lang="en-US" dirty="0"/>
              <a:t> </a:t>
            </a:r>
            <a:r>
              <a:rPr lang="en-US" dirty="0">
                <a:solidFill>
                  <a:srgbClr val="FF0000"/>
                </a:solidFill>
              </a:rPr>
              <a:t>asynchronous programming model</a:t>
            </a:r>
            <a:r>
              <a:rPr lang="en-US" dirty="0"/>
              <a:t> and are similar to </a:t>
            </a:r>
            <a:r>
              <a:rPr lang="en-US" dirty="0" smtClean="0">
                <a:solidFill>
                  <a:srgbClr val="FF0000"/>
                </a:solidFill>
              </a:rPr>
              <a:t>events</a:t>
            </a:r>
            <a:r>
              <a:rPr lang="en-US" dirty="0" smtClean="0"/>
              <a:t>.</a:t>
            </a:r>
          </a:p>
          <a:p>
            <a:pPr lvl="1"/>
            <a:r>
              <a:rPr lang="en-US" dirty="0" smtClean="0"/>
              <a:t>Although </a:t>
            </a:r>
            <a:r>
              <a:rPr lang="en-US" dirty="0"/>
              <a:t>timers and error handlers are not discussed in this chapter, it is useful to think of them as related to </a:t>
            </a:r>
            <a:r>
              <a:rPr lang="en-US" dirty="0">
                <a:solidFill>
                  <a:srgbClr val="FF0000"/>
                </a:solidFill>
              </a:rPr>
              <a:t>event handling</a:t>
            </a:r>
            <a:r>
              <a:rPr lang="en-US" dirty="0"/>
              <a:t>, and you may find it interesting to reread §14.1 and §14.6 in the context of this chapter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339</a:t>
            </a:fld>
            <a:endParaRPr lang="en-US" dirty="0"/>
          </a:p>
        </p:txBody>
      </p:sp>
    </p:spTree>
    <p:extLst>
      <p:ext uri="{BB962C8B-B14F-4D97-AF65-F5344CB8AC3E}">
        <p14:creationId xmlns:p14="http://schemas.microsoft.com/office/powerpoint/2010/main" val="3614719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Code 1-13</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34</a:t>
            </a:fld>
            <a:endParaRPr lang="en-US" dirty="0"/>
          </a:p>
        </p:txBody>
      </p:sp>
      <p:pic>
        <p:nvPicPr>
          <p:cNvPr id="2" name="Picture 1"/>
          <p:cNvPicPr>
            <a:picLocks noChangeAspect="1"/>
          </p:cNvPicPr>
          <p:nvPr/>
        </p:nvPicPr>
        <p:blipFill>
          <a:blip r:embed="rId2"/>
          <a:stretch>
            <a:fillRect/>
          </a:stretch>
        </p:blipFill>
        <p:spPr>
          <a:xfrm>
            <a:off x="152400" y="1288598"/>
            <a:ext cx="7015026" cy="4173172"/>
          </a:xfrm>
          <a:prstGeom prst="rect">
            <a:avLst/>
          </a:prstGeom>
          <a:ln>
            <a:solidFill>
              <a:schemeClr val="accent1"/>
            </a:solidFill>
          </a:ln>
        </p:spPr>
      </p:pic>
    </p:spTree>
    <p:extLst>
      <p:ext uri="{BB962C8B-B14F-4D97-AF65-F5344CB8AC3E}">
        <p14:creationId xmlns:p14="http://schemas.microsoft.com/office/powerpoint/2010/main" val="38539657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Legacy Event Types</a:t>
            </a:r>
          </a:p>
        </p:txBody>
      </p:sp>
      <p:sp>
        <p:nvSpPr>
          <p:cNvPr id="7" name="Content Placeholder 6"/>
          <p:cNvSpPr>
            <a:spLocks noGrp="1"/>
          </p:cNvSpPr>
          <p:nvPr>
            <p:ph idx="1"/>
          </p:nvPr>
        </p:nvSpPr>
        <p:spPr/>
        <p:txBody>
          <a:bodyPr/>
          <a:lstStyle/>
          <a:p>
            <a:r>
              <a:rPr lang="en-US" dirty="0" smtClean="0"/>
              <a:t>The </a:t>
            </a:r>
            <a:r>
              <a:rPr lang="en-US" dirty="0"/>
              <a:t>events you’ll use </a:t>
            </a:r>
            <a:r>
              <a:rPr lang="en-US" dirty="0">
                <a:solidFill>
                  <a:srgbClr val="FF0000"/>
                </a:solidFill>
              </a:rPr>
              <a:t>most often</a:t>
            </a:r>
            <a:r>
              <a:rPr lang="en-US" dirty="0"/>
              <a:t> in your </a:t>
            </a:r>
            <a:r>
              <a:rPr lang="en-US" dirty="0">
                <a:solidFill>
                  <a:srgbClr val="FF0000"/>
                </a:solidFill>
              </a:rPr>
              <a:t>web apps</a:t>
            </a:r>
            <a:r>
              <a:rPr lang="en-US" dirty="0"/>
              <a:t> are generally the ones that have been around the </a:t>
            </a:r>
            <a:r>
              <a:rPr lang="en-US" dirty="0">
                <a:solidFill>
                  <a:srgbClr val="FF0000"/>
                </a:solidFill>
              </a:rPr>
              <a:t>longest</a:t>
            </a:r>
            <a:r>
              <a:rPr lang="en-US" dirty="0"/>
              <a:t> and are </a:t>
            </a:r>
            <a:r>
              <a:rPr lang="en-US" dirty="0">
                <a:solidFill>
                  <a:srgbClr val="FF0000"/>
                </a:solidFill>
              </a:rPr>
              <a:t>universally supported</a:t>
            </a:r>
            <a:r>
              <a:rPr lang="en-US" dirty="0"/>
              <a:t>: events for dealing </a:t>
            </a:r>
            <a:r>
              <a:rPr lang="en-US" dirty="0" smtClean="0"/>
              <a:t>with</a:t>
            </a:r>
          </a:p>
          <a:p>
            <a:pPr lvl="2"/>
            <a:r>
              <a:rPr lang="en-US" dirty="0" smtClean="0"/>
              <a:t>the mouse</a:t>
            </a:r>
          </a:p>
          <a:p>
            <a:pPr lvl="2"/>
            <a:r>
              <a:rPr lang="en-US" dirty="0" smtClean="0"/>
              <a:t>the keyboard</a:t>
            </a:r>
          </a:p>
          <a:p>
            <a:pPr lvl="2"/>
            <a:r>
              <a:rPr lang="en-US" dirty="0" smtClean="0"/>
              <a:t>HTML </a:t>
            </a:r>
            <a:r>
              <a:rPr lang="en-US" dirty="0"/>
              <a:t>forms, </a:t>
            </a:r>
            <a:r>
              <a:rPr lang="en-US" dirty="0" smtClean="0"/>
              <a:t>and</a:t>
            </a:r>
          </a:p>
          <a:p>
            <a:pPr lvl="2"/>
            <a:r>
              <a:rPr lang="en-US" dirty="0" smtClean="0"/>
              <a:t>the </a:t>
            </a:r>
            <a:r>
              <a:rPr lang="en-US" dirty="0"/>
              <a:t>Window </a:t>
            </a:r>
            <a:r>
              <a:rPr lang="en-US" dirty="0" smtClean="0"/>
              <a:t>object</a:t>
            </a:r>
          </a:p>
          <a:p>
            <a:pPr lvl="1"/>
            <a:r>
              <a:rPr lang="en-US" dirty="0" smtClean="0"/>
              <a:t>The </a:t>
            </a:r>
            <a:r>
              <a:rPr lang="en-US" dirty="0"/>
              <a:t>sections below explain many important details about these kinds of events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340</a:t>
            </a:fld>
            <a:endParaRPr lang="en-US" dirty="0"/>
          </a:p>
        </p:txBody>
      </p:sp>
    </p:spTree>
    <p:extLst>
      <p:ext uri="{BB962C8B-B14F-4D97-AF65-F5344CB8AC3E}">
        <p14:creationId xmlns:p14="http://schemas.microsoft.com/office/powerpoint/2010/main" val="42126950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 events</a:t>
            </a:r>
          </a:p>
        </p:txBody>
      </p:sp>
      <p:sp>
        <p:nvSpPr>
          <p:cNvPr id="3" name="Content Placeholder 2"/>
          <p:cNvSpPr>
            <a:spLocks noGrp="1"/>
          </p:cNvSpPr>
          <p:nvPr>
            <p:ph idx="1"/>
          </p:nvPr>
        </p:nvSpPr>
        <p:spPr/>
        <p:txBody>
          <a:bodyPr/>
          <a:lstStyle/>
          <a:p>
            <a:r>
              <a:rPr lang="en-US" dirty="0" smtClean="0"/>
              <a:t>Forms </a:t>
            </a:r>
            <a:r>
              <a:rPr lang="en-US" dirty="0"/>
              <a:t>and hyperlinks were the </a:t>
            </a:r>
            <a:r>
              <a:rPr lang="en-US" dirty="0">
                <a:solidFill>
                  <a:srgbClr val="FF0000"/>
                </a:solidFill>
              </a:rPr>
              <a:t>first scriptable elements</a:t>
            </a:r>
            <a:r>
              <a:rPr lang="en-US" dirty="0"/>
              <a:t> in a </a:t>
            </a:r>
            <a:r>
              <a:rPr lang="en-US" dirty="0">
                <a:solidFill>
                  <a:srgbClr val="FF0000"/>
                </a:solidFill>
              </a:rPr>
              <a:t>web page</a:t>
            </a:r>
            <a:r>
              <a:rPr lang="en-US" dirty="0"/>
              <a:t>, way back in the early days of the Web and of </a:t>
            </a:r>
            <a:r>
              <a:rPr lang="en-US" dirty="0" smtClean="0"/>
              <a:t>JavaScript.</a:t>
            </a:r>
          </a:p>
          <a:p>
            <a:pPr lvl="1"/>
            <a:r>
              <a:rPr lang="en-US" dirty="0" smtClean="0"/>
              <a:t>This </a:t>
            </a:r>
            <a:r>
              <a:rPr lang="en-US" dirty="0"/>
              <a:t>means that </a:t>
            </a:r>
            <a:r>
              <a:rPr lang="en-US" dirty="0">
                <a:solidFill>
                  <a:srgbClr val="FF0000"/>
                </a:solidFill>
              </a:rPr>
              <a:t>form event</a:t>
            </a:r>
            <a:r>
              <a:rPr lang="en-US" dirty="0"/>
              <a:t>s are some </a:t>
            </a:r>
            <a:r>
              <a:rPr lang="en-US" dirty="0" smtClean="0"/>
              <a:t>of</a:t>
            </a:r>
          </a:p>
          <a:p>
            <a:pPr lvl="2"/>
            <a:r>
              <a:rPr lang="en-US" dirty="0" smtClean="0"/>
              <a:t>the </a:t>
            </a:r>
            <a:r>
              <a:rPr lang="en-US" dirty="0"/>
              <a:t>most stable </a:t>
            </a:r>
            <a:r>
              <a:rPr lang="en-US" dirty="0" smtClean="0"/>
              <a:t>and</a:t>
            </a:r>
          </a:p>
          <a:p>
            <a:pPr lvl="2"/>
            <a:r>
              <a:rPr lang="en-US" dirty="0" smtClean="0"/>
              <a:t>well-supported </a:t>
            </a:r>
            <a:r>
              <a:rPr lang="en-US" dirty="0"/>
              <a:t>of all event </a:t>
            </a:r>
            <a:r>
              <a:rPr lang="en-US" dirty="0" smtClean="0"/>
              <a:t>types</a:t>
            </a:r>
            <a:endParaRPr lang="en-US" dirty="0"/>
          </a:p>
          <a:p>
            <a:pPr lvl="1"/>
            <a:r>
              <a:rPr lang="en-US" dirty="0" smtClean="0"/>
              <a:t>&lt;form</a:t>
            </a:r>
            <a:r>
              <a:rPr lang="en-US" dirty="0"/>
              <a:t>&gt; elements fire </a:t>
            </a:r>
            <a:r>
              <a:rPr lang="en-US" dirty="0">
                <a:solidFill>
                  <a:srgbClr val="FF0000"/>
                </a:solidFill>
              </a:rPr>
              <a:t>submit events</a:t>
            </a:r>
            <a:r>
              <a:rPr lang="en-US" dirty="0"/>
              <a:t> when the form is submitted and </a:t>
            </a:r>
            <a:r>
              <a:rPr lang="en-US" dirty="0">
                <a:solidFill>
                  <a:srgbClr val="FF0000"/>
                </a:solidFill>
              </a:rPr>
              <a:t>reset events</a:t>
            </a:r>
            <a:r>
              <a:rPr lang="en-US" dirty="0"/>
              <a:t> when the form is reset. </a:t>
            </a:r>
            <a:endParaRPr lang="en-US" dirty="0" smtClean="0"/>
          </a:p>
          <a:p>
            <a:pPr lvl="1"/>
            <a:r>
              <a:rPr lang="en-US" dirty="0" smtClean="0"/>
              <a:t>Button-like </a:t>
            </a:r>
            <a:r>
              <a:rPr lang="en-US" dirty="0"/>
              <a:t>form elements (including radio buttons and checkboxes) fire </a:t>
            </a:r>
            <a:r>
              <a:rPr lang="en-US" dirty="0">
                <a:solidFill>
                  <a:srgbClr val="FF0000"/>
                </a:solidFill>
              </a:rPr>
              <a:t>click events</a:t>
            </a:r>
            <a:r>
              <a:rPr lang="en-US" dirty="0"/>
              <a:t> when the user interacts with </a:t>
            </a:r>
            <a:r>
              <a:rPr lang="en-US" dirty="0" smtClean="0"/>
              <a:t>them.</a:t>
            </a:r>
          </a:p>
          <a:p>
            <a:pPr lvl="1"/>
            <a:r>
              <a:rPr lang="en-US" dirty="0" smtClean="0">
                <a:solidFill>
                  <a:srgbClr val="FF0000"/>
                </a:solidFill>
              </a:rPr>
              <a:t>Form </a:t>
            </a:r>
            <a:r>
              <a:rPr lang="en-US" dirty="0">
                <a:solidFill>
                  <a:srgbClr val="FF0000"/>
                </a:solidFill>
              </a:rPr>
              <a:t>elements</a:t>
            </a:r>
            <a:r>
              <a:rPr lang="en-US" dirty="0"/>
              <a:t> that </a:t>
            </a:r>
            <a:r>
              <a:rPr lang="en-US" dirty="0">
                <a:solidFill>
                  <a:srgbClr val="FF0000"/>
                </a:solidFill>
              </a:rPr>
              <a:t>maintain</a:t>
            </a:r>
            <a:r>
              <a:rPr lang="en-US" dirty="0"/>
              <a:t> some kind of </a:t>
            </a:r>
            <a:r>
              <a:rPr lang="en-US" dirty="0">
                <a:solidFill>
                  <a:srgbClr val="FF0000"/>
                </a:solidFill>
              </a:rPr>
              <a:t>state</a:t>
            </a:r>
            <a:r>
              <a:rPr lang="en-US" dirty="0"/>
              <a:t> generally </a:t>
            </a:r>
            <a:r>
              <a:rPr lang="en-US" dirty="0">
                <a:solidFill>
                  <a:srgbClr val="FF0000"/>
                </a:solidFill>
              </a:rPr>
              <a:t>fire change events</a:t>
            </a:r>
            <a:r>
              <a:rPr lang="en-US" dirty="0"/>
              <a:t> when the user changes their state </a:t>
            </a:r>
            <a:r>
              <a:rPr lang="en-US" dirty="0" smtClean="0"/>
              <a:t>by</a:t>
            </a:r>
          </a:p>
          <a:p>
            <a:pPr lvl="2"/>
            <a:r>
              <a:rPr lang="en-US" dirty="0" smtClean="0"/>
              <a:t>entering text</a:t>
            </a:r>
          </a:p>
          <a:p>
            <a:pPr lvl="2"/>
            <a:r>
              <a:rPr lang="en-US" dirty="0" smtClean="0"/>
              <a:t>selecting </a:t>
            </a:r>
            <a:r>
              <a:rPr lang="en-US" dirty="0"/>
              <a:t>an item, or checking a </a:t>
            </a:r>
            <a:r>
              <a:rPr lang="en-US" dirty="0" smtClean="0"/>
              <a:t>box</a:t>
            </a:r>
          </a:p>
          <a:p>
            <a:pPr lvl="1"/>
            <a:r>
              <a:rPr lang="en-US" dirty="0" smtClean="0"/>
              <a:t>For </a:t>
            </a:r>
            <a:r>
              <a:rPr lang="en-US" dirty="0"/>
              <a:t>text input fields, a change event is not fired until the user has finished </a:t>
            </a:r>
            <a:r>
              <a:rPr lang="en-US" dirty="0" smtClean="0"/>
              <a:t>interacting </a:t>
            </a:r>
            <a:r>
              <a:rPr lang="en-US" dirty="0"/>
              <a:t>with a form element and has tabbed or clicked to move focus to another </a:t>
            </a:r>
            <a:r>
              <a:rPr lang="en-US" dirty="0" smtClean="0"/>
              <a:t>element.</a:t>
            </a:r>
          </a:p>
          <a:p>
            <a:pPr lvl="1"/>
            <a:r>
              <a:rPr lang="en-US" dirty="0" smtClean="0"/>
              <a:t>Form </a:t>
            </a:r>
            <a:r>
              <a:rPr lang="en-US" dirty="0"/>
              <a:t>elements respond to keyboard focus changes by firing </a:t>
            </a:r>
            <a:r>
              <a:rPr lang="en-US" dirty="0">
                <a:solidFill>
                  <a:srgbClr val="FF0000"/>
                </a:solidFill>
              </a:rPr>
              <a:t>focus</a:t>
            </a:r>
            <a:r>
              <a:rPr lang="en-US" dirty="0"/>
              <a:t> and </a:t>
            </a:r>
            <a:r>
              <a:rPr lang="en-US" dirty="0">
                <a:solidFill>
                  <a:srgbClr val="FF0000"/>
                </a:solidFill>
              </a:rPr>
              <a:t>blur</a:t>
            </a:r>
            <a:r>
              <a:rPr lang="en-US" dirty="0"/>
              <a:t> </a:t>
            </a:r>
            <a:r>
              <a:rPr lang="en-US" dirty="0">
                <a:solidFill>
                  <a:srgbClr val="0070C0"/>
                </a:solidFill>
              </a:rPr>
              <a:t>events</a:t>
            </a:r>
            <a:r>
              <a:rPr lang="en-US" dirty="0"/>
              <a:t> when they gain and lose the focus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341</a:t>
            </a:fld>
            <a:endParaRPr lang="en-US" dirty="0"/>
          </a:p>
        </p:txBody>
      </p:sp>
    </p:spTree>
    <p:extLst>
      <p:ext uri="{BB962C8B-B14F-4D97-AF65-F5344CB8AC3E}">
        <p14:creationId xmlns:p14="http://schemas.microsoft.com/office/powerpoint/2010/main" val="387154045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 </a:t>
            </a:r>
            <a:r>
              <a:rPr lang="en-US" dirty="0" smtClean="0"/>
              <a:t>events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These </a:t>
            </a:r>
            <a:r>
              <a:rPr lang="en-US" dirty="0"/>
              <a:t>form-related events are all covered in more detail in §</a:t>
            </a:r>
            <a:r>
              <a:rPr lang="en-US" dirty="0" smtClean="0"/>
              <a:t>15.9.3.</a:t>
            </a:r>
          </a:p>
          <a:p>
            <a:pPr lvl="1"/>
            <a:r>
              <a:rPr lang="en-US" dirty="0" smtClean="0"/>
              <a:t>A </a:t>
            </a:r>
            <a:r>
              <a:rPr lang="en-US" dirty="0"/>
              <a:t>few more notes are in order here, </a:t>
            </a:r>
            <a:r>
              <a:rPr lang="en-US" dirty="0" smtClean="0"/>
              <a:t>however.</a:t>
            </a:r>
          </a:p>
          <a:p>
            <a:pPr lvl="1"/>
            <a:r>
              <a:rPr lang="en-US" dirty="0" smtClean="0"/>
              <a:t>The </a:t>
            </a:r>
            <a:r>
              <a:rPr lang="en-US" dirty="0"/>
              <a:t>submit and reset events have default actions that can be </a:t>
            </a:r>
            <a:r>
              <a:rPr lang="en-US" dirty="0">
                <a:solidFill>
                  <a:srgbClr val="FF0000"/>
                </a:solidFill>
              </a:rPr>
              <a:t>canceled</a:t>
            </a:r>
            <a:r>
              <a:rPr lang="en-US" dirty="0"/>
              <a:t> by </a:t>
            </a:r>
            <a:r>
              <a:rPr lang="en-US" dirty="0">
                <a:solidFill>
                  <a:srgbClr val="FF0000"/>
                </a:solidFill>
              </a:rPr>
              <a:t>event handlers</a:t>
            </a:r>
            <a:r>
              <a:rPr lang="en-US" dirty="0"/>
              <a:t>, and some click events do, </a:t>
            </a:r>
            <a:r>
              <a:rPr lang="en-US" dirty="0" smtClean="0"/>
              <a:t>too.</a:t>
            </a:r>
          </a:p>
          <a:p>
            <a:pPr lvl="1"/>
            <a:r>
              <a:rPr lang="en-US" dirty="0" smtClean="0"/>
              <a:t>The </a:t>
            </a:r>
            <a:r>
              <a:rPr lang="en-US" dirty="0">
                <a:solidFill>
                  <a:srgbClr val="FF0000"/>
                </a:solidFill>
              </a:rPr>
              <a:t>focus</a:t>
            </a:r>
            <a:r>
              <a:rPr lang="en-US" dirty="0"/>
              <a:t> and </a:t>
            </a:r>
            <a:r>
              <a:rPr lang="en-US" dirty="0">
                <a:solidFill>
                  <a:srgbClr val="FF0000"/>
                </a:solidFill>
              </a:rPr>
              <a:t>blur</a:t>
            </a:r>
            <a:r>
              <a:rPr lang="en-US" dirty="0"/>
              <a:t> events </a:t>
            </a:r>
            <a:r>
              <a:rPr lang="en-US" dirty="0">
                <a:solidFill>
                  <a:srgbClr val="0070C0"/>
                </a:solidFill>
              </a:rPr>
              <a:t>do not</a:t>
            </a:r>
            <a:r>
              <a:rPr lang="en-US" dirty="0">
                <a:solidFill>
                  <a:srgbClr val="FF0000"/>
                </a:solidFill>
              </a:rPr>
              <a:t> bubble</a:t>
            </a:r>
            <a:r>
              <a:rPr lang="en-US" dirty="0"/>
              <a:t>, but all the other form events </a:t>
            </a:r>
            <a:r>
              <a:rPr lang="en-US" dirty="0" smtClean="0"/>
              <a:t>do.</a:t>
            </a:r>
          </a:p>
          <a:p>
            <a:pPr lvl="1"/>
            <a:r>
              <a:rPr lang="en-US" dirty="0" smtClean="0"/>
              <a:t>IE </a:t>
            </a:r>
            <a:r>
              <a:rPr lang="en-US" dirty="0"/>
              <a:t>defines </a:t>
            </a:r>
            <a:r>
              <a:rPr lang="en-US" dirty="0">
                <a:solidFill>
                  <a:srgbClr val="FF0000"/>
                </a:solidFill>
              </a:rPr>
              <a:t>focusin</a:t>
            </a:r>
            <a:r>
              <a:rPr lang="en-US" dirty="0"/>
              <a:t> and </a:t>
            </a:r>
            <a:r>
              <a:rPr lang="en-US" dirty="0">
                <a:solidFill>
                  <a:srgbClr val="FF0000"/>
                </a:solidFill>
              </a:rPr>
              <a:t>focusout</a:t>
            </a:r>
            <a:r>
              <a:rPr lang="en-US" dirty="0"/>
              <a:t> </a:t>
            </a:r>
            <a:r>
              <a:rPr lang="en-US" dirty="0">
                <a:solidFill>
                  <a:srgbClr val="0070C0"/>
                </a:solidFill>
              </a:rPr>
              <a:t>events</a:t>
            </a:r>
            <a:r>
              <a:rPr lang="en-US" dirty="0"/>
              <a:t> that </a:t>
            </a:r>
            <a:r>
              <a:rPr lang="en-US" dirty="0">
                <a:solidFill>
                  <a:srgbClr val="FF0000"/>
                </a:solidFill>
              </a:rPr>
              <a:t>do bubble</a:t>
            </a:r>
            <a:r>
              <a:rPr lang="en-US" dirty="0"/>
              <a:t> as a useful alternative to focus and </a:t>
            </a:r>
            <a:r>
              <a:rPr lang="en-US" dirty="0" smtClean="0"/>
              <a:t>blur.</a:t>
            </a:r>
          </a:p>
          <a:p>
            <a:pPr lvl="1"/>
            <a:r>
              <a:rPr lang="en-US" dirty="0" smtClean="0"/>
              <a:t>The </a:t>
            </a:r>
            <a:r>
              <a:rPr lang="en-US" dirty="0"/>
              <a:t>jQuery library (see Chapter 19) emulates focusin and focusout events for browsers that do not support them, and the </a:t>
            </a:r>
            <a:r>
              <a:rPr lang="en-US" dirty="0">
                <a:solidFill>
                  <a:srgbClr val="FF0000"/>
                </a:solidFill>
              </a:rPr>
              <a:t>DOM Level 3 Events specification</a:t>
            </a:r>
            <a:r>
              <a:rPr lang="en-US" dirty="0"/>
              <a:t> is standardizing them as </a:t>
            </a:r>
            <a:r>
              <a:rPr lang="en-US" dirty="0" smtClean="0"/>
              <a:t>well.</a:t>
            </a:r>
          </a:p>
          <a:p>
            <a:pPr lvl="1"/>
            <a:r>
              <a:rPr lang="en-US" dirty="0" smtClean="0"/>
              <a:t>Finally</a:t>
            </a:r>
            <a:r>
              <a:rPr lang="en-US" dirty="0"/>
              <a:t>, note that browsers other than IE trigger an input event on &lt;textarea&gt; and other text-input form elements whenever the user enters text (via the keyboard or </a:t>
            </a:r>
            <a:r>
              <a:rPr lang="en-US" dirty="0" smtClean="0"/>
              <a:t>cut-and-paste</a:t>
            </a:r>
            <a:r>
              <a:rPr lang="en-US" dirty="0"/>
              <a:t>) into the </a:t>
            </a:r>
            <a:r>
              <a:rPr lang="en-US" dirty="0" smtClean="0"/>
              <a:t>element.</a:t>
            </a:r>
          </a:p>
          <a:p>
            <a:pPr lvl="1"/>
            <a:r>
              <a:rPr lang="en-US" dirty="0" smtClean="0"/>
              <a:t>Unlike </a:t>
            </a:r>
            <a:r>
              <a:rPr lang="en-US" dirty="0"/>
              <a:t>the change event, these input events are triggered for each </a:t>
            </a:r>
            <a:r>
              <a:rPr lang="en-US" dirty="0" smtClean="0"/>
              <a:t>insertion.</a:t>
            </a:r>
          </a:p>
          <a:p>
            <a:pPr lvl="1"/>
            <a:r>
              <a:rPr lang="en-US" dirty="0" smtClean="0"/>
              <a:t>Unfortunately</a:t>
            </a:r>
            <a:r>
              <a:rPr lang="en-US" dirty="0"/>
              <a:t>, the event object of an input event does not specify what text has been input. (The new textinput event described later will be a useful alternative to this event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342</a:t>
            </a:fld>
            <a:endParaRPr lang="en-US" dirty="0"/>
          </a:p>
        </p:txBody>
      </p:sp>
    </p:spTree>
    <p:extLst>
      <p:ext uri="{BB962C8B-B14F-4D97-AF65-F5344CB8AC3E}">
        <p14:creationId xmlns:p14="http://schemas.microsoft.com/office/powerpoint/2010/main" val="148917119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 events</a:t>
            </a:r>
          </a:p>
        </p:txBody>
      </p:sp>
      <p:sp>
        <p:nvSpPr>
          <p:cNvPr id="3" name="Content Placeholder 2"/>
          <p:cNvSpPr>
            <a:spLocks noGrp="1"/>
          </p:cNvSpPr>
          <p:nvPr>
            <p:ph idx="1"/>
          </p:nvPr>
        </p:nvSpPr>
        <p:spPr/>
        <p:txBody>
          <a:bodyPr/>
          <a:lstStyle/>
          <a:p>
            <a:r>
              <a:rPr lang="en-US" dirty="0" smtClean="0"/>
              <a:t>Window </a:t>
            </a:r>
            <a:r>
              <a:rPr lang="en-US" dirty="0"/>
              <a:t>events represent occurrences related to the browser window itself, rather than any specific document content displayed inside the window. (For some of these events, however, an event with the same name can be fired on document elements.) The load event is the most important of these events: it is fired when a document and all of its external resources (such as images) are fully loaded and displayed to the user. The load event was discussed throughout Chapter 13. DOMContentLoaded and readystatechange are alternatives to the load event: they are triggered sooner, when the document and its elements are ready to manipulate, but before external resources are fully loaded. §17.4 has examples of these document load-related events. The unload event is the opposite of load: it is triggered when the user is navigating away from a document. An unload event handler might be used to save the user’s state, but it cannot be used to cancel navigation. The </a:t>
            </a:r>
            <a:r>
              <a:rPr lang="en-US" dirty="0" err="1"/>
              <a:t>beforeunload</a:t>
            </a:r>
            <a:r>
              <a:rPr lang="en-US" dirty="0"/>
              <a:t> event is similar to unload but gives you the opportunity to ask the user to confirm that they really want to navigate away from your web page. If a handler for </a:t>
            </a:r>
            <a:r>
              <a:rPr lang="en-US" dirty="0" err="1"/>
              <a:t>beforeunload</a:t>
            </a:r>
            <a:r>
              <a:rPr lang="en-US" dirty="0"/>
              <a:t> returns a string, that string will be displayed to the user in a confirmation dialog before the new page is loaded, and the user will have the opportunity to cancel her navigation and remain at your page. The onerror property of the Window object is something like an event handler, and it is triggered in response to JavaScript errors. It isn’t a true event handler, however, because it is invoked with different arguments. See §14.6 for details. Individual document elements, such as &lt;img&gt; elements, can also register handlers for load and error events. These are triggered when an external resource (the image, for</a:t>
            </a:r>
          </a:p>
          <a:p>
            <a:endParaRPr lang="en-US" dirty="0"/>
          </a:p>
          <a:p>
            <a:r>
              <a:rPr lang="en-US" dirty="0"/>
              <a:t>(Page 450).</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343</a:t>
            </a:fld>
            <a:endParaRPr lang="en-US" dirty="0"/>
          </a:p>
        </p:txBody>
      </p:sp>
    </p:spTree>
    <p:extLst>
      <p:ext uri="{BB962C8B-B14F-4D97-AF65-F5344CB8AC3E}">
        <p14:creationId xmlns:p14="http://schemas.microsoft.com/office/powerpoint/2010/main" val="174535521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Mouse events</a:t>
            </a:r>
          </a:p>
        </p:txBody>
      </p:sp>
      <p:sp>
        <p:nvSpPr>
          <p:cNvPr id="3" name="Content Placeholder 2"/>
          <p:cNvSpPr>
            <a:spLocks noGrp="1"/>
          </p:cNvSpPr>
          <p:nvPr>
            <p:ph idx="1"/>
          </p:nvPr>
        </p:nvSpPr>
        <p:spPr/>
        <p:txBody>
          <a:bodyPr/>
          <a:lstStyle/>
          <a:p>
            <a:r>
              <a:rPr lang="en-US" dirty="0" smtClean="0"/>
              <a:t>Mouse </a:t>
            </a:r>
            <a:r>
              <a:rPr lang="en-US" dirty="0"/>
              <a:t>events are generated when the user moves or clicks the mouse over a document. These events are triggered on the most deeply nested element that the mouse pointer is over, but they bubble up through the document. The event object passed to mouse event handlers has properties set that describe the position and button state of the mouse and also specify whether any modifier keys were held down when the event occurred. The </a:t>
            </a:r>
            <a:r>
              <a:rPr lang="en-US" dirty="0" err="1"/>
              <a:t>clientX</a:t>
            </a:r>
            <a:r>
              <a:rPr lang="en-US" dirty="0"/>
              <a:t> and </a:t>
            </a:r>
            <a:r>
              <a:rPr lang="en-US" dirty="0" err="1"/>
              <a:t>clientY</a:t>
            </a:r>
            <a:r>
              <a:rPr lang="en-US" dirty="0"/>
              <a:t> properties specify the position of the mouse in window coordinates. The button and which properties specify which mouse button (if any) was pressed. (See the Event reference page, however, because these properties are difficult to use portably.) The </a:t>
            </a:r>
            <a:r>
              <a:rPr lang="en-US" dirty="0" err="1"/>
              <a:t>altKey</a:t>
            </a:r>
            <a:r>
              <a:rPr lang="en-US" dirty="0"/>
              <a:t>, </a:t>
            </a:r>
            <a:r>
              <a:rPr lang="en-US" dirty="0" err="1"/>
              <a:t>ctrlKey</a:t>
            </a:r>
            <a:r>
              <a:rPr lang="en-US" dirty="0"/>
              <a:t>, </a:t>
            </a:r>
            <a:r>
              <a:rPr lang="en-US" dirty="0" err="1"/>
              <a:t>metaKey</a:t>
            </a:r>
            <a:r>
              <a:rPr lang="en-US" dirty="0"/>
              <a:t>, and </a:t>
            </a:r>
            <a:r>
              <a:rPr lang="en-US" dirty="0" err="1"/>
              <a:t>shiftKey</a:t>
            </a:r>
            <a:r>
              <a:rPr lang="en-US" dirty="0"/>
              <a:t> properties are set to true when the corresponding keyboard modifier keys are held down. And for click events, the detail property specifies whether this was a single, double, or triple click. The mousemove event is triggered any time the user moves or drags the mouse. These events occur frequently, so mousemove handlers must not trigger computationally intensive tasks. The mousedown and mouseup events are triggered when the user presses and releases a mouse button. By registering a mousedown handler that registers a mousemove handler, you can detect and respond to mouse drags. Doing this properly involves being able to capture mouse events so that you continue to receive mousemove events even when the mouse has moved out of the element it started in. §17.5 includes an example of handling drags.</a:t>
            </a:r>
          </a:p>
          <a:p>
            <a:endParaRPr lang="en-US" dirty="0"/>
          </a:p>
          <a:p>
            <a:r>
              <a:rPr lang="en-US" dirty="0"/>
              <a:t>(Page 451).</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344</a:t>
            </a:fld>
            <a:endParaRPr lang="en-US" dirty="0"/>
          </a:p>
        </p:txBody>
      </p:sp>
    </p:spTree>
    <p:extLst>
      <p:ext uri="{BB962C8B-B14F-4D97-AF65-F5344CB8AC3E}">
        <p14:creationId xmlns:p14="http://schemas.microsoft.com/office/powerpoint/2010/main" val="135700091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events</a:t>
            </a:r>
          </a:p>
        </p:txBody>
      </p:sp>
      <p:sp>
        <p:nvSpPr>
          <p:cNvPr id="3" name="Content Placeholder 2"/>
          <p:cNvSpPr>
            <a:spLocks noGrp="1"/>
          </p:cNvSpPr>
          <p:nvPr>
            <p:ph idx="1"/>
          </p:nvPr>
        </p:nvSpPr>
        <p:spPr/>
        <p:txBody>
          <a:bodyPr/>
          <a:lstStyle/>
          <a:p>
            <a:r>
              <a:rPr lang="en-US" dirty="0" smtClean="0"/>
              <a:t>When </a:t>
            </a:r>
            <a:r>
              <a:rPr lang="en-US" dirty="0"/>
              <a:t>the web browser has keyboard focus, it generates events each time the user presses or releases a key on the keyboard. Keyboard shortcuts that have meaning to the operating system or to the browser itself are often “eaten” by the OS or browser and may not be visible to JavaScript event handlers, however. Keyboard events are triggered on whatever document element has keyboard focus, and they bubble up to the document and window. If no element has the focus, the events are triggered directly on the document. Keyboard event handlers are passed an event object with a </a:t>
            </a:r>
            <a:r>
              <a:rPr lang="en-US" dirty="0" err="1"/>
              <a:t>keyCode</a:t>
            </a:r>
            <a:r>
              <a:rPr lang="en-US" dirty="0"/>
              <a:t> field that specifies what key was pressed or released. In addition to </a:t>
            </a:r>
            <a:r>
              <a:rPr lang="en-US" dirty="0" err="1"/>
              <a:t>keyCode</a:t>
            </a:r>
            <a:r>
              <a:rPr lang="en-US" dirty="0"/>
              <a:t>, the event object for key events also has </a:t>
            </a:r>
            <a:r>
              <a:rPr lang="en-US" dirty="0" err="1"/>
              <a:t>altKey</a:t>
            </a:r>
            <a:r>
              <a:rPr lang="en-US" dirty="0"/>
              <a:t>, </a:t>
            </a:r>
            <a:r>
              <a:rPr lang="en-US" dirty="0" err="1"/>
              <a:t>ctrlKey</a:t>
            </a:r>
            <a:r>
              <a:rPr lang="en-US" dirty="0"/>
              <a:t>, </a:t>
            </a:r>
            <a:r>
              <a:rPr lang="en-US" dirty="0" err="1"/>
              <a:t>metaKey</a:t>
            </a:r>
            <a:r>
              <a:rPr lang="en-US" dirty="0"/>
              <a:t>, and </a:t>
            </a:r>
            <a:r>
              <a:rPr lang="en-US" dirty="0" err="1"/>
              <a:t>shiftKey</a:t>
            </a:r>
            <a:r>
              <a:rPr lang="en-US" dirty="0"/>
              <a:t> that describe the state of the keyboard modifier keys. The keydown and keyup events are low-level keyboard events: they are triggered whenever a key (even a modifier key) is pressed or released. When a keydown event generates a printable character, an additional keypress event is triggered after the keydown but before the keyup. (In the case of a key that is held down until it repeats, there may be many keypress events before the keyup event.) The keypress event is a higher-level text event, and its event object specifies the character that was generated, not the key that was pressed. The keydown, keyup, and keypress events are supported by all browsers, but there are some interoperability problems because the values of the </a:t>
            </a:r>
            <a:r>
              <a:rPr lang="en-US" dirty="0" err="1"/>
              <a:t>keyCode</a:t>
            </a:r>
            <a:r>
              <a:rPr lang="en-US" dirty="0"/>
              <a:t> property of the event object have never been standardized. The DOM Level 3 Events specification, described</a:t>
            </a:r>
          </a:p>
          <a:p>
            <a:endParaRPr lang="en-US" dirty="0"/>
          </a:p>
          <a:p>
            <a:r>
              <a:rPr lang="en-US" dirty="0"/>
              <a:t>(Page 452).</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345</a:t>
            </a:fld>
            <a:endParaRPr lang="en-US" dirty="0"/>
          </a:p>
        </p:txBody>
      </p:sp>
    </p:spTree>
    <p:extLst>
      <p:ext uri="{BB962C8B-B14F-4D97-AF65-F5344CB8AC3E}">
        <p14:creationId xmlns:p14="http://schemas.microsoft.com/office/powerpoint/2010/main" val="224851780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DOM Events</a:t>
            </a:r>
          </a:p>
        </p:txBody>
      </p:sp>
      <p:sp>
        <p:nvSpPr>
          <p:cNvPr id="3" name="Content Placeholder 2"/>
          <p:cNvSpPr>
            <a:spLocks noGrp="1"/>
          </p:cNvSpPr>
          <p:nvPr>
            <p:ph idx="1"/>
          </p:nvPr>
        </p:nvSpPr>
        <p:spPr/>
        <p:txBody>
          <a:bodyPr/>
          <a:lstStyle/>
          <a:p>
            <a:r>
              <a:rPr lang="en-US" dirty="0" smtClean="0"/>
              <a:t>The </a:t>
            </a:r>
            <a:r>
              <a:rPr lang="en-US" dirty="0"/>
              <a:t>DOM Level 3 Events specification has been under development by the W3C for about a decade. At the time of this writing, it has undergone substantial revision to bring it in line with current browser reality and it is finally in the “last call working draft” stage of standardization. It standardizes many of the legacy events described above and adds some new ones described here. These new event types are not yet widely supported, but browser vendors are expected to implement them once the standard is final. As noted above, the DOM Level 3 Events specification standardizes the focusin and focusout events as bubbling alternatives to the focus and blur events and standardizes the </a:t>
            </a:r>
            <a:r>
              <a:rPr lang="en-US" dirty="0" err="1"/>
              <a:t>mouseenter</a:t>
            </a:r>
            <a:r>
              <a:rPr lang="en-US" dirty="0"/>
              <a:t> and </a:t>
            </a:r>
            <a:r>
              <a:rPr lang="en-US" dirty="0" err="1"/>
              <a:t>mouseleave</a:t>
            </a:r>
            <a:r>
              <a:rPr lang="en-US" dirty="0"/>
              <a:t> events as </a:t>
            </a:r>
            <a:r>
              <a:rPr lang="en-US" dirty="0" err="1"/>
              <a:t>nonbubbling</a:t>
            </a:r>
            <a:r>
              <a:rPr lang="en-US" dirty="0"/>
              <a:t> alternatives to mouseover and </a:t>
            </a:r>
            <a:r>
              <a:rPr lang="en-US" dirty="0" err="1"/>
              <a:t>mouseout</a:t>
            </a:r>
            <a:r>
              <a:rPr lang="en-US" dirty="0"/>
              <a:t>. This version of the standard also deprecates a number of event types that were defined by Level 2 but never widely implemented. Browsers are still allowed to generate events like </a:t>
            </a:r>
            <a:r>
              <a:rPr lang="en-US" dirty="0" err="1"/>
              <a:t>DOMActivate</a:t>
            </a:r>
            <a:r>
              <a:rPr lang="en-US" dirty="0"/>
              <a:t>, </a:t>
            </a:r>
            <a:r>
              <a:rPr lang="en-US" dirty="0" err="1"/>
              <a:t>DOMFocusIn</a:t>
            </a:r>
            <a:r>
              <a:rPr lang="en-US" dirty="0"/>
              <a:t>, and </a:t>
            </a:r>
            <a:r>
              <a:rPr lang="en-US" dirty="0" err="1"/>
              <a:t>DOMNodeInserted</a:t>
            </a:r>
            <a:r>
              <a:rPr lang="en-US" dirty="0"/>
              <a:t>, but these are no longer required, and they are not documented in this book.3 What is new in the DOM Level 3 Events specification is standardized support for </a:t>
            </a:r>
            <a:r>
              <a:rPr lang="en-US" dirty="0" err="1"/>
              <a:t>twodimensional</a:t>
            </a:r>
            <a:r>
              <a:rPr lang="en-US" dirty="0"/>
              <a:t> mouse wheels via the wheel event and better support for text input events with a textinput event and with a new </a:t>
            </a:r>
            <a:r>
              <a:rPr lang="en-US" dirty="0" err="1"/>
              <a:t>KeyboardEvent</a:t>
            </a:r>
            <a:r>
              <a:rPr lang="en-US" dirty="0"/>
              <a:t> object that is passed as the argument to handlers for keydown, keyup, and keypress events. A handler for a wheel event receives an event object with all the usual mouse event properties, and also </a:t>
            </a:r>
            <a:r>
              <a:rPr lang="en-US" dirty="0" err="1"/>
              <a:t>deltaX</a:t>
            </a:r>
            <a:r>
              <a:rPr lang="en-US" dirty="0"/>
              <a:t>, </a:t>
            </a:r>
            <a:r>
              <a:rPr lang="en-US" dirty="0" err="1"/>
              <a:t>deltaY</a:t>
            </a:r>
            <a:r>
              <a:rPr lang="en-US" dirty="0"/>
              <a:t>, and </a:t>
            </a:r>
            <a:r>
              <a:rPr lang="en-US" dirty="0" err="1"/>
              <a:t>deltaZ</a:t>
            </a:r>
            <a:r>
              <a:rPr lang="en-US" dirty="0"/>
              <a:t> properties that report rotation around three different mouse wheel axes. (Most mouse wheels are one or two dimensional and do not use </a:t>
            </a:r>
            <a:r>
              <a:rPr lang="en-US" dirty="0" err="1"/>
              <a:t>deltaZ</a:t>
            </a:r>
            <a:r>
              <a:rPr lang="en-US" dirty="0"/>
              <a:t>.) See §17.6 for more on </a:t>
            </a:r>
            <a:r>
              <a:rPr lang="en-US" dirty="0" err="1"/>
              <a:t>mousewheel</a:t>
            </a:r>
            <a:r>
              <a:rPr lang="en-US" dirty="0"/>
              <a:t> events.</a:t>
            </a:r>
          </a:p>
          <a:p>
            <a:endParaRPr lang="en-US" dirty="0"/>
          </a:p>
          <a:p>
            <a:r>
              <a:rPr lang="en-US" dirty="0"/>
              <a:t>(Page 453).</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346</a:t>
            </a:fld>
            <a:endParaRPr lang="en-US" dirty="0"/>
          </a:p>
        </p:txBody>
      </p:sp>
    </p:spTree>
    <p:extLst>
      <p:ext uri="{BB962C8B-B14F-4D97-AF65-F5344CB8AC3E}">
        <p14:creationId xmlns:p14="http://schemas.microsoft.com/office/powerpoint/2010/main" val="17399057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HTML5 Events</a:t>
            </a:r>
          </a:p>
        </p:txBody>
      </p:sp>
      <p:sp>
        <p:nvSpPr>
          <p:cNvPr id="3" name="Content Placeholder 2"/>
          <p:cNvSpPr>
            <a:spLocks noGrp="1"/>
          </p:cNvSpPr>
          <p:nvPr>
            <p:ph idx="1"/>
          </p:nvPr>
        </p:nvSpPr>
        <p:spPr/>
        <p:txBody>
          <a:bodyPr/>
          <a:lstStyle/>
          <a:p>
            <a:r>
              <a:rPr lang="en-US" dirty="0" smtClean="0"/>
              <a:t>HTML5 </a:t>
            </a:r>
            <a:r>
              <a:rPr lang="en-US" dirty="0"/>
              <a:t>and related standards define a host of new APIs for web applications (see Chapter 22). Many of these APIs define events. This section lists and briefly describes these HTML5 and web application events. Some of these events are ready to be used now and are explained in more detail elsewhere in the book. Others are not yet widely implemented and are not documented in any detail. One of the widely advertised features of HTML is inclusion of &lt;audio&gt; and &lt;video&gt; elements for playing sound and video. These elements have a long list of events that they trigger to send notifications about network events, data buffering status, and playback state:</a:t>
            </a:r>
          </a:p>
          <a:p>
            <a:endParaRPr lang="en-US" dirty="0"/>
          </a:p>
          <a:p>
            <a:r>
              <a:rPr lang="en-US" dirty="0"/>
              <a:t>(Page 454).</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347</a:t>
            </a:fld>
            <a:endParaRPr lang="en-US" dirty="0"/>
          </a:p>
        </p:txBody>
      </p:sp>
    </p:spTree>
    <p:extLst>
      <p:ext uri="{BB962C8B-B14F-4D97-AF65-F5344CB8AC3E}">
        <p14:creationId xmlns:p14="http://schemas.microsoft.com/office/powerpoint/2010/main" val="31044014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Touchscreen and Mobile Events</a:t>
            </a:r>
          </a:p>
        </p:txBody>
      </p:sp>
      <p:sp>
        <p:nvSpPr>
          <p:cNvPr id="3" name="Content Placeholder 2"/>
          <p:cNvSpPr>
            <a:spLocks noGrp="1"/>
          </p:cNvSpPr>
          <p:nvPr>
            <p:ph idx="1"/>
          </p:nvPr>
        </p:nvSpPr>
        <p:spPr/>
        <p:txBody>
          <a:bodyPr/>
          <a:lstStyle/>
          <a:p>
            <a:r>
              <a:rPr lang="en-US" dirty="0" smtClean="0"/>
              <a:t>The </a:t>
            </a:r>
            <a:r>
              <a:rPr lang="en-US" dirty="0"/>
              <a:t>widespread adoption of powerful mobile devices, particularly those with touchscreens, has required the creation of new categories of events. In many cases, touchscreen events are mapped to traditional event types such as click and scroll. But not every interaction with a touchscreen UI emulates a mouse, and not all touches can be treated as mouse events. This section briefly explains the gesture and touch events generated by Safari when running on Apple’s iPhone and iPad devices and also covers the </a:t>
            </a:r>
            <a:r>
              <a:rPr lang="en-US" dirty="0" err="1"/>
              <a:t>orientationchange</a:t>
            </a:r>
            <a:r>
              <a:rPr lang="en-US" dirty="0"/>
              <a:t> event generated when the user rotates the device. At the time of this writing, there are no standards for these events, but the W3C has begun work on a “Touch Events Specification” that uses Apple’s touch event as a starting point. These events are not documented in the reference section of this book, but you can find more information at the Apple Developer Center. Safari generates gesture events for two-finger scaling and rotation gestures. The </a:t>
            </a:r>
            <a:r>
              <a:rPr lang="en-US" dirty="0" err="1"/>
              <a:t>gesturestart</a:t>
            </a:r>
            <a:r>
              <a:rPr lang="en-US" dirty="0"/>
              <a:t> event is fired when the gesture begins and </a:t>
            </a:r>
            <a:r>
              <a:rPr lang="en-US" dirty="0" err="1"/>
              <a:t>gestureend</a:t>
            </a:r>
            <a:r>
              <a:rPr lang="en-US" dirty="0"/>
              <a:t> is fired when it ends. Between these two events are a sequence of gesturechange events that track the progress of the gesture. The event object sent with these events has numeric scale and rotation properties. The scale property is the ratio of the current distance between the two fingers to the initial distance between the fingers. A “pinch close” gesture has a scale less than 1.0, and a “pinch open” gesture has a scale greater than 1.0. The rotation property is the angle of finger rotation since the start of the event. It is reported in degrees, with positive values indicating clockwise rotation.</a:t>
            </a:r>
          </a:p>
          <a:p>
            <a:endParaRPr lang="en-US" dirty="0"/>
          </a:p>
          <a:p>
            <a:r>
              <a:rPr lang="en-US" dirty="0"/>
              <a:t>(Page 456).</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348</a:t>
            </a:fld>
            <a:endParaRPr lang="en-US" dirty="0"/>
          </a:p>
        </p:txBody>
      </p:sp>
    </p:spTree>
    <p:extLst>
      <p:ext uri="{BB962C8B-B14F-4D97-AF65-F5344CB8AC3E}">
        <p14:creationId xmlns:p14="http://schemas.microsoft.com/office/powerpoint/2010/main" val="67377929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Registering Event Handlers</a:t>
            </a:r>
          </a:p>
        </p:txBody>
      </p:sp>
      <p:sp>
        <p:nvSpPr>
          <p:cNvPr id="3" name="Content Placeholder 2"/>
          <p:cNvSpPr>
            <a:spLocks noGrp="1"/>
          </p:cNvSpPr>
          <p:nvPr>
            <p:ph idx="1"/>
          </p:nvPr>
        </p:nvSpPr>
        <p:spPr/>
        <p:txBody>
          <a:bodyPr/>
          <a:lstStyle/>
          <a:p>
            <a:r>
              <a:rPr lang="en-US" dirty="0" smtClean="0"/>
              <a:t>There </a:t>
            </a:r>
            <a:r>
              <a:rPr lang="en-US" dirty="0"/>
              <a:t>are two basic ways to register event handlers. The first, from the early days of the Web, is to set a property on the object or document element that is the event target. The second, newer and more general, technique is to pass the handler to a method of the object or element. To complicate matters, there are two versions of each technique.</a:t>
            </a:r>
          </a:p>
          <a:p>
            <a:endParaRPr lang="en-US" dirty="0"/>
          </a:p>
          <a:p>
            <a:r>
              <a:rPr lang="en-US" dirty="0"/>
              <a:t>(Page 456).</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349</a:t>
            </a:fld>
            <a:endParaRPr lang="en-US" dirty="0"/>
          </a:p>
        </p:txBody>
      </p:sp>
    </p:spTree>
    <p:extLst>
      <p:ext uri="{BB962C8B-B14F-4D97-AF65-F5344CB8AC3E}">
        <p14:creationId xmlns:p14="http://schemas.microsoft.com/office/powerpoint/2010/main" val="2466668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Code 1-14</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35</a:t>
            </a:fld>
            <a:endParaRPr lang="en-US" dirty="0"/>
          </a:p>
        </p:txBody>
      </p:sp>
      <p:pic>
        <p:nvPicPr>
          <p:cNvPr id="3" name="Picture 2"/>
          <p:cNvPicPr>
            <a:picLocks noChangeAspect="1"/>
          </p:cNvPicPr>
          <p:nvPr/>
        </p:nvPicPr>
        <p:blipFill>
          <a:blip r:embed="rId2"/>
          <a:stretch>
            <a:fillRect/>
          </a:stretch>
        </p:blipFill>
        <p:spPr>
          <a:xfrm>
            <a:off x="152400" y="1273235"/>
            <a:ext cx="7214915" cy="1784698"/>
          </a:xfrm>
          <a:prstGeom prst="rect">
            <a:avLst/>
          </a:prstGeom>
          <a:ln>
            <a:solidFill>
              <a:schemeClr val="accent1"/>
            </a:solidFill>
          </a:ln>
        </p:spPr>
      </p:pic>
    </p:spTree>
    <p:extLst>
      <p:ext uri="{BB962C8B-B14F-4D97-AF65-F5344CB8AC3E}">
        <p14:creationId xmlns:p14="http://schemas.microsoft.com/office/powerpoint/2010/main" val="17865057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Event Handler Properties</a:t>
            </a:r>
          </a:p>
        </p:txBody>
      </p:sp>
      <p:sp>
        <p:nvSpPr>
          <p:cNvPr id="3" name="Content Placeholder 2"/>
          <p:cNvSpPr>
            <a:spLocks noGrp="1"/>
          </p:cNvSpPr>
          <p:nvPr>
            <p:ph idx="1"/>
          </p:nvPr>
        </p:nvSpPr>
        <p:spPr/>
        <p:txBody>
          <a:bodyPr/>
          <a:lstStyle/>
          <a:p>
            <a:r>
              <a:rPr lang="en-US" dirty="0" smtClean="0"/>
              <a:t>The </a:t>
            </a:r>
            <a:r>
              <a:rPr lang="en-US" dirty="0"/>
              <a:t>simplest way to register an event handler is by setting a property of the event target to the desired event handler function. By convention, event handler properties have names that consist of the word “on” followed by the event name: onclick, onchange, onload, onmouseover, and so on. Note that these property names are case sensitive and are written in all lowercase, even when the event type (such as “readystatechange” consists of multiple words. Here are two example event handler registrations:</a:t>
            </a:r>
          </a:p>
          <a:p>
            <a:endParaRPr lang="en-US" dirty="0"/>
          </a:p>
          <a:p>
            <a:r>
              <a:rPr lang="en-US" dirty="0"/>
              <a:t>(Page 457).</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350</a:t>
            </a:fld>
            <a:endParaRPr lang="en-US" dirty="0"/>
          </a:p>
        </p:txBody>
      </p:sp>
    </p:spTree>
    <p:extLst>
      <p:ext uri="{BB962C8B-B14F-4D97-AF65-F5344CB8AC3E}">
        <p14:creationId xmlns:p14="http://schemas.microsoft.com/office/powerpoint/2010/main" val="263123314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Event Handler Attributes</a:t>
            </a:r>
          </a:p>
        </p:txBody>
      </p:sp>
      <p:sp>
        <p:nvSpPr>
          <p:cNvPr id="3" name="Content Placeholder 2"/>
          <p:cNvSpPr>
            <a:spLocks noGrp="1"/>
          </p:cNvSpPr>
          <p:nvPr>
            <p:ph idx="1"/>
          </p:nvPr>
        </p:nvSpPr>
        <p:spPr/>
        <p:txBody>
          <a:bodyPr/>
          <a:lstStyle/>
          <a:p>
            <a:r>
              <a:rPr lang="en-US" dirty="0" smtClean="0"/>
              <a:t>The </a:t>
            </a:r>
            <a:r>
              <a:rPr lang="en-US" dirty="0"/>
              <a:t>event handler properties of a document element can also be set as attributes on the corresponding HTML tag. If you do this, the attribute value should be a string of JavaScript code. That code should be the body of the event handler function, not a complete function declaration. That is, your HTML event handler code should not be surrounded by curly braces and prefixed with the function keyword. For example:</a:t>
            </a:r>
          </a:p>
          <a:p>
            <a:endParaRPr lang="en-US" dirty="0"/>
          </a:p>
          <a:p>
            <a:r>
              <a:rPr lang="en-US" dirty="0"/>
              <a:t>(Page 457).</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351</a:t>
            </a:fld>
            <a:endParaRPr lang="en-US" dirty="0"/>
          </a:p>
        </p:txBody>
      </p:sp>
    </p:spTree>
    <p:extLst>
      <p:ext uri="{BB962C8B-B14F-4D97-AF65-F5344CB8AC3E}">
        <p14:creationId xmlns:p14="http://schemas.microsoft.com/office/powerpoint/2010/main" val="25484908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addEventListener()</a:t>
            </a:r>
          </a:p>
        </p:txBody>
      </p:sp>
      <p:sp>
        <p:nvSpPr>
          <p:cNvPr id="3" name="Content Placeholder 2"/>
          <p:cNvSpPr>
            <a:spLocks noGrp="1"/>
          </p:cNvSpPr>
          <p:nvPr>
            <p:ph idx="1"/>
          </p:nvPr>
        </p:nvSpPr>
        <p:spPr/>
        <p:txBody>
          <a:bodyPr/>
          <a:lstStyle/>
          <a:p>
            <a:r>
              <a:rPr lang="en-US" dirty="0" smtClean="0"/>
              <a:t>In </a:t>
            </a:r>
            <a:r>
              <a:rPr lang="en-US" dirty="0"/>
              <a:t>the standard event model supported by all browsers other than IE8 and earlier, any object that can be an event target—this includes the Window and Document objects and all document Elements—defines a method named </a:t>
            </a:r>
            <a:r>
              <a:rPr lang="en-US" dirty="0" err="1"/>
              <a:t>addEventListener</a:t>
            </a:r>
            <a:r>
              <a:rPr lang="en-US" dirty="0"/>
              <a:t>() that you can use to register an event handler for that target. </a:t>
            </a:r>
            <a:r>
              <a:rPr lang="en-US" dirty="0" err="1"/>
              <a:t>addEventListener</a:t>
            </a:r>
            <a:r>
              <a:rPr lang="en-US" dirty="0"/>
              <a:t>() takes three arguments. The first is the event type for which the handler is being registered. The event type (or name) is a string and it should not include the “on” prefix that is used when setting event handler properties. The second argument to </a:t>
            </a:r>
            <a:r>
              <a:rPr lang="en-US" dirty="0" err="1"/>
              <a:t>addEventListener</a:t>
            </a:r>
            <a:r>
              <a:rPr lang="en-US" dirty="0"/>
              <a:t>() is the function that should be invoked when the specified type of event occurs. The final argument to </a:t>
            </a:r>
            <a:r>
              <a:rPr lang="en-US" dirty="0" err="1"/>
              <a:t>addEventListener</a:t>
            </a:r>
            <a:r>
              <a:rPr lang="en-US" dirty="0"/>
              <a:t>() is a boolean value. Normally, you’ll pass false for this argument. If you pass true instead, your function is registered as a capturing event handler and is invoked at a different phase of event dispatch. We’ll cover event capturing in §17.3.6. You ought to be able to omit the third argument instead of passing false, and the specification may eventually change to allow this, but at the time of this writing, omitting that argument is an error in some current browsers.</a:t>
            </a:r>
          </a:p>
          <a:p>
            <a:endParaRPr lang="en-US" dirty="0"/>
          </a:p>
          <a:p>
            <a:r>
              <a:rPr lang="en-US" dirty="0"/>
              <a:t>(Page 458).</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352</a:t>
            </a:fld>
            <a:endParaRPr lang="en-US" dirty="0"/>
          </a:p>
        </p:txBody>
      </p:sp>
    </p:spTree>
    <p:extLst>
      <p:ext uri="{BB962C8B-B14F-4D97-AF65-F5344CB8AC3E}">
        <p14:creationId xmlns:p14="http://schemas.microsoft.com/office/powerpoint/2010/main" val="196547423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attachEvent()</a:t>
            </a:r>
          </a:p>
        </p:txBody>
      </p:sp>
      <p:sp>
        <p:nvSpPr>
          <p:cNvPr id="3" name="Content Placeholder 2"/>
          <p:cNvSpPr>
            <a:spLocks noGrp="1"/>
          </p:cNvSpPr>
          <p:nvPr>
            <p:ph idx="1"/>
          </p:nvPr>
        </p:nvSpPr>
        <p:spPr/>
        <p:txBody>
          <a:bodyPr/>
          <a:lstStyle/>
          <a:p>
            <a:r>
              <a:rPr lang="en-US" dirty="0" smtClean="0"/>
              <a:t>Internet </a:t>
            </a:r>
            <a:r>
              <a:rPr lang="en-US" dirty="0"/>
              <a:t>Explorer, prior to IE9, does not support </a:t>
            </a:r>
            <a:r>
              <a:rPr lang="en-US" dirty="0" err="1"/>
              <a:t>addEventListener</a:t>
            </a:r>
            <a:r>
              <a:rPr lang="en-US" dirty="0"/>
              <a:t>() and </a:t>
            </a:r>
            <a:r>
              <a:rPr lang="en-US" dirty="0" err="1"/>
              <a:t>removeEventListener</a:t>
            </a:r>
            <a:r>
              <a:rPr lang="en-US" dirty="0"/>
              <a:t>(). In IE5 and later, it defines similar methods </a:t>
            </a:r>
            <a:r>
              <a:rPr lang="en-US" dirty="0" err="1"/>
              <a:t>attachEvent</a:t>
            </a:r>
            <a:r>
              <a:rPr lang="en-US" dirty="0"/>
              <a:t>() and </a:t>
            </a:r>
            <a:r>
              <a:rPr lang="en-US" dirty="0" err="1"/>
              <a:t>detachEvent</a:t>
            </a:r>
            <a:r>
              <a:rPr lang="en-US" dirty="0"/>
              <a:t>(). The </a:t>
            </a:r>
            <a:r>
              <a:rPr lang="en-US" dirty="0" err="1"/>
              <a:t>attachEvent</a:t>
            </a:r>
            <a:r>
              <a:rPr lang="en-US" dirty="0"/>
              <a:t>() and </a:t>
            </a:r>
            <a:r>
              <a:rPr lang="en-US" dirty="0" err="1"/>
              <a:t>detachEvent</a:t>
            </a:r>
            <a:r>
              <a:rPr lang="en-US" dirty="0"/>
              <a:t>() methods work like </a:t>
            </a:r>
            <a:r>
              <a:rPr lang="en-US" dirty="0" err="1"/>
              <a:t>addEventListener</a:t>
            </a:r>
            <a:r>
              <a:rPr lang="en-US" dirty="0"/>
              <a:t>() and </a:t>
            </a:r>
            <a:r>
              <a:rPr lang="en-US" dirty="0" err="1"/>
              <a:t>removeEventListener</a:t>
            </a:r>
            <a:r>
              <a:rPr lang="en-US" dirty="0"/>
              <a:t>(), with the following exceptions: • Since the IE event model does not support event capturing, </a:t>
            </a:r>
            <a:r>
              <a:rPr lang="en-US" dirty="0" err="1"/>
              <a:t>attachEvent</a:t>
            </a:r>
            <a:r>
              <a:rPr lang="en-US" dirty="0"/>
              <a:t>() and </a:t>
            </a:r>
            <a:r>
              <a:rPr lang="en-US" dirty="0" err="1"/>
              <a:t>detachEvent</a:t>
            </a:r>
            <a:r>
              <a:rPr lang="en-US" dirty="0"/>
              <a:t>() expect only two arguments: the event type and the handler function. • The first argument to the IE methods is an event handler property name, with the “on” prefix, rather than the </a:t>
            </a:r>
            <a:r>
              <a:rPr lang="en-US" dirty="0" err="1"/>
              <a:t>unprefixed</a:t>
            </a:r>
            <a:r>
              <a:rPr lang="en-US" dirty="0"/>
              <a:t> event type. For example, pass “onclick” to </a:t>
            </a:r>
            <a:r>
              <a:rPr lang="en-US" dirty="0" err="1"/>
              <a:t>attachEvent</a:t>
            </a:r>
            <a:r>
              <a:rPr lang="en-US" dirty="0"/>
              <a:t>() where you would pass “click” to </a:t>
            </a:r>
            <a:r>
              <a:rPr lang="en-US" dirty="0" err="1"/>
              <a:t>addEventListener</a:t>
            </a:r>
            <a:r>
              <a:rPr lang="en-US" dirty="0"/>
              <a:t>(). • </a:t>
            </a:r>
            <a:r>
              <a:rPr lang="en-US" dirty="0" err="1"/>
              <a:t>attachEvent</a:t>
            </a:r>
            <a:r>
              <a:rPr lang="en-US" dirty="0"/>
              <a:t>() allows the same event handler function to be registered more than once. When an event of the specified type occurs, the registered function will be invoked as many times as it was registered.</a:t>
            </a:r>
          </a:p>
          <a:p>
            <a:endParaRPr lang="en-US" dirty="0"/>
          </a:p>
          <a:p>
            <a:r>
              <a:rPr lang="en-US" dirty="0"/>
              <a:t>(Page 459).</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353</a:t>
            </a:fld>
            <a:endParaRPr lang="en-US" dirty="0"/>
          </a:p>
        </p:txBody>
      </p:sp>
    </p:spTree>
    <p:extLst>
      <p:ext uri="{BB962C8B-B14F-4D97-AF65-F5344CB8AC3E}">
        <p14:creationId xmlns:p14="http://schemas.microsoft.com/office/powerpoint/2010/main" val="128652210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354</a:t>
            </a:fld>
            <a:endParaRPr lang="en-US" dirty="0"/>
          </a:p>
        </p:txBody>
      </p:sp>
    </p:spTree>
    <p:extLst>
      <p:ext uri="{BB962C8B-B14F-4D97-AF65-F5344CB8AC3E}">
        <p14:creationId xmlns:p14="http://schemas.microsoft.com/office/powerpoint/2010/main" val="409308229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355</a:t>
            </a:fld>
            <a:endParaRPr lang="en-US" dirty="0"/>
          </a:p>
        </p:txBody>
      </p:sp>
    </p:spTree>
    <p:extLst>
      <p:ext uri="{BB962C8B-B14F-4D97-AF65-F5344CB8AC3E}">
        <p14:creationId xmlns:p14="http://schemas.microsoft.com/office/powerpoint/2010/main" val="238701787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356</a:t>
            </a:fld>
            <a:endParaRPr lang="en-US" dirty="0"/>
          </a:p>
        </p:txBody>
      </p:sp>
    </p:spTree>
    <p:extLst>
      <p:ext uri="{BB962C8B-B14F-4D97-AF65-F5344CB8AC3E}">
        <p14:creationId xmlns:p14="http://schemas.microsoft.com/office/powerpoint/2010/main" val="31372685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357</a:t>
            </a:fld>
            <a:endParaRPr lang="en-US" dirty="0"/>
          </a:p>
        </p:txBody>
      </p:sp>
    </p:spTree>
    <p:extLst>
      <p:ext uri="{BB962C8B-B14F-4D97-AF65-F5344CB8AC3E}">
        <p14:creationId xmlns:p14="http://schemas.microsoft.com/office/powerpoint/2010/main" val="204702769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358</a:t>
            </a:fld>
            <a:endParaRPr lang="en-US" dirty="0"/>
          </a:p>
        </p:txBody>
      </p:sp>
    </p:spTree>
    <p:extLst>
      <p:ext uri="{BB962C8B-B14F-4D97-AF65-F5344CB8AC3E}">
        <p14:creationId xmlns:p14="http://schemas.microsoft.com/office/powerpoint/2010/main" val="367884137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Scripted HTTP</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359</a:t>
            </a:fld>
            <a:endParaRPr lang="en-US" dirty="0"/>
          </a:p>
        </p:txBody>
      </p:sp>
      <p:pic>
        <p:nvPicPr>
          <p:cNvPr id="8" name="Picture 7"/>
          <p:cNvPicPr>
            <a:picLocks noChangeAspect="1"/>
          </p:cNvPicPr>
          <p:nvPr/>
        </p:nvPicPr>
        <p:blipFill>
          <a:blip r:embed="rId2"/>
          <a:stretch>
            <a:fillRect/>
          </a:stretch>
        </p:blipFill>
        <p:spPr>
          <a:xfrm>
            <a:off x="8963025" y="5355221"/>
            <a:ext cx="2895600" cy="1152525"/>
          </a:xfrm>
          <a:prstGeom prst="rect">
            <a:avLst/>
          </a:prstGeom>
          <a:ln>
            <a:solidFill>
              <a:schemeClr val="accent1"/>
            </a:solidFill>
          </a:ln>
        </p:spPr>
      </p:pic>
      <p:sp>
        <p:nvSpPr>
          <p:cNvPr id="7" name="Text Placeholder 6"/>
          <p:cNvSpPr>
            <a:spLocks noGrp="1"/>
          </p:cNvSpPr>
          <p:nvPr>
            <p:ph type="body" sz="quarter" idx="16"/>
          </p:nvPr>
        </p:nvSpPr>
        <p:spPr/>
        <p:txBody>
          <a:bodyPr/>
          <a:lstStyle/>
          <a:p>
            <a:r>
              <a:rPr lang="en-US" dirty="0" smtClean="0"/>
              <a:t>18</a:t>
            </a:r>
            <a:endParaRPr lang="en-US" dirty="0"/>
          </a:p>
        </p:txBody>
      </p:sp>
    </p:spTree>
    <p:extLst>
      <p:ext uri="{BB962C8B-B14F-4D97-AF65-F5344CB8AC3E}">
        <p14:creationId xmlns:p14="http://schemas.microsoft.com/office/powerpoint/2010/main" val="1668029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 JavaScript Loan </a:t>
            </a:r>
            <a:r>
              <a:rPr lang="en-US" dirty="0" smtClean="0"/>
              <a:t>Calculator</a:t>
            </a:r>
            <a:endParaRPr lang="en-US" dirty="0"/>
          </a:p>
        </p:txBody>
      </p:sp>
      <p:sp>
        <p:nvSpPr>
          <p:cNvPr id="3" name="Content Placeholder 2"/>
          <p:cNvSpPr>
            <a:spLocks noGrp="1"/>
          </p:cNvSpPr>
          <p:nvPr>
            <p:ph idx="1"/>
          </p:nvPr>
        </p:nvSpPr>
        <p:spPr/>
        <p:txBody>
          <a:bodyPr/>
          <a:lstStyle/>
          <a:p>
            <a:r>
              <a:rPr lang="en-US" dirty="0"/>
              <a:t>This chapter ends with an </a:t>
            </a:r>
            <a:r>
              <a:rPr lang="en-US" dirty="0">
                <a:solidFill>
                  <a:srgbClr val="FF0000"/>
                </a:solidFill>
              </a:rPr>
              <a:t>extended example</a:t>
            </a:r>
            <a:r>
              <a:rPr lang="en-US" dirty="0"/>
              <a:t> that puts many of these techniques together and shows what real-world client-side JavaScript (plus HTML and CSS) programs look </a:t>
            </a:r>
            <a:r>
              <a:rPr lang="en-US" dirty="0" smtClean="0"/>
              <a:t>like.</a:t>
            </a:r>
          </a:p>
          <a:p>
            <a:pPr lvl="1"/>
            <a:r>
              <a:rPr lang="en-US" dirty="0" smtClean="0">
                <a:solidFill>
                  <a:srgbClr val="FF0000"/>
                </a:solidFill>
              </a:rPr>
              <a:t>Example </a:t>
            </a:r>
            <a:r>
              <a:rPr lang="en-US" dirty="0">
                <a:solidFill>
                  <a:srgbClr val="FF0000"/>
                </a:solidFill>
              </a:rPr>
              <a:t>1-1</a:t>
            </a:r>
            <a:r>
              <a:rPr lang="en-US" dirty="0"/>
              <a:t> lists the code for the simple loan payment calculator application pictured in </a:t>
            </a:r>
            <a:r>
              <a:rPr lang="en-US" dirty="0">
                <a:solidFill>
                  <a:srgbClr val="FF0000"/>
                </a:solidFill>
              </a:rPr>
              <a:t>Figure 1-2</a:t>
            </a:r>
            <a:r>
              <a:rPr lang="en-US" dirty="0" smtClean="0"/>
              <a:t>.</a:t>
            </a:r>
          </a:p>
          <a:p>
            <a:pPr lvl="1"/>
            <a:r>
              <a:rPr lang="en-US" dirty="0"/>
              <a:t>It is worth reading through Example 1-1 </a:t>
            </a:r>
            <a:r>
              <a:rPr lang="en-US" dirty="0" smtClean="0"/>
              <a:t>carefully.</a:t>
            </a:r>
          </a:p>
          <a:p>
            <a:pPr lvl="2"/>
            <a:r>
              <a:rPr lang="en-US" dirty="0" smtClean="0"/>
              <a:t>You </a:t>
            </a:r>
            <a:r>
              <a:rPr lang="en-US" dirty="0"/>
              <a:t>shouldn’t expect to understand everything, but the code is heavily commented and you should be able to at least get the big-picture view of how it </a:t>
            </a:r>
            <a:r>
              <a:rPr lang="en-US" dirty="0" smtClean="0"/>
              <a:t>works.</a:t>
            </a:r>
          </a:p>
          <a:p>
            <a:pPr lvl="1"/>
            <a:r>
              <a:rPr lang="en-US" dirty="0" smtClean="0"/>
              <a:t>The </a:t>
            </a:r>
            <a:r>
              <a:rPr lang="en-US" dirty="0"/>
              <a:t>example demonstrates a number of core JavaScript language features, and also demonstrates important client-side JavaScript </a:t>
            </a:r>
            <a:r>
              <a:rPr lang="en-US" dirty="0" smtClean="0"/>
              <a:t>techniques:</a:t>
            </a:r>
          </a:p>
          <a:p>
            <a:pPr lvl="2"/>
            <a:r>
              <a:rPr lang="en-US" dirty="0" smtClean="0"/>
              <a:t>How </a:t>
            </a:r>
            <a:r>
              <a:rPr lang="en-US" dirty="0"/>
              <a:t>to find elements in a </a:t>
            </a:r>
            <a:r>
              <a:rPr lang="en-US" dirty="0" smtClean="0"/>
              <a:t>document.</a:t>
            </a:r>
          </a:p>
          <a:p>
            <a:pPr lvl="2"/>
            <a:r>
              <a:rPr lang="en-US" dirty="0" smtClean="0"/>
              <a:t>How </a:t>
            </a:r>
            <a:r>
              <a:rPr lang="en-US" dirty="0"/>
              <a:t>to get user input from form input </a:t>
            </a:r>
            <a:r>
              <a:rPr lang="en-US" dirty="0" smtClean="0"/>
              <a:t>elements.</a:t>
            </a:r>
          </a:p>
          <a:p>
            <a:pPr lvl="2"/>
            <a:r>
              <a:rPr lang="en-US" dirty="0" smtClean="0"/>
              <a:t>How </a:t>
            </a:r>
            <a:r>
              <a:rPr lang="en-US" dirty="0"/>
              <a:t>to set the HTML content of document </a:t>
            </a:r>
            <a:r>
              <a:rPr lang="en-US" dirty="0" smtClean="0"/>
              <a:t>elements.</a:t>
            </a:r>
          </a:p>
          <a:p>
            <a:pPr lvl="2"/>
            <a:r>
              <a:rPr lang="en-US" dirty="0" smtClean="0"/>
              <a:t>How </a:t>
            </a:r>
            <a:r>
              <a:rPr lang="en-US" dirty="0"/>
              <a:t>to store data in the </a:t>
            </a:r>
            <a:r>
              <a:rPr lang="en-US" dirty="0" smtClean="0"/>
              <a:t>browser.</a:t>
            </a:r>
          </a:p>
          <a:p>
            <a:pPr lvl="2"/>
            <a:r>
              <a:rPr lang="en-US" dirty="0" smtClean="0"/>
              <a:t>How </a:t>
            </a:r>
            <a:r>
              <a:rPr lang="en-US" dirty="0"/>
              <a:t>to make scripted HTTP </a:t>
            </a:r>
            <a:r>
              <a:rPr lang="en-US" dirty="0" smtClean="0"/>
              <a:t>requests.</a:t>
            </a:r>
          </a:p>
          <a:p>
            <a:pPr lvl="2"/>
            <a:r>
              <a:rPr lang="en-US" dirty="0" smtClean="0"/>
              <a:t>How </a:t>
            </a:r>
            <a:r>
              <a:rPr lang="en-US" dirty="0"/>
              <a:t>to draw graphics with the &lt;canvas&gt; element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36</a:t>
            </a:fld>
            <a:endParaRPr lang="en-US" dirty="0"/>
          </a:p>
        </p:txBody>
      </p:sp>
    </p:spTree>
    <p:extLst>
      <p:ext uri="{BB962C8B-B14F-4D97-AF65-F5344CB8AC3E}">
        <p14:creationId xmlns:p14="http://schemas.microsoft.com/office/powerpoint/2010/main" val="101842720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a:t>The Hypertext Transfer Protocol (</a:t>
            </a:r>
            <a:r>
              <a:rPr lang="en-US" dirty="0">
                <a:solidFill>
                  <a:srgbClr val="FF0000"/>
                </a:solidFill>
              </a:rPr>
              <a:t>HTTP</a:t>
            </a:r>
            <a:r>
              <a:rPr lang="en-US" dirty="0"/>
              <a:t>) specifies how web browsers get documents from and post form contents to web servers, and how web servers respond to those requests and </a:t>
            </a:r>
            <a:r>
              <a:rPr lang="en-US" dirty="0" smtClean="0"/>
              <a:t>posts.</a:t>
            </a:r>
          </a:p>
          <a:p>
            <a:pPr lvl="1"/>
            <a:r>
              <a:rPr lang="en-US" dirty="0" smtClean="0"/>
              <a:t>Web </a:t>
            </a:r>
            <a:r>
              <a:rPr lang="en-US" dirty="0"/>
              <a:t>browsers obviously handle a lot of </a:t>
            </a:r>
            <a:r>
              <a:rPr lang="en-US" dirty="0" smtClean="0"/>
              <a:t>HTTP.</a:t>
            </a:r>
          </a:p>
          <a:p>
            <a:pPr lvl="1"/>
            <a:r>
              <a:rPr lang="en-US" dirty="0" smtClean="0"/>
              <a:t>Usually </a:t>
            </a:r>
            <a:r>
              <a:rPr lang="en-US" dirty="0"/>
              <a:t>HTTP is not under the control of scripts and instead occurs </a:t>
            </a:r>
            <a:r>
              <a:rPr lang="en-US" dirty="0" smtClean="0"/>
              <a:t>when</a:t>
            </a:r>
          </a:p>
          <a:p>
            <a:pPr lvl="2"/>
            <a:r>
              <a:rPr lang="en-US" dirty="0" smtClean="0"/>
              <a:t>the </a:t>
            </a:r>
            <a:r>
              <a:rPr lang="en-US" dirty="0"/>
              <a:t>user clicks on a </a:t>
            </a:r>
            <a:r>
              <a:rPr lang="en-US" dirty="0" smtClean="0"/>
              <a:t>link</a:t>
            </a:r>
          </a:p>
          <a:p>
            <a:pPr lvl="2"/>
            <a:r>
              <a:rPr lang="en-US" dirty="0" smtClean="0"/>
              <a:t>submits </a:t>
            </a:r>
            <a:r>
              <a:rPr lang="en-US" dirty="0"/>
              <a:t>a </a:t>
            </a:r>
            <a:r>
              <a:rPr lang="en-US" dirty="0" smtClean="0"/>
              <a:t>form</a:t>
            </a:r>
          </a:p>
          <a:p>
            <a:pPr lvl="2"/>
            <a:r>
              <a:rPr lang="en-US" dirty="0" smtClean="0"/>
              <a:t>types </a:t>
            </a:r>
            <a:r>
              <a:rPr lang="en-US" dirty="0"/>
              <a:t>a </a:t>
            </a:r>
            <a:r>
              <a:rPr lang="en-US" dirty="0" smtClean="0"/>
              <a:t>URL</a:t>
            </a:r>
          </a:p>
          <a:p>
            <a:pPr lvl="1"/>
            <a:r>
              <a:rPr lang="en-US" dirty="0" smtClean="0"/>
              <a:t>It </a:t>
            </a:r>
            <a:r>
              <a:rPr lang="en-US" dirty="0"/>
              <a:t>is possible for JavaScript code to </a:t>
            </a:r>
            <a:r>
              <a:rPr lang="en-US" dirty="0">
                <a:solidFill>
                  <a:srgbClr val="FF0000"/>
                </a:solidFill>
              </a:rPr>
              <a:t>script HTTP,</a:t>
            </a:r>
            <a:r>
              <a:rPr lang="en-US" dirty="0"/>
              <a:t> </a:t>
            </a:r>
            <a:r>
              <a:rPr lang="en-US" dirty="0" smtClean="0"/>
              <a:t>however.</a:t>
            </a:r>
          </a:p>
          <a:p>
            <a:pPr lvl="1"/>
            <a:r>
              <a:rPr lang="en-US" dirty="0" smtClean="0"/>
              <a:t>HTTP </a:t>
            </a:r>
            <a:r>
              <a:rPr lang="en-US" dirty="0"/>
              <a:t>requests are initiated when a script sets the location property of a window object or calls the </a:t>
            </a:r>
            <a:r>
              <a:rPr lang="en-US" dirty="0">
                <a:solidFill>
                  <a:srgbClr val="FF0000"/>
                </a:solidFill>
              </a:rPr>
              <a:t>submit</a:t>
            </a:r>
            <a:r>
              <a:rPr lang="en-US" dirty="0" smtClean="0">
                <a:solidFill>
                  <a:srgbClr val="FF0000"/>
                </a:solidFill>
              </a:rPr>
              <a:t>()</a:t>
            </a:r>
            <a:r>
              <a:rPr lang="en-US" dirty="0" smtClean="0"/>
              <a:t> </a:t>
            </a:r>
            <a:r>
              <a:rPr lang="en-US" dirty="0"/>
              <a:t>method of a form object. In both cases, the browser loads a new </a:t>
            </a:r>
            <a:r>
              <a:rPr lang="en-US" dirty="0" smtClean="0"/>
              <a:t>page.</a:t>
            </a:r>
          </a:p>
          <a:p>
            <a:pPr lvl="1"/>
            <a:r>
              <a:rPr lang="en-US" dirty="0" smtClean="0"/>
              <a:t>This </a:t>
            </a:r>
            <a:r>
              <a:rPr lang="en-US" dirty="0"/>
              <a:t>kind of trivial HTTP scripting can be useful in a multiframed web page but is not the topic we’ll cover </a:t>
            </a:r>
            <a:r>
              <a:rPr lang="en-US" dirty="0" smtClean="0"/>
              <a:t>here.</a:t>
            </a:r>
          </a:p>
          <a:p>
            <a:pPr lvl="1"/>
            <a:r>
              <a:rPr lang="en-US" dirty="0" smtClean="0"/>
              <a:t>Instead</a:t>
            </a:r>
            <a:r>
              <a:rPr lang="en-US" dirty="0"/>
              <a:t>, this chapter explains how scripts can communicate with a web server without causing the web browser to reload the content of any window or </a:t>
            </a:r>
            <a:r>
              <a:rPr lang="en-US" dirty="0" smtClean="0"/>
              <a:t>frame.</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360</a:t>
            </a:fld>
            <a:endParaRPr lang="en-US" dirty="0"/>
          </a:p>
        </p:txBody>
      </p:sp>
    </p:spTree>
    <p:extLst>
      <p:ext uri="{BB962C8B-B14F-4D97-AF65-F5344CB8AC3E}">
        <p14:creationId xmlns:p14="http://schemas.microsoft.com/office/powerpoint/2010/main" val="237691594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term </a:t>
            </a:r>
            <a:r>
              <a:rPr lang="en-US" dirty="0">
                <a:solidFill>
                  <a:srgbClr val="FF0000"/>
                </a:solidFill>
              </a:rPr>
              <a:t>Ajax</a:t>
            </a:r>
            <a:r>
              <a:rPr lang="en-US" dirty="0"/>
              <a:t> describes an </a:t>
            </a:r>
            <a:r>
              <a:rPr lang="en-US" dirty="0">
                <a:solidFill>
                  <a:srgbClr val="FF0000"/>
                </a:solidFill>
              </a:rPr>
              <a:t>architecture </a:t>
            </a:r>
            <a:r>
              <a:rPr lang="en-US" dirty="0">
                <a:solidFill>
                  <a:srgbClr val="0070C0"/>
                </a:solidFill>
              </a:rPr>
              <a:t>for</a:t>
            </a:r>
            <a:r>
              <a:rPr lang="en-US" dirty="0">
                <a:solidFill>
                  <a:srgbClr val="FF0000"/>
                </a:solidFill>
              </a:rPr>
              <a:t> web applications</a:t>
            </a:r>
            <a:r>
              <a:rPr lang="en-US" dirty="0"/>
              <a:t> that prominently features </a:t>
            </a:r>
            <a:r>
              <a:rPr lang="en-US" dirty="0">
                <a:solidFill>
                  <a:srgbClr val="FF0000"/>
                </a:solidFill>
              </a:rPr>
              <a:t>scripted HTTP</a:t>
            </a:r>
            <a:r>
              <a:rPr lang="en-US" dirty="0"/>
              <a:t>.</a:t>
            </a:r>
          </a:p>
          <a:p>
            <a:pPr lvl="1"/>
            <a:r>
              <a:rPr lang="en-US" dirty="0" smtClean="0"/>
              <a:t>The </a:t>
            </a:r>
            <a:r>
              <a:rPr lang="en-US" dirty="0"/>
              <a:t>key feature of an Ajax application is that it uses </a:t>
            </a:r>
            <a:r>
              <a:rPr lang="en-US" dirty="0">
                <a:solidFill>
                  <a:srgbClr val="FF0000"/>
                </a:solidFill>
              </a:rPr>
              <a:t>scripted HTTP</a:t>
            </a:r>
            <a:r>
              <a:rPr lang="en-US" dirty="0"/>
              <a:t> to initiate data exchange with a web server </a:t>
            </a:r>
            <a:r>
              <a:rPr lang="en-US" dirty="0">
                <a:solidFill>
                  <a:srgbClr val="FF0000"/>
                </a:solidFill>
              </a:rPr>
              <a:t>without</a:t>
            </a:r>
            <a:r>
              <a:rPr lang="en-US" dirty="0"/>
              <a:t> </a:t>
            </a:r>
            <a:r>
              <a:rPr lang="en-US" dirty="0">
                <a:solidFill>
                  <a:srgbClr val="0070C0"/>
                </a:solidFill>
              </a:rPr>
              <a:t>causing</a:t>
            </a:r>
            <a:r>
              <a:rPr lang="en-US" dirty="0"/>
              <a:t> </a:t>
            </a:r>
            <a:r>
              <a:rPr lang="en-US" dirty="0">
                <a:solidFill>
                  <a:srgbClr val="FF0000"/>
                </a:solidFill>
              </a:rPr>
              <a:t>pages to </a:t>
            </a:r>
            <a:r>
              <a:rPr lang="en-US" dirty="0" smtClean="0">
                <a:solidFill>
                  <a:srgbClr val="FF0000"/>
                </a:solidFill>
              </a:rPr>
              <a:t>reload</a:t>
            </a:r>
            <a:r>
              <a:rPr lang="en-US" dirty="0" smtClean="0"/>
              <a:t>.</a:t>
            </a:r>
          </a:p>
          <a:p>
            <a:pPr lvl="1"/>
            <a:r>
              <a:rPr lang="en-US" dirty="0" smtClean="0"/>
              <a:t>The </a:t>
            </a:r>
            <a:r>
              <a:rPr lang="en-US" dirty="0"/>
              <a:t>ability to avoid page reloads (which were the norm in the early days of the Web) results in </a:t>
            </a:r>
            <a:r>
              <a:rPr lang="en-US" dirty="0">
                <a:solidFill>
                  <a:srgbClr val="FF0000"/>
                </a:solidFill>
              </a:rPr>
              <a:t>responsive web applications</a:t>
            </a:r>
            <a:r>
              <a:rPr lang="en-US" dirty="0"/>
              <a:t> that feel more like traditional desktop </a:t>
            </a:r>
            <a:r>
              <a:rPr lang="en-US" dirty="0" smtClean="0"/>
              <a:t>applications.</a:t>
            </a:r>
          </a:p>
          <a:p>
            <a:pPr lvl="1"/>
            <a:r>
              <a:rPr lang="en-US" dirty="0" smtClean="0"/>
              <a:t>A </a:t>
            </a:r>
            <a:r>
              <a:rPr lang="en-US" dirty="0"/>
              <a:t>web application might use Ajax technologies to log user interaction data to the server or to improve its start-up time by displaying only a simple page at first and then downloading additional data and page components on an as-needed </a:t>
            </a:r>
            <a:r>
              <a:rPr lang="en-US" dirty="0" smtClean="0"/>
              <a:t>basis.</a:t>
            </a:r>
          </a:p>
          <a:p>
            <a:pPr lvl="1"/>
            <a:r>
              <a:rPr lang="en-US" dirty="0" smtClean="0"/>
              <a:t>The </a:t>
            </a:r>
            <a:r>
              <a:rPr lang="en-US" dirty="0"/>
              <a:t>term </a:t>
            </a:r>
            <a:r>
              <a:rPr lang="en-US" dirty="0">
                <a:solidFill>
                  <a:srgbClr val="FF0000"/>
                </a:solidFill>
              </a:rPr>
              <a:t>Comet</a:t>
            </a:r>
            <a:r>
              <a:rPr lang="en-US" dirty="0"/>
              <a:t> refers to a </a:t>
            </a:r>
            <a:r>
              <a:rPr lang="en-US" dirty="0">
                <a:solidFill>
                  <a:srgbClr val="0070C0"/>
                </a:solidFill>
              </a:rPr>
              <a:t>related</a:t>
            </a:r>
            <a:r>
              <a:rPr lang="en-US" dirty="0"/>
              <a:t> </a:t>
            </a:r>
            <a:r>
              <a:rPr lang="en-US" dirty="0">
                <a:solidFill>
                  <a:srgbClr val="FF0000"/>
                </a:solidFill>
              </a:rPr>
              <a:t>web application architecture</a:t>
            </a:r>
            <a:r>
              <a:rPr lang="en-US" dirty="0"/>
              <a:t> that uses scripted </a:t>
            </a:r>
            <a:r>
              <a:rPr lang="en-US" dirty="0" smtClean="0"/>
              <a:t>HTTP.</a:t>
            </a:r>
          </a:p>
          <a:p>
            <a:pPr lvl="1"/>
            <a:r>
              <a:rPr lang="en-US" dirty="0" smtClean="0"/>
              <a:t>In </a:t>
            </a:r>
            <a:r>
              <a:rPr lang="en-US" dirty="0"/>
              <a:t>a sense, Comet is the </a:t>
            </a:r>
            <a:r>
              <a:rPr lang="en-US" dirty="0">
                <a:solidFill>
                  <a:srgbClr val="FF0000"/>
                </a:solidFill>
              </a:rPr>
              <a:t>reverse of </a:t>
            </a:r>
            <a:r>
              <a:rPr lang="en-US" dirty="0" smtClean="0">
                <a:solidFill>
                  <a:srgbClr val="FF0000"/>
                </a:solidFill>
              </a:rPr>
              <a:t>Ajax</a:t>
            </a:r>
            <a:r>
              <a:rPr lang="en-US" dirty="0" smtClean="0"/>
              <a:t>:</a:t>
            </a:r>
          </a:p>
          <a:p>
            <a:pPr lvl="2"/>
            <a:r>
              <a:rPr lang="en-US" dirty="0" smtClean="0"/>
              <a:t>in </a:t>
            </a:r>
            <a:r>
              <a:rPr lang="en-US" dirty="0"/>
              <a:t>Comet, it is the web server that initiates the </a:t>
            </a:r>
            <a:r>
              <a:rPr lang="en-US" dirty="0" smtClean="0"/>
              <a:t>communication</a:t>
            </a:r>
          </a:p>
          <a:p>
            <a:pPr lvl="2"/>
            <a:r>
              <a:rPr lang="en-US" dirty="0" smtClean="0"/>
              <a:t>asynchronously </a:t>
            </a:r>
            <a:r>
              <a:rPr lang="en-US" dirty="0"/>
              <a:t>sending messages to the </a:t>
            </a:r>
            <a:r>
              <a:rPr lang="en-US" dirty="0" smtClean="0"/>
              <a:t>client</a:t>
            </a:r>
          </a:p>
          <a:p>
            <a:pPr lvl="1"/>
            <a:r>
              <a:rPr lang="en-US" dirty="0" smtClean="0"/>
              <a:t>If </a:t>
            </a:r>
            <a:r>
              <a:rPr lang="en-US" dirty="0"/>
              <a:t>the web application needs to respond to these messages sent by the server, it can then use Ajax techniques to send or request </a:t>
            </a:r>
            <a:r>
              <a:rPr lang="en-US" dirty="0" smtClean="0"/>
              <a:t>data.</a:t>
            </a:r>
          </a:p>
          <a:p>
            <a:pPr lvl="1"/>
            <a:r>
              <a:rPr lang="en-US" dirty="0" smtClean="0"/>
              <a:t>In </a:t>
            </a:r>
            <a:r>
              <a:rPr lang="en-US" dirty="0"/>
              <a:t>Ajax, the </a:t>
            </a:r>
            <a:r>
              <a:rPr lang="en-US" dirty="0">
                <a:solidFill>
                  <a:srgbClr val="FF0000"/>
                </a:solidFill>
              </a:rPr>
              <a:t>client “pulls”</a:t>
            </a:r>
            <a:r>
              <a:rPr lang="en-US" dirty="0"/>
              <a:t> </a:t>
            </a:r>
            <a:r>
              <a:rPr lang="en-US" dirty="0">
                <a:solidFill>
                  <a:srgbClr val="0070C0"/>
                </a:solidFill>
              </a:rPr>
              <a:t>data</a:t>
            </a:r>
            <a:r>
              <a:rPr lang="en-US" dirty="0"/>
              <a:t> from the </a:t>
            </a:r>
            <a:r>
              <a:rPr lang="en-US" dirty="0" smtClean="0">
                <a:solidFill>
                  <a:srgbClr val="FF0000"/>
                </a:solidFill>
              </a:rPr>
              <a:t>server</a:t>
            </a:r>
            <a:r>
              <a:rPr lang="en-US" dirty="0" smtClean="0"/>
              <a:t>. With </a:t>
            </a:r>
            <a:r>
              <a:rPr lang="en-US" dirty="0"/>
              <a:t>Comet, the </a:t>
            </a:r>
            <a:r>
              <a:rPr lang="en-US" dirty="0">
                <a:solidFill>
                  <a:srgbClr val="FF0000"/>
                </a:solidFill>
              </a:rPr>
              <a:t>server “pushes”</a:t>
            </a:r>
            <a:r>
              <a:rPr lang="en-US" dirty="0"/>
              <a:t> </a:t>
            </a:r>
            <a:r>
              <a:rPr lang="en-US" dirty="0">
                <a:solidFill>
                  <a:srgbClr val="0070C0"/>
                </a:solidFill>
              </a:rPr>
              <a:t>data</a:t>
            </a:r>
            <a:r>
              <a:rPr lang="en-US" dirty="0"/>
              <a:t> to the </a:t>
            </a:r>
            <a:r>
              <a:rPr lang="en-US" dirty="0" smtClean="0">
                <a:solidFill>
                  <a:srgbClr val="FF0000"/>
                </a:solidFill>
              </a:rPr>
              <a:t>client</a:t>
            </a:r>
            <a:r>
              <a:rPr lang="en-US" dirty="0" smtClean="0"/>
              <a:t>.</a:t>
            </a:r>
          </a:p>
          <a:p>
            <a:pPr lvl="1"/>
            <a:r>
              <a:rPr lang="en-US" dirty="0" smtClean="0"/>
              <a:t>Other </a:t>
            </a:r>
            <a:r>
              <a:rPr lang="en-US" dirty="0"/>
              <a:t>names for Comet include “</a:t>
            </a:r>
            <a:r>
              <a:rPr lang="en-US" dirty="0">
                <a:solidFill>
                  <a:srgbClr val="FF0000"/>
                </a:solidFill>
              </a:rPr>
              <a:t>Server Push</a:t>
            </a:r>
            <a:r>
              <a:rPr lang="en-US" dirty="0"/>
              <a:t>,” “</a:t>
            </a:r>
            <a:r>
              <a:rPr lang="en-US" dirty="0">
                <a:solidFill>
                  <a:srgbClr val="FF0000"/>
                </a:solidFill>
              </a:rPr>
              <a:t>Ajax Push</a:t>
            </a:r>
            <a:r>
              <a:rPr lang="en-US" dirty="0"/>
              <a:t>,” and “</a:t>
            </a:r>
            <a:r>
              <a:rPr lang="en-US" dirty="0">
                <a:solidFill>
                  <a:srgbClr val="FF0000"/>
                </a:solidFill>
              </a:rPr>
              <a:t>HTTP Streaming</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361</a:t>
            </a:fld>
            <a:endParaRPr lang="en-US" dirty="0"/>
          </a:p>
        </p:txBody>
      </p:sp>
      <p:sp>
        <p:nvSpPr>
          <p:cNvPr id="6" name="Title 5"/>
          <p:cNvSpPr>
            <a:spLocks noGrp="1"/>
          </p:cNvSpPr>
          <p:nvPr>
            <p:ph type="title"/>
          </p:nvPr>
        </p:nvSpPr>
        <p:spPr/>
        <p:txBody>
          <a:bodyPr/>
          <a:lstStyle/>
          <a:p>
            <a:r>
              <a:rPr lang="en-US" dirty="0" smtClean="0"/>
              <a:t>Ajax, Comet</a:t>
            </a:r>
            <a:endParaRPr lang="en-US" dirty="0"/>
          </a:p>
        </p:txBody>
      </p:sp>
    </p:spTree>
    <p:extLst>
      <p:ext uri="{BB962C8B-B14F-4D97-AF65-F5344CB8AC3E}">
        <p14:creationId xmlns:p14="http://schemas.microsoft.com/office/powerpoint/2010/main" val="277755539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Transports</a:t>
            </a:r>
            <a:endParaRPr lang="en-US" dirty="0"/>
          </a:p>
        </p:txBody>
      </p:sp>
      <p:sp>
        <p:nvSpPr>
          <p:cNvPr id="3" name="Content Placeholder 2"/>
          <p:cNvSpPr>
            <a:spLocks noGrp="1"/>
          </p:cNvSpPr>
          <p:nvPr>
            <p:ph idx="1"/>
          </p:nvPr>
        </p:nvSpPr>
        <p:spPr/>
        <p:txBody>
          <a:bodyPr/>
          <a:lstStyle/>
          <a:p>
            <a:r>
              <a:rPr lang="en-US" dirty="0"/>
              <a:t>There are a number of ways to </a:t>
            </a:r>
            <a:r>
              <a:rPr lang="en-US" dirty="0">
                <a:solidFill>
                  <a:srgbClr val="0070C0"/>
                </a:solidFill>
              </a:rPr>
              <a:t>implement</a:t>
            </a:r>
            <a:r>
              <a:rPr lang="en-US" dirty="0"/>
              <a:t> </a:t>
            </a:r>
            <a:r>
              <a:rPr lang="en-US" dirty="0">
                <a:solidFill>
                  <a:srgbClr val="FF0000"/>
                </a:solidFill>
              </a:rPr>
              <a:t>Ajax</a:t>
            </a:r>
            <a:r>
              <a:rPr lang="en-US" dirty="0"/>
              <a:t> and </a:t>
            </a:r>
            <a:r>
              <a:rPr lang="en-US" dirty="0">
                <a:solidFill>
                  <a:srgbClr val="FF0000"/>
                </a:solidFill>
              </a:rPr>
              <a:t>Comet</a:t>
            </a:r>
            <a:r>
              <a:rPr lang="en-US" dirty="0"/>
              <a:t>, and these underlying implementations are sometimes known </a:t>
            </a:r>
            <a:r>
              <a:rPr lang="en-US" dirty="0" smtClean="0"/>
              <a:t>as </a:t>
            </a:r>
            <a:r>
              <a:rPr lang="en-US" dirty="0" smtClean="0">
                <a:solidFill>
                  <a:srgbClr val="FF0000"/>
                </a:solidFill>
              </a:rPr>
              <a:t>transports</a:t>
            </a:r>
            <a:r>
              <a:rPr lang="en-US" dirty="0" smtClean="0"/>
              <a:t>.</a:t>
            </a:r>
          </a:p>
          <a:p>
            <a:pPr lvl="1"/>
            <a:r>
              <a:rPr lang="en-US" dirty="0" smtClean="0"/>
              <a:t>&lt;img&gt; Element</a:t>
            </a:r>
          </a:p>
          <a:p>
            <a:pPr lvl="1"/>
            <a:r>
              <a:rPr lang="en-US" dirty="0" smtClean="0"/>
              <a:t>&lt;iframe&gt; Element</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362</a:t>
            </a:fld>
            <a:endParaRPr lang="en-US" dirty="0"/>
          </a:p>
        </p:txBody>
      </p:sp>
    </p:spTree>
    <p:extLst>
      <p:ext uri="{BB962C8B-B14F-4D97-AF65-F5344CB8AC3E}">
        <p14:creationId xmlns:p14="http://schemas.microsoft.com/office/powerpoint/2010/main" val="302387786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&lt;img&gt; Element</a:t>
            </a:r>
            <a:endParaRPr lang="en-US" dirty="0"/>
          </a:p>
        </p:txBody>
      </p:sp>
      <p:sp>
        <p:nvSpPr>
          <p:cNvPr id="7" name="Content Placeholder 6"/>
          <p:cNvSpPr>
            <a:spLocks noGrp="1"/>
          </p:cNvSpPr>
          <p:nvPr>
            <p:ph idx="1"/>
          </p:nvPr>
        </p:nvSpPr>
        <p:spPr/>
        <p:txBody>
          <a:bodyPr/>
          <a:lstStyle/>
          <a:p>
            <a:r>
              <a:rPr lang="en-US" dirty="0"/>
              <a:t>The &lt;img&gt; element, for example, has a src property.</a:t>
            </a:r>
          </a:p>
          <a:p>
            <a:pPr lvl="1"/>
            <a:r>
              <a:rPr lang="en-US" dirty="0"/>
              <a:t>When a script sets this property to a URL, an HTTP GET request is initiated to download an image from that URL.</a:t>
            </a:r>
          </a:p>
          <a:p>
            <a:pPr lvl="1"/>
            <a:r>
              <a:rPr lang="en-US" dirty="0"/>
              <a:t>A script can therefore pass information to a web server by encoding that information into the query-string portion of the URL of an image and setting the </a:t>
            </a:r>
            <a:r>
              <a:rPr lang="en-US" dirty="0">
                <a:solidFill>
                  <a:srgbClr val="FF0000"/>
                </a:solidFill>
              </a:rPr>
              <a:t>src </a:t>
            </a:r>
            <a:r>
              <a:rPr lang="en-US" dirty="0">
                <a:solidFill>
                  <a:srgbClr val="0070C0"/>
                </a:solidFill>
              </a:rPr>
              <a:t>property</a:t>
            </a:r>
            <a:r>
              <a:rPr lang="en-US" dirty="0">
                <a:solidFill>
                  <a:srgbClr val="FF0000"/>
                </a:solidFill>
              </a:rPr>
              <a:t> </a:t>
            </a:r>
            <a:r>
              <a:rPr lang="en-US" dirty="0"/>
              <a:t>of an &lt;img&gt; element.</a:t>
            </a:r>
          </a:p>
          <a:p>
            <a:pPr lvl="1"/>
            <a:r>
              <a:rPr lang="en-US" dirty="0"/>
              <a:t>The web server must actually return some image as the result of this request, but it can be invisible:</a:t>
            </a:r>
          </a:p>
          <a:p>
            <a:pPr lvl="2"/>
            <a:r>
              <a:rPr lang="en-US" dirty="0"/>
              <a:t>a transparent 1-pixel-by-1-pixel image, for instance.</a:t>
            </a:r>
          </a:p>
          <a:p>
            <a:pPr lvl="1"/>
            <a:r>
              <a:rPr lang="en-US" dirty="0"/>
              <a:t>An </a:t>
            </a:r>
            <a:r>
              <a:rPr lang="en-US" dirty="0">
                <a:solidFill>
                  <a:srgbClr val="FF0000"/>
                </a:solidFill>
              </a:rPr>
              <a:t>&lt;img&gt; </a:t>
            </a:r>
            <a:r>
              <a:rPr lang="en-US" dirty="0">
                <a:solidFill>
                  <a:srgbClr val="0070C0"/>
                </a:solidFill>
              </a:rPr>
              <a:t>element</a:t>
            </a:r>
            <a:r>
              <a:rPr lang="en-US" dirty="0"/>
              <a:t> </a:t>
            </a:r>
            <a:r>
              <a:rPr lang="en-US" dirty="0">
                <a:solidFill>
                  <a:srgbClr val="FF0000"/>
                </a:solidFill>
              </a:rPr>
              <a:t>does not </a:t>
            </a:r>
            <a:r>
              <a:rPr lang="en-US" dirty="0"/>
              <a:t>make a </a:t>
            </a:r>
            <a:r>
              <a:rPr lang="en-US" dirty="0">
                <a:solidFill>
                  <a:srgbClr val="0070C0"/>
                </a:solidFill>
              </a:rPr>
              <a:t>good</a:t>
            </a:r>
            <a:r>
              <a:rPr lang="en-US" dirty="0">
                <a:solidFill>
                  <a:srgbClr val="FF0000"/>
                </a:solidFill>
              </a:rPr>
              <a:t> Ajax transport</a:t>
            </a:r>
            <a:r>
              <a:rPr lang="en-US" dirty="0"/>
              <a:t>, because the </a:t>
            </a:r>
            <a:r>
              <a:rPr lang="en-US" dirty="0">
                <a:solidFill>
                  <a:srgbClr val="FF0000"/>
                </a:solidFill>
              </a:rPr>
              <a:t>data exchange</a:t>
            </a:r>
            <a:r>
              <a:rPr lang="en-US" dirty="0"/>
              <a:t> is </a:t>
            </a:r>
            <a:r>
              <a:rPr lang="en-US" dirty="0">
                <a:solidFill>
                  <a:srgbClr val="FF0000"/>
                </a:solidFill>
              </a:rPr>
              <a:t>one-way</a:t>
            </a:r>
            <a:r>
              <a:rPr lang="en-US" dirty="0"/>
              <a:t>:</a:t>
            </a:r>
          </a:p>
          <a:p>
            <a:pPr lvl="2"/>
            <a:r>
              <a:rPr lang="en-US" dirty="0"/>
              <a:t>the client can send data to the server</a:t>
            </a:r>
          </a:p>
          <a:p>
            <a:pPr lvl="2"/>
            <a:r>
              <a:rPr lang="en-US" dirty="0"/>
              <a:t>but the server’s response will always be an image that the </a:t>
            </a:r>
            <a:r>
              <a:rPr lang="en-US" dirty="0">
                <a:solidFill>
                  <a:srgbClr val="FF0000"/>
                </a:solidFill>
              </a:rPr>
              <a:t>client</a:t>
            </a:r>
            <a:r>
              <a:rPr lang="en-US" dirty="0"/>
              <a:t> </a:t>
            </a:r>
            <a:r>
              <a:rPr lang="en-US" dirty="0">
                <a:solidFill>
                  <a:srgbClr val="FF0000"/>
                </a:solidFill>
              </a:rPr>
              <a:t>can’t</a:t>
            </a:r>
            <a:r>
              <a:rPr lang="en-US" dirty="0"/>
              <a:t> easily </a:t>
            </a:r>
            <a:r>
              <a:rPr lang="en-US" dirty="0">
                <a:solidFill>
                  <a:srgbClr val="FF0000"/>
                </a:solidFill>
              </a:rPr>
              <a:t>extract information</a:t>
            </a:r>
            <a:r>
              <a:rPr lang="en-US" dirty="0"/>
              <a:t> from</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363</a:t>
            </a:fld>
            <a:endParaRPr lang="en-US" dirty="0"/>
          </a:p>
        </p:txBody>
      </p:sp>
    </p:spTree>
    <p:extLst>
      <p:ext uri="{BB962C8B-B14F-4D97-AF65-F5344CB8AC3E}">
        <p14:creationId xmlns:p14="http://schemas.microsoft.com/office/powerpoint/2010/main" val="34795882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&lt;iframe&gt; Element</a:t>
            </a:r>
            <a:endParaRPr lang="en-US" dirty="0"/>
          </a:p>
        </p:txBody>
      </p:sp>
      <p:sp>
        <p:nvSpPr>
          <p:cNvPr id="3" name="Content Placeholder 2"/>
          <p:cNvSpPr>
            <a:spLocks noGrp="1"/>
          </p:cNvSpPr>
          <p:nvPr>
            <p:ph idx="1"/>
          </p:nvPr>
        </p:nvSpPr>
        <p:spPr/>
        <p:txBody>
          <a:bodyPr/>
          <a:lstStyle/>
          <a:p>
            <a:r>
              <a:rPr lang="en-US" dirty="0"/>
              <a:t>The &lt;iframe&gt; element is more versatile, however.</a:t>
            </a:r>
          </a:p>
          <a:p>
            <a:pPr lvl="1"/>
            <a:r>
              <a:rPr lang="en-US" dirty="0"/>
              <a:t>To use an &lt;iframe&gt; as an Ajax transport, the script first encodes information for the web server into a URL and then sets the src property of the &lt;iframe&gt; to that URL</a:t>
            </a:r>
            <a:r>
              <a:rPr lang="en-US" dirty="0" smtClean="0"/>
              <a:t>.</a:t>
            </a:r>
          </a:p>
          <a:p>
            <a:pPr lvl="1"/>
            <a:r>
              <a:rPr lang="en-US" dirty="0"/>
              <a:t>The </a:t>
            </a:r>
            <a:r>
              <a:rPr lang="en-US" dirty="0">
                <a:solidFill>
                  <a:srgbClr val="FF0000"/>
                </a:solidFill>
              </a:rPr>
              <a:t>server</a:t>
            </a:r>
            <a:r>
              <a:rPr lang="en-US" dirty="0"/>
              <a:t> creates an </a:t>
            </a:r>
            <a:r>
              <a:rPr lang="en-US" dirty="0">
                <a:solidFill>
                  <a:srgbClr val="FF0000"/>
                </a:solidFill>
              </a:rPr>
              <a:t>HTML document</a:t>
            </a:r>
            <a:r>
              <a:rPr lang="en-US" dirty="0"/>
              <a:t> containing its </a:t>
            </a:r>
            <a:r>
              <a:rPr lang="en-US" dirty="0">
                <a:solidFill>
                  <a:srgbClr val="FF0000"/>
                </a:solidFill>
              </a:rPr>
              <a:t>response</a:t>
            </a:r>
            <a:r>
              <a:rPr lang="en-US" dirty="0"/>
              <a:t> and sends it back to the web browser, which displays it in the &lt;iframe&gt;.</a:t>
            </a:r>
          </a:p>
          <a:p>
            <a:pPr lvl="1"/>
            <a:r>
              <a:rPr lang="en-US" dirty="0"/>
              <a:t>The &lt;iframe&gt; need not be visible to the user; it can be hidden with CSS, for example.</a:t>
            </a:r>
          </a:p>
          <a:p>
            <a:pPr lvl="1"/>
            <a:r>
              <a:rPr lang="en-US" dirty="0"/>
              <a:t>A script can access the server’s response by traversing the document object of the &lt;iframe&gt;.</a:t>
            </a:r>
          </a:p>
          <a:p>
            <a:pPr lvl="1"/>
            <a:r>
              <a:rPr lang="en-US" dirty="0"/>
              <a:t>Note, though, that this traversal is subject to the </a:t>
            </a:r>
            <a:r>
              <a:rPr lang="en-US" dirty="0">
                <a:solidFill>
                  <a:srgbClr val="FF0000"/>
                </a:solidFill>
              </a:rPr>
              <a:t>constraints</a:t>
            </a:r>
            <a:r>
              <a:rPr lang="en-US" dirty="0"/>
              <a:t> of the same-origin policy described in §13.6.2</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364</a:t>
            </a:fld>
            <a:endParaRPr lang="en-US" dirty="0"/>
          </a:p>
        </p:txBody>
      </p:sp>
    </p:spTree>
    <p:extLst>
      <p:ext uri="{BB962C8B-B14F-4D97-AF65-F5344CB8AC3E}">
        <p14:creationId xmlns:p14="http://schemas.microsoft.com/office/powerpoint/2010/main" val="82660459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&lt;script&gt; Element</a:t>
            </a:r>
            <a:endParaRPr lang="en-US" dirty="0"/>
          </a:p>
        </p:txBody>
      </p:sp>
      <p:sp>
        <p:nvSpPr>
          <p:cNvPr id="3" name="Content Placeholder 2"/>
          <p:cNvSpPr>
            <a:spLocks noGrp="1"/>
          </p:cNvSpPr>
          <p:nvPr>
            <p:ph idx="1"/>
          </p:nvPr>
        </p:nvSpPr>
        <p:spPr/>
        <p:txBody>
          <a:bodyPr/>
          <a:lstStyle/>
          <a:p>
            <a:r>
              <a:rPr lang="en-US" dirty="0"/>
              <a:t>Even the </a:t>
            </a:r>
            <a:r>
              <a:rPr lang="en-US" dirty="0">
                <a:solidFill>
                  <a:srgbClr val="FF0000"/>
                </a:solidFill>
              </a:rPr>
              <a:t>&lt;script&gt; element</a:t>
            </a:r>
            <a:r>
              <a:rPr lang="en-US" dirty="0"/>
              <a:t> has a src property that can be set to initiate an </a:t>
            </a:r>
            <a:r>
              <a:rPr lang="en-US" dirty="0">
                <a:solidFill>
                  <a:srgbClr val="FF0000"/>
                </a:solidFill>
              </a:rPr>
              <a:t>HTTP GET </a:t>
            </a:r>
            <a:r>
              <a:rPr lang="en-US" dirty="0" smtClean="0">
                <a:solidFill>
                  <a:srgbClr val="FF0000"/>
                </a:solidFill>
              </a:rPr>
              <a:t>request</a:t>
            </a:r>
            <a:r>
              <a:rPr lang="en-US" dirty="0" smtClean="0"/>
              <a:t>.</a:t>
            </a:r>
          </a:p>
          <a:p>
            <a:pPr lvl="1"/>
            <a:r>
              <a:rPr lang="en-US" dirty="0" smtClean="0"/>
              <a:t>Doing </a:t>
            </a:r>
            <a:r>
              <a:rPr lang="en-US" dirty="0"/>
              <a:t>HTTP scripting with &lt;script&gt; elements is particularly attractive because they are not subject to the </a:t>
            </a:r>
            <a:r>
              <a:rPr lang="en-US" dirty="0">
                <a:solidFill>
                  <a:srgbClr val="FF0000"/>
                </a:solidFill>
              </a:rPr>
              <a:t>same-origin policy</a:t>
            </a:r>
            <a:r>
              <a:rPr lang="en-US" dirty="0"/>
              <a:t> and can be used for </a:t>
            </a:r>
            <a:r>
              <a:rPr lang="en-US" dirty="0">
                <a:solidFill>
                  <a:srgbClr val="FF0000"/>
                </a:solidFill>
              </a:rPr>
              <a:t>cross-domain </a:t>
            </a:r>
            <a:r>
              <a:rPr lang="en-US" dirty="0" smtClean="0">
                <a:solidFill>
                  <a:srgbClr val="FF0000"/>
                </a:solidFill>
              </a:rPr>
              <a:t>communication</a:t>
            </a:r>
            <a:r>
              <a:rPr lang="en-US" dirty="0" smtClean="0"/>
              <a:t>.</a:t>
            </a:r>
          </a:p>
          <a:p>
            <a:pPr lvl="1"/>
            <a:r>
              <a:rPr lang="en-US" dirty="0" smtClean="0"/>
              <a:t>Usually</a:t>
            </a:r>
            <a:r>
              <a:rPr lang="en-US" dirty="0"/>
              <a:t>, with a &lt;script&gt;-based Ajax transport, the server’s response takes the form of </a:t>
            </a:r>
            <a:r>
              <a:rPr lang="en-US" dirty="0">
                <a:solidFill>
                  <a:srgbClr val="FF0000"/>
                </a:solidFill>
              </a:rPr>
              <a:t>JSON-encoded</a:t>
            </a:r>
            <a:r>
              <a:rPr lang="en-US" dirty="0"/>
              <a:t> (see §6.9) data that is </a:t>
            </a:r>
            <a:r>
              <a:rPr lang="en-US" dirty="0">
                <a:solidFill>
                  <a:srgbClr val="0070C0"/>
                </a:solidFill>
              </a:rPr>
              <a:t>automatically</a:t>
            </a:r>
            <a:r>
              <a:rPr lang="en-US" dirty="0"/>
              <a:t> “</a:t>
            </a:r>
            <a:r>
              <a:rPr lang="en-US" dirty="0">
                <a:solidFill>
                  <a:srgbClr val="FF0000"/>
                </a:solidFill>
              </a:rPr>
              <a:t>decoded</a:t>
            </a:r>
            <a:r>
              <a:rPr lang="en-US" dirty="0"/>
              <a:t>” when the script is executed by the </a:t>
            </a:r>
            <a:r>
              <a:rPr lang="en-US" dirty="0">
                <a:solidFill>
                  <a:srgbClr val="FF0000"/>
                </a:solidFill>
              </a:rPr>
              <a:t>JavaScript </a:t>
            </a:r>
            <a:r>
              <a:rPr lang="en-US" dirty="0" smtClean="0">
                <a:solidFill>
                  <a:srgbClr val="FF0000"/>
                </a:solidFill>
              </a:rPr>
              <a:t>interpreter</a:t>
            </a:r>
            <a:r>
              <a:rPr lang="en-US" dirty="0" smtClean="0"/>
              <a:t>.</a:t>
            </a:r>
          </a:p>
          <a:p>
            <a:pPr lvl="1"/>
            <a:r>
              <a:rPr lang="en-US" dirty="0" smtClean="0"/>
              <a:t>Because </a:t>
            </a:r>
            <a:r>
              <a:rPr lang="en-US" dirty="0"/>
              <a:t>of its use of the </a:t>
            </a:r>
            <a:r>
              <a:rPr lang="en-US" dirty="0">
                <a:solidFill>
                  <a:srgbClr val="FF0000"/>
                </a:solidFill>
              </a:rPr>
              <a:t>JSON data format</a:t>
            </a:r>
            <a:r>
              <a:rPr lang="en-US" dirty="0"/>
              <a:t>, this </a:t>
            </a:r>
            <a:r>
              <a:rPr lang="en-US" dirty="0">
                <a:solidFill>
                  <a:srgbClr val="FF0000"/>
                </a:solidFill>
              </a:rPr>
              <a:t>Ajax transport</a:t>
            </a:r>
            <a:r>
              <a:rPr lang="en-US" dirty="0"/>
              <a:t> is known as “</a:t>
            </a:r>
            <a:r>
              <a:rPr lang="en-US" dirty="0">
                <a:solidFill>
                  <a:srgbClr val="FF0000"/>
                </a:solidFill>
              </a:rPr>
              <a:t>JSONP</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365</a:t>
            </a:fld>
            <a:endParaRPr lang="en-US" dirty="0"/>
          </a:p>
        </p:txBody>
      </p:sp>
    </p:spTree>
    <p:extLst>
      <p:ext uri="{BB962C8B-B14F-4D97-AF65-F5344CB8AC3E}">
        <p14:creationId xmlns:p14="http://schemas.microsoft.com/office/powerpoint/2010/main" val="281306648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XMLHttpRequest object</a:t>
            </a:r>
            <a:endParaRPr lang="en-US" dirty="0"/>
          </a:p>
        </p:txBody>
      </p:sp>
      <p:sp>
        <p:nvSpPr>
          <p:cNvPr id="3" name="Content Placeholder 2"/>
          <p:cNvSpPr>
            <a:spLocks noGrp="1"/>
          </p:cNvSpPr>
          <p:nvPr>
            <p:ph idx="1"/>
          </p:nvPr>
        </p:nvSpPr>
        <p:spPr/>
        <p:txBody>
          <a:bodyPr/>
          <a:lstStyle/>
          <a:p>
            <a:r>
              <a:rPr lang="en-US" dirty="0"/>
              <a:t>Although </a:t>
            </a:r>
            <a:r>
              <a:rPr lang="en-US" dirty="0">
                <a:solidFill>
                  <a:srgbClr val="FF0000"/>
                </a:solidFill>
              </a:rPr>
              <a:t>Ajax techniques</a:t>
            </a:r>
            <a:r>
              <a:rPr lang="en-US" dirty="0"/>
              <a:t> can be implemented on top of an &lt;iframe&gt; or &lt;script&gt; transport, there is usually an easier way to do </a:t>
            </a:r>
            <a:r>
              <a:rPr lang="en-US" dirty="0" smtClean="0"/>
              <a:t>it.</a:t>
            </a:r>
          </a:p>
          <a:p>
            <a:pPr lvl="1"/>
            <a:r>
              <a:rPr lang="en-US" dirty="0" smtClean="0"/>
              <a:t>For </a:t>
            </a:r>
            <a:r>
              <a:rPr lang="en-US" dirty="0"/>
              <a:t>some time, all browsers have supported an </a:t>
            </a:r>
            <a:r>
              <a:rPr lang="en-US" dirty="0">
                <a:solidFill>
                  <a:srgbClr val="FF0000"/>
                </a:solidFill>
              </a:rPr>
              <a:t>XMLHttpRequest</a:t>
            </a:r>
            <a:r>
              <a:rPr lang="en-US" dirty="0"/>
              <a:t> </a:t>
            </a:r>
            <a:r>
              <a:rPr lang="en-US" dirty="0">
                <a:solidFill>
                  <a:srgbClr val="0070C0"/>
                </a:solidFill>
              </a:rPr>
              <a:t>object</a:t>
            </a:r>
            <a:r>
              <a:rPr lang="en-US" dirty="0"/>
              <a:t> that defines an </a:t>
            </a:r>
            <a:r>
              <a:rPr lang="en-US" dirty="0">
                <a:solidFill>
                  <a:srgbClr val="FF0000"/>
                </a:solidFill>
              </a:rPr>
              <a:t>API</a:t>
            </a:r>
            <a:r>
              <a:rPr lang="en-US" dirty="0"/>
              <a:t> for scripted </a:t>
            </a:r>
            <a:r>
              <a:rPr lang="en-US" dirty="0" smtClean="0"/>
              <a:t>HTTP.</a:t>
            </a:r>
          </a:p>
          <a:p>
            <a:pPr lvl="1"/>
            <a:r>
              <a:rPr lang="en-US" dirty="0" smtClean="0"/>
              <a:t>The </a:t>
            </a:r>
            <a:r>
              <a:rPr lang="en-US" dirty="0"/>
              <a:t>API includes the ability to make </a:t>
            </a:r>
            <a:r>
              <a:rPr lang="en-US" dirty="0">
                <a:solidFill>
                  <a:srgbClr val="FF0000"/>
                </a:solidFill>
              </a:rPr>
              <a:t>POST requests</a:t>
            </a:r>
            <a:r>
              <a:rPr lang="en-US" dirty="0"/>
              <a:t>, in addition to regular </a:t>
            </a:r>
            <a:r>
              <a:rPr lang="en-US" dirty="0">
                <a:solidFill>
                  <a:srgbClr val="FF0000"/>
                </a:solidFill>
              </a:rPr>
              <a:t>GET requests</a:t>
            </a:r>
            <a:r>
              <a:rPr lang="en-US" dirty="0"/>
              <a:t>, and can return the server’s </a:t>
            </a:r>
            <a:r>
              <a:rPr lang="en-US" dirty="0" smtClean="0"/>
              <a:t>response</a:t>
            </a:r>
          </a:p>
          <a:p>
            <a:pPr lvl="2"/>
            <a:r>
              <a:rPr lang="en-US" dirty="0" smtClean="0"/>
              <a:t>as text</a:t>
            </a:r>
          </a:p>
          <a:p>
            <a:pPr lvl="2"/>
            <a:r>
              <a:rPr lang="en-US" dirty="0" smtClean="0"/>
              <a:t>as </a:t>
            </a:r>
            <a:r>
              <a:rPr lang="en-US" dirty="0"/>
              <a:t>a Document </a:t>
            </a:r>
            <a:r>
              <a:rPr lang="en-US" dirty="0" smtClean="0"/>
              <a:t>object</a:t>
            </a:r>
          </a:p>
          <a:p>
            <a:pPr lvl="1"/>
            <a:r>
              <a:rPr lang="en-US" dirty="0" smtClean="0"/>
              <a:t>Despite </a:t>
            </a:r>
            <a:r>
              <a:rPr lang="en-US" dirty="0"/>
              <a:t>its name, the </a:t>
            </a:r>
            <a:r>
              <a:rPr lang="en-US" dirty="0">
                <a:solidFill>
                  <a:srgbClr val="FF0000"/>
                </a:solidFill>
              </a:rPr>
              <a:t>XMLHttpRequest API</a:t>
            </a:r>
            <a:r>
              <a:rPr lang="en-US" dirty="0"/>
              <a:t> is not limited to use with </a:t>
            </a:r>
            <a:r>
              <a:rPr lang="en-US" dirty="0">
                <a:solidFill>
                  <a:srgbClr val="FF0000"/>
                </a:solidFill>
              </a:rPr>
              <a:t>XML documents</a:t>
            </a:r>
            <a:r>
              <a:rPr lang="en-US" dirty="0"/>
              <a:t>: it can fetch any </a:t>
            </a:r>
            <a:r>
              <a:rPr lang="en-US" dirty="0">
                <a:solidFill>
                  <a:srgbClr val="FF0000"/>
                </a:solidFill>
              </a:rPr>
              <a:t>kind</a:t>
            </a:r>
            <a:r>
              <a:rPr lang="en-US" dirty="0"/>
              <a:t> of </a:t>
            </a:r>
            <a:r>
              <a:rPr lang="en-US" dirty="0">
                <a:solidFill>
                  <a:srgbClr val="FF0000"/>
                </a:solidFill>
              </a:rPr>
              <a:t>text document</a:t>
            </a:r>
            <a:r>
              <a:rPr lang="en-US" dirty="0" smtClean="0"/>
              <a:t>.</a:t>
            </a:r>
          </a:p>
          <a:p>
            <a:pPr lvl="1"/>
            <a:r>
              <a:rPr lang="en-US" dirty="0" smtClean="0"/>
              <a:t>§</a:t>
            </a:r>
            <a:r>
              <a:rPr lang="en-US" dirty="0"/>
              <a:t>18.1 covers the XMLHttpRequest API and takes up most of the </a:t>
            </a:r>
            <a:r>
              <a:rPr lang="en-US" dirty="0" smtClean="0"/>
              <a:t>chapter.</a:t>
            </a:r>
          </a:p>
          <a:p>
            <a:pPr lvl="1"/>
            <a:r>
              <a:rPr lang="en-US" dirty="0" smtClean="0"/>
              <a:t>Most </a:t>
            </a:r>
            <a:r>
              <a:rPr lang="en-US" dirty="0"/>
              <a:t>of the Ajax examples in this chapter will use the XMLHttpRequest object as their transport, but we’ll also demonstrate how to use the &lt;script&gt;-based transport in §18.2 because of the &lt;script&gt; element’s ability to </a:t>
            </a:r>
            <a:r>
              <a:rPr lang="en-US" dirty="0">
                <a:solidFill>
                  <a:srgbClr val="FF0000"/>
                </a:solidFill>
              </a:rPr>
              <a:t>circumvent same-origin restrictions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366</a:t>
            </a:fld>
            <a:endParaRPr lang="en-US" dirty="0"/>
          </a:p>
        </p:txBody>
      </p:sp>
    </p:spTree>
    <p:extLst>
      <p:ext uri="{BB962C8B-B14F-4D97-AF65-F5344CB8AC3E}">
        <p14:creationId xmlns:p14="http://schemas.microsoft.com/office/powerpoint/2010/main" val="350214268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NOTE</a:t>
            </a:r>
            <a:endParaRPr lang="en-US" dirty="0"/>
          </a:p>
        </p:txBody>
      </p:sp>
      <p:sp>
        <p:nvSpPr>
          <p:cNvPr id="7" name="Content Placeholder 6"/>
          <p:cNvSpPr>
            <a:spLocks noGrp="1"/>
          </p:cNvSpPr>
          <p:nvPr>
            <p:ph idx="1"/>
          </p:nvPr>
        </p:nvSpPr>
        <p:spPr/>
        <p:txBody>
          <a:bodyPr/>
          <a:lstStyle/>
          <a:p>
            <a:r>
              <a:rPr lang="en-US" dirty="0" smtClean="0"/>
              <a:t>Ajax </a:t>
            </a:r>
            <a:r>
              <a:rPr lang="en-US" dirty="0"/>
              <a:t>is an (uncapitalized) acronym for </a:t>
            </a:r>
            <a:r>
              <a:rPr lang="en-US" dirty="0">
                <a:solidFill>
                  <a:srgbClr val="FF0000"/>
                </a:solidFill>
              </a:rPr>
              <a:t>Asynchronous JavaScript and </a:t>
            </a:r>
            <a:r>
              <a:rPr lang="en-US" dirty="0" smtClean="0">
                <a:solidFill>
                  <a:srgbClr val="FF0000"/>
                </a:solidFill>
              </a:rPr>
              <a:t>XML</a:t>
            </a:r>
            <a:r>
              <a:rPr lang="en-US" dirty="0" smtClean="0"/>
              <a:t>.</a:t>
            </a:r>
          </a:p>
          <a:p>
            <a:pPr lvl="2"/>
            <a:r>
              <a:rPr lang="en-US" dirty="0" smtClean="0"/>
              <a:t>The </a:t>
            </a:r>
            <a:r>
              <a:rPr lang="en-US" dirty="0"/>
              <a:t>term was coined by Jesse James Garrett and first appeared in his </a:t>
            </a:r>
            <a:r>
              <a:rPr lang="en-US" dirty="0">
                <a:solidFill>
                  <a:srgbClr val="FF0000"/>
                </a:solidFill>
              </a:rPr>
              <a:t>February 2005</a:t>
            </a:r>
            <a:r>
              <a:rPr lang="en-US" dirty="0"/>
              <a:t> essay “Ajax: A New Approach to Web Applications</a:t>
            </a:r>
            <a:r>
              <a:rPr lang="en-US" dirty="0" smtClean="0"/>
              <a:t>”.</a:t>
            </a:r>
          </a:p>
          <a:p>
            <a:pPr lvl="2"/>
            <a:r>
              <a:rPr lang="en-US" dirty="0" smtClean="0"/>
              <a:t>“</a:t>
            </a:r>
            <a:r>
              <a:rPr lang="en-US" dirty="0"/>
              <a:t>Ajax” was a popular buzzword for many years; now it is simply a useful term for an </a:t>
            </a:r>
            <a:r>
              <a:rPr lang="en-US" dirty="0">
                <a:solidFill>
                  <a:srgbClr val="FF0000"/>
                </a:solidFill>
              </a:rPr>
              <a:t>web application architecture</a:t>
            </a:r>
            <a:r>
              <a:rPr lang="en-US" dirty="0"/>
              <a:t> based on </a:t>
            </a:r>
            <a:r>
              <a:rPr lang="en-US" dirty="0">
                <a:solidFill>
                  <a:srgbClr val="FF0000"/>
                </a:solidFill>
              </a:rPr>
              <a:t>scripted HTTP requests</a:t>
            </a:r>
            <a:r>
              <a:rPr lang="en-US" dirty="0"/>
              <a:t>. </a:t>
            </a:r>
          </a:p>
          <a:p>
            <a:pPr lvl="1"/>
            <a:r>
              <a:rPr lang="en-US" dirty="0" smtClean="0"/>
              <a:t>The </a:t>
            </a:r>
            <a:r>
              <a:rPr lang="en-US" dirty="0"/>
              <a:t>name </a:t>
            </a:r>
            <a:r>
              <a:rPr lang="en-US" dirty="0">
                <a:solidFill>
                  <a:srgbClr val="FF0000"/>
                </a:solidFill>
              </a:rPr>
              <a:t>Comet</a:t>
            </a:r>
            <a:r>
              <a:rPr lang="en-US" dirty="0"/>
              <a:t> was coined by </a:t>
            </a:r>
            <a:r>
              <a:rPr lang="en-US" dirty="0">
                <a:solidFill>
                  <a:srgbClr val="FF0000"/>
                </a:solidFill>
              </a:rPr>
              <a:t>Alex Russell</a:t>
            </a:r>
            <a:r>
              <a:rPr lang="en-US" dirty="0"/>
              <a:t> in “Comet: Low Latency Data for the Browser</a:t>
            </a:r>
            <a:r>
              <a:rPr lang="en-US" dirty="0" smtClean="0"/>
              <a:t>”.</a:t>
            </a:r>
          </a:p>
          <a:p>
            <a:pPr lvl="2"/>
            <a:r>
              <a:rPr lang="en-US" dirty="0" smtClean="0"/>
              <a:t>The </a:t>
            </a:r>
            <a:r>
              <a:rPr lang="en-US" dirty="0"/>
              <a:t>name is likely a play on Ajax: both Comet and Ajax are US brands of scouring powder</a:t>
            </a:r>
            <a:r>
              <a:rPr lang="en-US" dirty="0" smtClean="0"/>
              <a:t>.</a:t>
            </a:r>
          </a:p>
          <a:p>
            <a:pPr lvl="1"/>
            <a:r>
              <a:rPr lang="en-US" dirty="0"/>
              <a:t>The web server must actually return some image as the result of this request, but it can be invisible: a transparent 1-pixel-by-1-pixel image, for instance</a:t>
            </a:r>
            <a:r>
              <a:rPr lang="en-US" dirty="0" smtClean="0"/>
              <a:t>.</a:t>
            </a:r>
            <a:endParaRPr lang="en-US" dirty="0"/>
          </a:p>
          <a:p>
            <a:pPr lvl="2"/>
            <a:r>
              <a:rPr lang="en-US" dirty="0" smtClean="0"/>
              <a:t>Images </a:t>
            </a:r>
            <a:r>
              <a:rPr lang="en-US" dirty="0"/>
              <a:t>of this sort are sometimes called </a:t>
            </a:r>
            <a:r>
              <a:rPr lang="en-US" dirty="0">
                <a:solidFill>
                  <a:srgbClr val="FF0000"/>
                </a:solidFill>
              </a:rPr>
              <a:t>web </a:t>
            </a:r>
            <a:r>
              <a:rPr lang="en-US" dirty="0" smtClean="0">
                <a:solidFill>
                  <a:srgbClr val="FF0000"/>
                </a:solidFill>
              </a:rPr>
              <a:t>bugs</a:t>
            </a:r>
            <a:r>
              <a:rPr lang="en-US" dirty="0" smtClean="0"/>
              <a:t>.</a:t>
            </a:r>
          </a:p>
          <a:p>
            <a:pPr lvl="2"/>
            <a:r>
              <a:rPr lang="en-US" dirty="0" smtClean="0"/>
              <a:t>Privacy </a:t>
            </a:r>
            <a:r>
              <a:rPr lang="en-US" dirty="0"/>
              <a:t>concerns arise when web bugs are used to communicate information to a server other than the one from which the web page was </a:t>
            </a:r>
            <a:r>
              <a:rPr lang="en-US" dirty="0" smtClean="0"/>
              <a:t>loaded.</a:t>
            </a:r>
          </a:p>
          <a:p>
            <a:pPr lvl="2"/>
            <a:r>
              <a:rPr lang="en-US" dirty="0" smtClean="0"/>
              <a:t>One </a:t>
            </a:r>
            <a:r>
              <a:rPr lang="en-US" dirty="0"/>
              <a:t>common use of this kind of </a:t>
            </a:r>
            <a:r>
              <a:rPr lang="en-US" dirty="0">
                <a:solidFill>
                  <a:srgbClr val="FF0000"/>
                </a:solidFill>
              </a:rPr>
              <a:t>third-party</a:t>
            </a:r>
            <a:r>
              <a:rPr lang="en-US" dirty="0"/>
              <a:t> </a:t>
            </a:r>
            <a:r>
              <a:rPr lang="en-US" dirty="0">
                <a:solidFill>
                  <a:srgbClr val="FF0000"/>
                </a:solidFill>
              </a:rPr>
              <a:t>web bug</a:t>
            </a:r>
            <a:r>
              <a:rPr lang="en-US" dirty="0"/>
              <a:t> is </a:t>
            </a:r>
            <a:r>
              <a:rPr lang="en-US" dirty="0" smtClean="0"/>
              <a:t>for</a:t>
            </a:r>
          </a:p>
          <a:p>
            <a:pPr lvl="3"/>
            <a:r>
              <a:rPr lang="en-US" dirty="0" smtClean="0"/>
              <a:t>hit counting</a:t>
            </a:r>
          </a:p>
          <a:p>
            <a:pPr lvl="3"/>
            <a:r>
              <a:rPr lang="en-US" dirty="0" smtClean="0"/>
              <a:t>website </a:t>
            </a:r>
            <a:r>
              <a:rPr lang="en-US" dirty="0"/>
              <a:t>traffic </a:t>
            </a:r>
            <a:r>
              <a:rPr lang="en-US" dirty="0" smtClean="0"/>
              <a:t>analysis</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367</a:t>
            </a:fld>
            <a:endParaRPr lang="en-US" dirty="0"/>
          </a:p>
        </p:txBody>
      </p:sp>
    </p:spTree>
    <p:extLst>
      <p:ext uri="{BB962C8B-B14F-4D97-AF65-F5344CB8AC3E}">
        <p14:creationId xmlns:p14="http://schemas.microsoft.com/office/powerpoint/2010/main" val="144087556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368</a:t>
            </a:fld>
            <a:endParaRPr lang="en-US" dirty="0"/>
          </a:p>
        </p:txBody>
      </p:sp>
    </p:spTree>
    <p:extLst>
      <p:ext uri="{BB962C8B-B14F-4D97-AF65-F5344CB8AC3E}">
        <p14:creationId xmlns:p14="http://schemas.microsoft.com/office/powerpoint/2010/main" val="395244568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369</a:t>
            </a:fld>
            <a:endParaRPr lang="en-US" dirty="0"/>
          </a:p>
        </p:txBody>
      </p:sp>
    </p:spTree>
    <p:extLst>
      <p:ext uri="{BB962C8B-B14F-4D97-AF65-F5344CB8AC3E}">
        <p14:creationId xmlns:p14="http://schemas.microsoft.com/office/powerpoint/2010/main" val="3973561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Figure 1-2</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37</a:t>
            </a:fld>
            <a:endParaRPr lang="en-US" dirty="0"/>
          </a:p>
        </p:txBody>
      </p:sp>
      <p:pic>
        <p:nvPicPr>
          <p:cNvPr id="9" name="Picture 8"/>
          <p:cNvPicPr>
            <a:picLocks noChangeAspect="1"/>
          </p:cNvPicPr>
          <p:nvPr/>
        </p:nvPicPr>
        <p:blipFill>
          <a:blip r:embed="rId2"/>
          <a:stretch>
            <a:fillRect/>
          </a:stretch>
        </p:blipFill>
        <p:spPr>
          <a:xfrm>
            <a:off x="152400" y="1280274"/>
            <a:ext cx="6816226" cy="4712809"/>
          </a:xfrm>
          <a:prstGeom prst="rect">
            <a:avLst/>
          </a:prstGeom>
          <a:ln>
            <a:solidFill>
              <a:schemeClr val="accent1"/>
            </a:solidFill>
          </a:ln>
        </p:spPr>
      </p:pic>
    </p:spTree>
    <p:extLst>
      <p:ext uri="{BB962C8B-B14F-4D97-AF65-F5344CB8AC3E}">
        <p14:creationId xmlns:p14="http://schemas.microsoft.com/office/powerpoint/2010/main" val="147009823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370</a:t>
            </a:fld>
            <a:endParaRPr lang="en-US" dirty="0"/>
          </a:p>
        </p:txBody>
      </p:sp>
    </p:spTree>
    <p:extLst>
      <p:ext uri="{BB962C8B-B14F-4D97-AF65-F5344CB8AC3E}">
        <p14:creationId xmlns:p14="http://schemas.microsoft.com/office/powerpoint/2010/main" val="89909157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371</a:t>
            </a:fld>
            <a:endParaRPr lang="en-US" dirty="0"/>
          </a:p>
        </p:txBody>
      </p:sp>
      <p:sp>
        <p:nvSpPr>
          <p:cNvPr id="5" name="Text Placeholder 4"/>
          <p:cNvSpPr>
            <a:spLocks noGrp="1"/>
          </p:cNvSpPr>
          <p:nvPr>
            <p:ph type="body" sz="quarter" idx="16"/>
          </p:nvPr>
        </p:nvSpPr>
        <p:spPr/>
        <p:txBody>
          <a:bodyPr/>
          <a:lstStyle/>
          <a:p>
            <a:r>
              <a:rPr lang="en-US" dirty="0" smtClean="0"/>
              <a:t>19</a:t>
            </a:r>
            <a:endParaRPr lang="en-US" dirty="0"/>
          </a:p>
        </p:txBody>
      </p:sp>
    </p:spTree>
    <p:extLst>
      <p:ext uri="{BB962C8B-B14F-4D97-AF65-F5344CB8AC3E}">
        <p14:creationId xmlns:p14="http://schemas.microsoft.com/office/powerpoint/2010/main" val="303196249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372</a:t>
            </a:fld>
            <a:endParaRPr lang="en-US" dirty="0"/>
          </a:p>
        </p:txBody>
      </p:sp>
      <p:sp>
        <p:nvSpPr>
          <p:cNvPr id="5" name="Text Placeholder 4"/>
          <p:cNvSpPr>
            <a:spLocks noGrp="1"/>
          </p:cNvSpPr>
          <p:nvPr>
            <p:ph type="body" sz="quarter" idx="16"/>
          </p:nvPr>
        </p:nvSpPr>
        <p:spPr/>
        <p:txBody>
          <a:bodyPr/>
          <a:lstStyle/>
          <a:p>
            <a:r>
              <a:rPr lang="en-US" dirty="0" smtClean="0"/>
              <a:t>20</a:t>
            </a:r>
            <a:endParaRPr lang="en-US" dirty="0"/>
          </a:p>
        </p:txBody>
      </p:sp>
    </p:spTree>
    <p:extLst>
      <p:ext uri="{BB962C8B-B14F-4D97-AF65-F5344CB8AC3E}">
        <p14:creationId xmlns:p14="http://schemas.microsoft.com/office/powerpoint/2010/main" val="67353071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05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373</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94734777"/>
              </p:ext>
            </p:extLst>
          </p:nvPr>
        </p:nvGraphicFramePr>
        <p:xfrm>
          <a:off x="1188133" y="2332802"/>
          <a:ext cx="3052983" cy="2225040"/>
        </p:xfrm>
        <a:graphic>
          <a:graphicData uri="http://schemas.openxmlformats.org/drawingml/2006/table">
            <a:tbl>
              <a:tblPr bandRow="1">
                <a:tableStyleId>{69012ECD-51FC-41F1-AA8D-1B2483CD663E}</a:tableStyleId>
              </a:tblPr>
              <a:tblGrid>
                <a:gridCol w="3052983">
                  <a:extLst>
                    <a:ext uri="{9D8B030D-6E8A-4147-A177-3AD203B41FA5}">
                      <a16:colId xmlns:a16="http://schemas.microsoft.com/office/drawing/2014/main" val="4199222970"/>
                    </a:ext>
                  </a:extLst>
                </a:gridCol>
              </a:tblGrid>
              <a:tr h="370840">
                <a:tc>
                  <a:txBody>
                    <a:bodyPr/>
                    <a:lstStyle/>
                    <a:p>
                      <a:r>
                        <a:rPr lang="en-US" dirty="0" smtClean="0">
                          <a:latin typeface="Gill Sans MT" panose="020B0502020104020203" pitchFamily="34" charset="0"/>
                        </a:rPr>
                        <a:t>JavaScript Version History</a:t>
                      </a:r>
                      <a:endParaRPr lang="en-US" dirty="0">
                        <a:latin typeface="Gill Sans MT" panose="020B0502020104020203" pitchFamily="34" charset="0"/>
                      </a:endParaRPr>
                    </a:p>
                  </a:txBody>
                  <a:tcPr/>
                </a:tc>
                <a:extLst>
                  <a:ext uri="{0D108BD9-81ED-4DB2-BD59-A6C34878D82A}">
                    <a16:rowId xmlns:a16="http://schemas.microsoft.com/office/drawing/2014/main" val="1817161940"/>
                  </a:ext>
                </a:extLst>
              </a:tr>
              <a:tr h="370840">
                <a:tc>
                  <a:txBody>
                    <a:bodyPr/>
                    <a:lstStyle/>
                    <a:p>
                      <a:endParaRPr lang="en-US" dirty="0">
                        <a:latin typeface="Gill Sans MT" panose="020B0502020104020203" pitchFamily="34" charset="0"/>
                      </a:endParaRPr>
                    </a:p>
                  </a:txBody>
                  <a:tcPr/>
                </a:tc>
                <a:extLst>
                  <a:ext uri="{0D108BD9-81ED-4DB2-BD59-A6C34878D82A}">
                    <a16:rowId xmlns:a16="http://schemas.microsoft.com/office/drawing/2014/main" val="1940652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Gill Sans MT" panose="020B0502020104020203" pitchFamily="34" charset="0"/>
                      </a:endParaRPr>
                    </a:p>
                  </a:txBody>
                  <a:tcPr/>
                </a:tc>
                <a:extLst>
                  <a:ext uri="{0D108BD9-81ED-4DB2-BD59-A6C34878D82A}">
                    <a16:rowId xmlns:a16="http://schemas.microsoft.com/office/drawing/2014/main" val="4211391720"/>
                  </a:ext>
                </a:extLst>
              </a:tr>
              <a:tr h="370840">
                <a:tc>
                  <a:txBody>
                    <a:bodyPr/>
                    <a:lstStyle/>
                    <a:p>
                      <a:endParaRPr lang="en-US" dirty="0">
                        <a:latin typeface="Gill Sans MT" panose="020B0502020104020203" pitchFamily="34" charset="0"/>
                      </a:endParaRPr>
                    </a:p>
                  </a:txBody>
                  <a:tcPr/>
                </a:tc>
                <a:extLst>
                  <a:ext uri="{0D108BD9-81ED-4DB2-BD59-A6C34878D82A}">
                    <a16:rowId xmlns:a16="http://schemas.microsoft.com/office/drawing/2014/main" val="21496107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Gill Sans MT" panose="020B0502020104020203" pitchFamily="34" charset="0"/>
                      </a:endParaRPr>
                    </a:p>
                  </a:txBody>
                  <a:tcPr/>
                </a:tc>
                <a:extLst>
                  <a:ext uri="{0D108BD9-81ED-4DB2-BD59-A6C34878D82A}">
                    <a16:rowId xmlns:a16="http://schemas.microsoft.com/office/drawing/2014/main" val="4857890"/>
                  </a:ext>
                </a:extLst>
              </a:tr>
              <a:tr h="370840">
                <a:tc>
                  <a:txBody>
                    <a:bodyPr/>
                    <a:lstStyle/>
                    <a:p>
                      <a:endParaRPr lang="en-US" dirty="0">
                        <a:latin typeface="Gill Sans MT" panose="020B0502020104020203" pitchFamily="34" charset="0"/>
                      </a:endParaRPr>
                    </a:p>
                  </a:txBody>
                  <a:tcPr/>
                </a:tc>
                <a:extLst>
                  <a:ext uri="{0D108BD9-81ED-4DB2-BD59-A6C34878D82A}">
                    <a16:rowId xmlns:a16="http://schemas.microsoft.com/office/drawing/2014/main" val="1379807457"/>
                  </a:ext>
                </a:extLst>
              </a:tr>
            </a:tbl>
          </a:graphicData>
        </a:graphic>
      </p:graphicFrame>
    </p:spTree>
    <p:extLst>
      <p:ext uri="{BB962C8B-B14F-4D97-AF65-F5344CB8AC3E}">
        <p14:creationId xmlns:p14="http://schemas.microsoft.com/office/powerpoint/2010/main" val="3526471411"/>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Version History</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374</a:t>
            </a:fld>
            <a:endParaRPr lang="en-US" dirty="0"/>
          </a:p>
        </p:txBody>
      </p:sp>
      <p:pic>
        <p:nvPicPr>
          <p:cNvPr id="7" name="Picture 6"/>
          <p:cNvPicPr>
            <a:picLocks noChangeAspect="1"/>
          </p:cNvPicPr>
          <p:nvPr/>
        </p:nvPicPr>
        <p:blipFill>
          <a:blip r:embed="rId3"/>
          <a:stretch>
            <a:fillRect/>
          </a:stretch>
        </p:blipFill>
        <p:spPr>
          <a:xfrm>
            <a:off x="152400" y="1263551"/>
            <a:ext cx="6187440" cy="5203547"/>
          </a:xfrm>
          <a:prstGeom prst="rect">
            <a:avLst/>
          </a:prstGeom>
          <a:ln>
            <a:solidFill>
              <a:schemeClr val="accent1"/>
            </a:solidFill>
          </a:ln>
        </p:spPr>
      </p:pic>
      <p:sp>
        <p:nvSpPr>
          <p:cNvPr id="3" name="Rectangle 2"/>
          <p:cNvSpPr/>
          <p:nvPr/>
        </p:nvSpPr>
        <p:spPr>
          <a:xfrm>
            <a:off x="10402870" y="1371991"/>
            <a:ext cx="1636730" cy="369332"/>
          </a:xfrm>
          <a:prstGeom prst="rect">
            <a:avLst/>
          </a:prstGeom>
          <a:solidFill>
            <a:srgbClr val="FFC000"/>
          </a:solidFill>
        </p:spPr>
        <p:txBody>
          <a:bodyPr wrap="none">
            <a:spAutoFit/>
          </a:bodyPr>
          <a:lstStyle/>
          <a:p>
            <a:r>
              <a:rPr lang="en-US" dirty="0" smtClean="0">
                <a:latin typeface="Gill Sans MT" panose="020B0502020104020203" pitchFamily="34" charset="0"/>
              </a:rPr>
              <a:t>Date: 5 May 18</a:t>
            </a:r>
            <a:r>
              <a:rPr lang="en-US" dirty="0">
                <a:latin typeface="Garamond" panose="02020404030301010803" pitchFamily="18" charset="0"/>
              </a:rPr>
              <a:t> </a:t>
            </a:r>
            <a:endParaRPr lang="en-US" dirty="0"/>
          </a:p>
        </p:txBody>
      </p:sp>
    </p:spTree>
    <p:extLst>
      <p:ext uri="{BB962C8B-B14F-4D97-AF65-F5344CB8AC3E}">
        <p14:creationId xmlns:p14="http://schemas.microsoft.com/office/powerpoint/2010/main" val="1204958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38</a:t>
            </a:fld>
            <a:endParaRPr lang="en-US" dirty="0"/>
          </a:p>
        </p:txBody>
      </p:sp>
      <p:pic>
        <p:nvPicPr>
          <p:cNvPr id="7" name="Picture 6"/>
          <p:cNvPicPr>
            <a:picLocks noChangeAspect="1"/>
          </p:cNvPicPr>
          <p:nvPr/>
        </p:nvPicPr>
        <p:blipFill>
          <a:blip r:embed="rId2"/>
          <a:stretch>
            <a:fillRect/>
          </a:stretch>
        </p:blipFill>
        <p:spPr>
          <a:xfrm>
            <a:off x="152400" y="1277469"/>
            <a:ext cx="4169536" cy="5171265"/>
          </a:xfrm>
          <a:prstGeom prst="rect">
            <a:avLst/>
          </a:prstGeom>
          <a:ln>
            <a:solidFill>
              <a:schemeClr val="accent1"/>
            </a:solidFill>
          </a:ln>
        </p:spPr>
      </p:pic>
      <p:pic>
        <p:nvPicPr>
          <p:cNvPr id="10" name="Picture 9"/>
          <p:cNvPicPr>
            <a:picLocks noChangeAspect="1"/>
          </p:cNvPicPr>
          <p:nvPr/>
        </p:nvPicPr>
        <p:blipFill>
          <a:blip r:embed="rId3"/>
          <a:stretch>
            <a:fillRect/>
          </a:stretch>
        </p:blipFill>
        <p:spPr>
          <a:xfrm>
            <a:off x="4541187" y="1277468"/>
            <a:ext cx="4217187" cy="5171265"/>
          </a:xfrm>
          <a:prstGeom prst="rect">
            <a:avLst/>
          </a:prstGeom>
          <a:ln>
            <a:solidFill>
              <a:schemeClr val="accent1"/>
            </a:solidFill>
          </a:ln>
        </p:spPr>
      </p:pic>
    </p:spTree>
    <p:extLst>
      <p:ext uri="{BB962C8B-B14F-4D97-AF65-F5344CB8AC3E}">
        <p14:creationId xmlns:p14="http://schemas.microsoft.com/office/powerpoint/2010/main" val="3793683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									   </a:t>
            </a:r>
            <a:r>
              <a:rPr lang="en-US" dirty="0" smtClean="0">
                <a:solidFill>
                  <a:srgbClr val="C00000"/>
                </a:solidFill>
              </a:rPr>
              <a:t>|</a:t>
            </a:r>
            <a:endParaRPr lang="en-US" dirty="0">
              <a:solidFill>
                <a:srgbClr val="C00000"/>
              </a:solidFill>
            </a:endParaRP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39</a:t>
            </a:fld>
            <a:endParaRPr lang="en-US" dirty="0"/>
          </a:p>
        </p:txBody>
      </p:sp>
      <p:pic>
        <p:nvPicPr>
          <p:cNvPr id="3" name="Picture 2"/>
          <p:cNvPicPr>
            <a:picLocks noChangeAspect="1"/>
          </p:cNvPicPr>
          <p:nvPr/>
        </p:nvPicPr>
        <p:blipFill>
          <a:blip r:embed="rId2"/>
          <a:stretch>
            <a:fillRect/>
          </a:stretch>
        </p:blipFill>
        <p:spPr>
          <a:xfrm>
            <a:off x="152400" y="1265465"/>
            <a:ext cx="3995057" cy="5189840"/>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4493536" y="1265465"/>
            <a:ext cx="4896939" cy="5189840"/>
          </a:xfrm>
          <a:prstGeom prst="rect">
            <a:avLst/>
          </a:prstGeom>
          <a:ln>
            <a:solidFill>
              <a:schemeClr val="accent1"/>
            </a:solidFill>
          </a:ln>
        </p:spPr>
      </p:pic>
    </p:spTree>
    <p:extLst>
      <p:ext uri="{BB962C8B-B14F-4D97-AF65-F5344CB8AC3E}">
        <p14:creationId xmlns:p14="http://schemas.microsoft.com/office/powerpoint/2010/main" val="117105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Introduction to JavaScript</a:t>
            </a:r>
            <a:endParaRPr lang="en-US" dirty="0"/>
          </a:p>
        </p:txBody>
      </p:sp>
      <p:sp>
        <p:nvSpPr>
          <p:cNvPr id="6" name="Text Placeholder 5"/>
          <p:cNvSpPr>
            <a:spLocks noGrp="1"/>
          </p:cNvSpPr>
          <p:nvPr>
            <p:ph type="body" sz="quarter" idx="16"/>
          </p:nvPr>
        </p:nvSpPr>
        <p:spPr/>
        <p:txBody>
          <a:bodyPr/>
          <a:lstStyle/>
          <a:p>
            <a:r>
              <a:rPr lang="en-US" dirty="0" smtClean="0"/>
              <a:t>1</a:t>
            </a:r>
            <a:endParaRPr lang="en-US" dirty="0"/>
          </a:p>
        </p:txBody>
      </p:sp>
      <p:pic>
        <p:nvPicPr>
          <p:cNvPr id="3" name="Picture 2"/>
          <p:cNvPicPr>
            <a:picLocks noChangeAspect="1"/>
          </p:cNvPicPr>
          <p:nvPr/>
        </p:nvPicPr>
        <p:blipFill>
          <a:blip r:embed="rId2"/>
          <a:stretch>
            <a:fillRect/>
          </a:stretch>
        </p:blipFill>
        <p:spPr>
          <a:xfrm>
            <a:off x="9020175" y="5669546"/>
            <a:ext cx="2838450" cy="838200"/>
          </a:xfrm>
          <a:prstGeom prst="rect">
            <a:avLst/>
          </a:prstGeom>
          <a:ln>
            <a:solidFill>
              <a:schemeClr val="accent1"/>
            </a:solidFill>
          </a:ln>
        </p:spPr>
      </p:pic>
      <p:sp>
        <p:nvSpPr>
          <p:cNvPr id="2" name="Date Placeholder 1"/>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a:t>
            </a:fld>
            <a:endParaRPr lang="en-US" dirty="0"/>
          </a:p>
        </p:txBody>
      </p:sp>
    </p:spTree>
    <p:extLst>
      <p:ext uri="{BB962C8B-B14F-4D97-AF65-F5344CB8AC3E}">
        <p14:creationId xmlns:p14="http://schemas.microsoft.com/office/powerpoint/2010/main" val="7833193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									  </a:t>
            </a:r>
            <a:r>
              <a:rPr lang="en-US" dirty="0" smtClean="0">
                <a:solidFill>
                  <a:srgbClr val="C00000"/>
                </a:solidFill>
              </a:rPr>
              <a:t>||</a:t>
            </a:r>
            <a:endParaRPr lang="en-US" dirty="0">
              <a:solidFill>
                <a:srgbClr val="C00000"/>
              </a:solidFill>
            </a:endParaRP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40</a:t>
            </a:fld>
            <a:endParaRPr lang="en-US" dirty="0"/>
          </a:p>
        </p:txBody>
      </p:sp>
      <p:pic>
        <p:nvPicPr>
          <p:cNvPr id="6" name="Picture 5"/>
          <p:cNvPicPr>
            <a:picLocks noChangeAspect="1"/>
          </p:cNvPicPr>
          <p:nvPr/>
        </p:nvPicPr>
        <p:blipFill>
          <a:blip r:embed="rId2"/>
          <a:stretch>
            <a:fillRect/>
          </a:stretch>
        </p:blipFill>
        <p:spPr>
          <a:xfrm>
            <a:off x="152400" y="1272607"/>
            <a:ext cx="3900316" cy="5128193"/>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4460036" y="1272607"/>
            <a:ext cx="4468477" cy="5128193"/>
          </a:xfrm>
          <a:prstGeom prst="rect">
            <a:avLst/>
          </a:prstGeom>
          <a:ln>
            <a:solidFill>
              <a:schemeClr val="accent1"/>
            </a:solidFill>
          </a:ln>
        </p:spPr>
      </p:pic>
    </p:spTree>
    <p:extLst>
      <p:ext uri="{BB962C8B-B14F-4D97-AF65-F5344CB8AC3E}">
        <p14:creationId xmlns:p14="http://schemas.microsoft.com/office/powerpoint/2010/main" val="1196413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									 </a:t>
            </a:r>
            <a:r>
              <a:rPr lang="en-US" dirty="0" smtClean="0">
                <a:solidFill>
                  <a:srgbClr val="C00000"/>
                </a:solidFill>
              </a:rPr>
              <a:t>|||</a:t>
            </a:r>
            <a:endParaRPr lang="en-US" dirty="0">
              <a:solidFill>
                <a:srgbClr val="C00000"/>
              </a:solidFill>
            </a:endParaRP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41</a:t>
            </a:fld>
            <a:endParaRPr lang="en-US" dirty="0"/>
          </a:p>
        </p:txBody>
      </p:sp>
      <p:pic>
        <p:nvPicPr>
          <p:cNvPr id="3" name="Picture 2"/>
          <p:cNvPicPr>
            <a:picLocks noChangeAspect="1"/>
          </p:cNvPicPr>
          <p:nvPr/>
        </p:nvPicPr>
        <p:blipFill>
          <a:blip r:embed="rId2"/>
          <a:stretch>
            <a:fillRect/>
          </a:stretch>
        </p:blipFill>
        <p:spPr>
          <a:xfrm>
            <a:off x="152400" y="1256620"/>
            <a:ext cx="5382986" cy="4102658"/>
          </a:xfrm>
          <a:prstGeom prst="rect">
            <a:avLst/>
          </a:prstGeom>
          <a:ln>
            <a:solidFill>
              <a:schemeClr val="accent1"/>
            </a:solidFill>
          </a:ln>
        </p:spPr>
      </p:pic>
    </p:spTree>
    <p:extLst>
      <p:ext uri="{BB962C8B-B14F-4D97-AF65-F5344CB8AC3E}">
        <p14:creationId xmlns:p14="http://schemas.microsoft.com/office/powerpoint/2010/main" val="3276651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Lexical Structure</a:t>
            </a:r>
            <a:endParaRPr lang="en-US" dirty="0"/>
          </a:p>
        </p:txBody>
      </p:sp>
      <p:sp>
        <p:nvSpPr>
          <p:cNvPr id="6" name="Text Placeholder 5"/>
          <p:cNvSpPr>
            <a:spLocks noGrp="1"/>
          </p:cNvSpPr>
          <p:nvPr>
            <p:ph type="body" sz="quarter" idx="16"/>
          </p:nvPr>
        </p:nvSpPr>
        <p:spPr/>
        <p:txBody>
          <a:bodyPr/>
          <a:lstStyle/>
          <a:p>
            <a:r>
              <a:rPr lang="en-US" dirty="0" smtClean="0"/>
              <a:t>2</a:t>
            </a:r>
            <a:endParaRPr lang="en-US" dirty="0"/>
          </a:p>
        </p:txBody>
      </p:sp>
      <p:pic>
        <p:nvPicPr>
          <p:cNvPr id="3" name="Picture 2"/>
          <p:cNvPicPr>
            <a:picLocks noChangeAspect="1"/>
          </p:cNvPicPr>
          <p:nvPr/>
        </p:nvPicPr>
        <p:blipFill>
          <a:blip r:embed="rId2"/>
          <a:stretch>
            <a:fillRect/>
          </a:stretch>
        </p:blipFill>
        <p:spPr>
          <a:xfrm>
            <a:off x="8867775" y="4745621"/>
            <a:ext cx="2990850" cy="1762125"/>
          </a:xfrm>
          <a:prstGeom prst="rect">
            <a:avLst/>
          </a:prstGeom>
          <a:ln>
            <a:solidFill>
              <a:schemeClr val="accent1"/>
            </a:solidFill>
          </a:ln>
        </p:spPr>
      </p:pic>
      <p:sp>
        <p:nvSpPr>
          <p:cNvPr id="2" name="Date Placeholder 1"/>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42</a:t>
            </a:fld>
            <a:endParaRPr lang="en-US" dirty="0"/>
          </a:p>
        </p:txBody>
      </p:sp>
    </p:spTree>
    <p:extLst>
      <p:ext uri="{BB962C8B-B14F-4D97-AF65-F5344CB8AC3E}">
        <p14:creationId xmlns:p14="http://schemas.microsoft.com/office/powerpoint/2010/main" val="12232526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a:t>
            </a:r>
            <a:endParaRPr lang="en-US" dirty="0"/>
          </a:p>
        </p:txBody>
      </p:sp>
      <p:sp>
        <p:nvSpPr>
          <p:cNvPr id="8" name="Content Placeholder 7"/>
          <p:cNvSpPr>
            <a:spLocks noGrp="1"/>
          </p:cNvSpPr>
          <p:nvPr>
            <p:ph idx="1"/>
          </p:nvPr>
        </p:nvSpPr>
        <p:spPr/>
        <p:txBody>
          <a:bodyPr/>
          <a:lstStyle/>
          <a:p>
            <a:r>
              <a:rPr lang="en-US" dirty="0"/>
              <a:t>The </a:t>
            </a:r>
            <a:r>
              <a:rPr lang="en-US" dirty="0">
                <a:solidFill>
                  <a:srgbClr val="FF0000"/>
                </a:solidFill>
              </a:rPr>
              <a:t>lexical structure</a:t>
            </a:r>
            <a:r>
              <a:rPr lang="en-US" dirty="0"/>
              <a:t> of a programming language is the </a:t>
            </a:r>
            <a:r>
              <a:rPr lang="en-US" dirty="0">
                <a:solidFill>
                  <a:srgbClr val="0070C0"/>
                </a:solidFill>
              </a:rPr>
              <a:t>set</a:t>
            </a:r>
            <a:r>
              <a:rPr lang="en-US" dirty="0"/>
              <a:t> of </a:t>
            </a:r>
            <a:r>
              <a:rPr lang="en-US" dirty="0">
                <a:solidFill>
                  <a:srgbClr val="FF0000"/>
                </a:solidFill>
              </a:rPr>
              <a:t>elementary rules</a:t>
            </a:r>
            <a:r>
              <a:rPr lang="en-US" dirty="0"/>
              <a:t> that specifies how you write programs in that </a:t>
            </a:r>
            <a:r>
              <a:rPr lang="en-US" dirty="0" smtClean="0"/>
              <a:t>language.</a:t>
            </a:r>
          </a:p>
          <a:p>
            <a:pPr lvl="1"/>
            <a:r>
              <a:rPr lang="en-US" dirty="0" smtClean="0"/>
              <a:t>It </a:t>
            </a:r>
            <a:r>
              <a:rPr lang="en-US" dirty="0"/>
              <a:t>is the </a:t>
            </a:r>
            <a:r>
              <a:rPr lang="en-US" dirty="0">
                <a:solidFill>
                  <a:srgbClr val="FF0000"/>
                </a:solidFill>
              </a:rPr>
              <a:t>lowest-level syntax</a:t>
            </a:r>
            <a:r>
              <a:rPr lang="en-US" dirty="0"/>
              <a:t> of a </a:t>
            </a:r>
            <a:r>
              <a:rPr lang="en-US" dirty="0">
                <a:solidFill>
                  <a:srgbClr val="FF0000"/>
                </a:solidFill>
              </a:rPr>
              <a:t>language</a:t>
            </a:r>
            <a:r>
              <a:rPr lang="en-US" dirty="0"/>
              <a:t>; it specifies such things </a:t>
            </a:r>
            <a:r>
              <a:rPr lang="en-US" dirty="0" smtClean="0"/>
              <a:t>as</a:t>
            </a:r>
          </a:p>
          <a:p>
            <a:pPr lvl="2"/>
            <a:r>
              <a:rPr lang="en-US" dirty="0" smtClean="0"/>
              <a:t>what </a:t>
            </a:r>
            <a:r>
              <a:rPr lang="en-US" dirty="0"/>
              <a:t>variable names look </a:t>
            </a:r>
            <a:r>
              <a:rPr lang="en-US" dirty="0" smtClean="0"/>
              <a:t>like</a:t>
            </a:r>
          </a:p>
          <a:p>
            <a:pPr lvl="2"/>
            <a:r>
              <a:rPr lang="en-US" dirty="0" smtClean="0"/>
              <a:t>the </a:t>
            </a:r>
            <a:r>
              <a:rPr lang="en-US" dirty="0"/>
              <a:t>delimiter characters for </a:t>
            </a:r>
            <a:r>
              <a:rPr lang="en-US" dirty="0" smtClean="0"/>
              <a:t>comments</a:t>
            </a:r>
          </a:p>
          <a:p>
            <a:pPr lvl="2"/>
            <a:r>
              <a:rPr lang="en-US" dirty="0" smtClean="0"/>
              <a:t>how </a:t>
            </a:r>
            <a:r>
              <a:rPr lang="en-US" dirty="0"/>
              <a:t>one program statement is separated from the </a:t>
            </a:r>
            <a:r>
              <a:rPr lang="en-US" dirty="0" smtClean="0"/>
              <a:t>next</a:t>
            </a:r>
          </a:p>
          <a:p>
            <a:pPr lvl="1"/>
            <a:r>
              <a:rPr lang="en-US" dirty="0" smtClean="0"/>
              <a:t>This </a:t>
            </a:r>
            <a:r>
              <a:rPr lang="en-US" dirty="0"/>
              <a:t>short chapter documents the lexical structure of JavaScript</a:t>
            </a:r>
            <a:r>
              <a:rPr lang="en-US" dirty="0" smtClean="0"/>
              <a:t>.</a:t>
            </a:r>
            <a:endParaRPr lang="en-US" dirty="0"/>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43</a:t>
            </a:fld>
            <a:endParaRPr lang="en-US" dirty="0"/>
          </a:p>
        </p:txBody>
      </p:sp>
    </p:spTree>
    <p:extLst>
      <p:ext uri="{BB962C8B-B14F-4D97-AF65-F5344CB8AC3E}">
        <p14:creationId xmlns:p14="http://schemas.microsoft.com/office/powerpoint/2010/main" val="1600487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Character Set</a:t>
            </a:r>
          </a:p>
        </p:txBody>
      </p:sp>
      <p:sp>
        <p:nvSpPr>
          <p:cNvPr id="3" name="Content Placeholder 2"/>
          <p:cNvSpPr>
            <a:spLocks noGrp="1"/>
          </p:cNvSpPr>
          <p:nvPr>
            <p:ph idx="1"/>
          </p:nvPr>
        </p:nvSpPr>
        <p:spPr/>
        <p:txBody>
          <a:bodyPr/>
          <a:lstStyle/>
          <a:p>
            <a:r>
              <a:rPr lang="en-US" dirty="0" smtClean="0"/>
              <a:t>JavaScript </a:t>
            </a:r>
            <a:r>
              <a:rPr lang="en-US" dirty="0"/>
              <a:t>programs are written using the </a:t>
            </a:r>
            <a:r>
              <a:rPr lang="en-US" dirty="0">
                <a:solidFill>
                  <a:srgbClr val="FF0000"/>
                </a:solidFill>
              </a:rPr>
              <a:t>Unicode character </a:t>
            </a:r>
            <a:r>
              <a:rPr lang="en-US" dirty="0" smtClean="0">
                <a:solidFill>
                  <a:srgbClr val="FF0000"/>
                </a:solidFill>
              </a:rPr>
              <a:t>set</a:t>
            </a:r>
            <a:r>
              <a:rPr lang="en-US" dirty="0" smtClean="0"/>
              <a:t>.</a:t>
            </a:r>
          </a:p>
          <a:p>
            <a:pPr lvl="1"/>
            <a:r>
              <a:rPr lang="en-US" dirty="0" smtClean="0">
                <a:solidFill>
                  <a:srgbClr val="FF0000"/>
                </a:solidFill>
              </a:rPr>
              <a:t>Unicode</a:t>
            </a:r>
            <a:r>
              <a:rPr lang="en-US" dirty="0" smtClean="0"/>
              <a:t> </a:t>
            </a:r>
            <a:r>
              <a:rPr lang="en-US" dirty="0"/>
              <a:t>is a superset of </a:t>
            </a:r>
            <a:r>
              <a:rPr lang="en-US" dirty="0">
                <a:solidFill>
                  <a:srgbClr val="FF0000"/>
                </a:solidFill>
              </a:rPr>
              <a:t>ASCII</a:t>
            </a:r>
            <a:r>
              <a:rPr lang="en-US" dirty="0"/>
              <a:t> and </a:t>
            </a:r>
            <a:r>
              <a:rPr lang="en-US" dirty="0">
                <a:solidFill>
                  <a:srgbClr val="FF0000"/>
                </a:solidFill>
              </a:rPr>
              <a:t>Latin-1</a:t>
            </a:r>
            <a:r>
              <a:rPr lang="en-US" dirty="0"/>
              <a:t> and supports virtually every written language currently used on the planet. </a:t>
            </a:r>
            <a:endParaRPr lang="en-US" dirty="0" smtClean="0"/>
          </a:p>
          <a:p>
            <a:pPr lvl="1"/>
            <a:r>
              <a:rPr lang="en-US" dirty="0" smtClean="0"/>
              <a:t>ECMAScript </a:t>
            </a:r>
            <a:r>
              <a:rPr lang="en-US" dirty="0"/>
              <a:t>3 requires JavaScript implementations to support </a:t>
            </a:r>
            <a:r>
              <a:rPr lang="en-US" dirty="0">
                <a:solidFill>
                  <a:srgbClr val="FF0000"/>
                </a:solidFill>
              </a:rPr>
              <a:t>Unicode version 2.1</a:t>
            </a:r>
            <a:r>
              <a:rPr lang="en-US" dirty="0"/>
              <a:t> or later, and ECMAScript 5 requires implementations to support </a:t>
            </a:r>
            <a:r>
              <a:rPr lang="en-US" dirty="0">
                <a:solidFill>
                  <a:srgbClr val="FF0000"/>
                </a:solidFill>
              </a:rPr>
              <a:t>Unicode 3</a:t>
            </a:r>
            <a:r>
              <a:rPr lang="en-US" dirty="0"/>
              <a:t> or </a:t>
            </a:r>
            <a:r>
              <a:rPr lang="en-US" dirty="0" smtClean="0"/>
              <a:t>later.</a:t>
            </a:r>
          </a:p>
          <a:p>
            <a:pPr lvl="1"/>
            <a:r>
              <a:rPr lang="en-US" dirty="0" smtClean="0"/>
              <a:t>See </a:t>
            </a:r>
            <a:r>
              <a:rPr lang="en-US" dirty="0"/>
              <a:t>the sidebar in §3.2 for more about Unicode and JavaScript</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44</a:t>
            </a:fld>
            <a:endParaRPr lang="en-US" dirty="0"/>
          </a:p>
        </p:txBody>
      </p:sp>
    </p:spTree>
    <p:extLst>
      <p:ext uri="{BB962C8B-B14F-4D97-AF65-F5344CB8AC3E}">
        <p14:creationId xmlns:p14="http://schemas.microsoft.com/office/powerpoint/2010/main" val="2350935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Case Sensitivity</a:t>
            </a:r>
          </a:p>
        </p:txBody>
      </p:sp>
      <p:sp>
        <p:nvSpPr>
          <p:cNvPr id="8" name="Content Placeholder 7"/>
          <p:cNvSpPr>
            <a:spLocks noGrp="1"/>
          </p:cNvSpPr>
          <p:nvPr>
            <p:ph idx="1"/>
          </p:nvPr>
        </p:nvSpPr>
        <p:spPr/>
        <p:txBody>
          <a:bodyPr/>
          <a:lstStyle/>
          <a:p>
            <a:r>
              <a:rPr lang="en-US" dirty="0" smtClean="0"/>
              <a:t>JavaScript </a:t>
            </a:r>
            <a:r>
              <a:rPr lang="en-US" dirty="0"/>
              <a:t>is a </a:t>
            </a:r>
            <a:r>
              <a:rPr lang="en-US" dirty="0">
                <a:solidFill>
                  <a:srgbClr val="FF0000"/>
                </a:solidFill>
              </a:rPr>
              <a:t>case-sensitive</a:t>
            </a:r>
            <a:r>
              <a:rPr lang="en-US" dirty="0"/>
              <a:t> </a:t>
            </a:r>
            <a:r>
              <a:rPr lang="en-US" dirty="0" smtClean="0">
                <a:solidFill>
                  <a:srgbClr val="0070C0"/>
                </a:solidFill>
              </a:rPr>
              <a:t>language</a:t>
            </a:r>
            <a:r>
              <a:rPr lang="en-US" dirty="0" smtClean="0"/>
              <a:t>.</a:t>
            </a:r>
          </a:p>
          <a:p>
            <a:pPr lvl="1"/>
            <a:r>
              <a:rPr lang="en-US" dirty="0" smtClean="0"/>
              <a:t>This </a:t>
            </a:r>
            <a:r>
              <a:rPr lang="en-US" dirty="0"/>
              <a:t>means that language keywords, variables, function names, and other identifiers must always be typed with a consistent capitalization of </a:t>
            </a:r>
            <a:r>
              <a:rPr lang="en-US" dirty="0" smtClean="0"/>
              <a:t>letters.</a:t>
            </a:r>
          </a:p>
          <a:p>
            <a:pPr lvl="1"/>
            <a:r>
              <a:rPr lang="en-US" dirty="0" smtClean="0"/>
              <a:t>The </a:t>
            </a:r>
            <a:r>
              <a:rPr lang="en-US" dirty="0"/>
              <a:t>while keyword, for example, must be typed “while,” not “While” or “WHILE</a:t>
            </a:r>
            <a:r>
              <a:rPr lang="en-US" dirty="0" smtClean="0"/>
              <a:t>.”</a:t>
            </a:r>
          </a:p>
          <a:p>
            <a:pPr lvl="2"/>
            <a:r>
              <a:rPr lang="en-US" dirty="0" smtClean="0"/>
              <a:t>Similarly</a:t>
            </a:r>
            <a:r>
              <a:rPr lang="en-US" dirty="0"/>
              <a:t>, online, Online, OnLine, and ONLINE are four distinct variable </a:t>
            </a:r>
            <a:r>
              <a:rPr lang="en-US" dirty="0" smtClean="0"/>
              <a:t>names.</a:t>
            </a:r>
          </a:p>
          <a:p>
            <a:pPr lvl="1"/>
            <a:r>
              <a:rPr lang="en-US" dirty="0" smtClean="0"/>
              <a:t>Note</a:t>
            </a:r>
            <a:r>
              <a:rPr lang="en-US" dirty="0"/>
              <a:t>, however, that </a:t>
            </a:r>
            <a:r>
              <a:rPr lang="en-US" dirty="0">
                <a:solidFill>
                  <a:srgbClr val="FF0000"/>
                </a:solidFill>
              </a:rPr>
              <a:t>HTML</a:t>
            </a:r>
            <a:r>
              <a:rPr lang="en-US" dirty="0"/>
              <a:t> is </a:t>
            </a:r>
            <a:r>
              <a:rPr lang="en-US" dirty="0">
                <a:solidFill>
                  <a:srgbClr val="FF0000"/>
                </a:solidFill>
              </a:rPr>
              <a:t>not case-sensitive</a:t>
            </a:r>
            <a:r>
              <a:rPr lang="en-US" dirty="0"/>
              <a:t> (although </a:t>
            </a:r>
            <a:r>
              <a:rPr lang="en-US" dirty="0">
                <a:solidFill>
                  <a:srgbClr val="FF0000"/>
                </a:solidFill>
              </a:rPr>
              <a:t>XHTML</a:t>
            </a:r>
            <a:r>
              <a:rPr lang="en-US" dirty="0"/>
              <a:t> is</a:t>
            </a:r>
            <a:r>
              <a:rPr lang="en-US" dirty="0" smtClean="0"/>
              <a:t>).</a:t>
            </a:r>
          </a:p>
          <a:p>
            <a:pPr lvl="2"/>
            <a:r>
              <a:rPr lang="en-US" dirty="0" smtClean="0"/>
              <a:t>Because </a:t>
            </a:r>
            <a:r>
              <a:rPr lang="en-US" dirty="0"/>
              <a:t>of its close association with client-side JavaScript, this difference can be </a:t>
            </a:r>
            <a:r>
              <a:rPr lang="en-US" dirty="0" smtClean="0"/>
              <a:t>confusing.</a:t>
            </a:r>
          </a:p>
          <a:p>
            <a:pPr lvl="2"/>
            <a:r>
              <a:rPr lang="en-US" dirty="0" smtClean="0"/>
              <a:t>Many </a:t>
            </a:r>
            <a:r>
              <a:rPr lang="en-US" dirty="0"/>
              <a:t>client-side JavaScript objects and properties have the same names as the HTML tags and attributes they </a:t>
            </a:r>
            <a:r>
              <a:rPr lang="en-US" dirty="0" smtClean="0"/>
              <a:t>represent.</a:t>
            </a:r>
          </a:p>
          <a:p>
            <a:pPr lvl="2"/>
            <a:r>
              <a:rPr lang="en-US" dirty="0" smtClean="0"/>
              <a:t>While </a:t>
            </a:r>
            <a:r>
              <a:rPr lang="en-US" dirty="0"/>
              <a:t>these tags and attribute names can be typed in any case in HTML, in JavaScript they typically must be all </a:t>
            </a:r>
            <a:r>
              <a:rPr lang="en-US" dirty="0" smtClean="0"/>
              <a:t>lowercase.</a:t>
            </a:r>
          </a:p>
          <a:p>
            <a:pPr lvl="2"/>
            <a:r>
              <a:rPr lang="en-US" dirty="0" smtClean="0"/>
              <a:t>For </a:t>
            </a:r>
            <a:r>
              <a:rPr lang="en-US" dirty="0"/>
              <a:t>example, the HTML onclick event handler attribute is sometimes specified as </a:t>
            </a:r>
            <a:r>
              <a:rPr lang="en-US" dirty="0">
                <a:solidFill>
                  <a:srgbClr val="FF0000"/>
                </a:solidFill>
              </a:rPr>
              <a:t>onClick</a:t>
            </a:r>
            <a:r>
              <a:rPr lang="en-US" dirty="0"/>
              <a:t> in HTML, but it must be specified as </a:t>
            </a:r>
            <a:r>
              <a:rPr lang="en-US" dirty="0">
                <a:solidFill>
                  <a:srgbClr val="FF0000"/>
                </a:solidFill>
              </a:rPr>
              <a:t>onclick</a:t>
            </a:r>
            <a:r>
              <a:rPr lang="en-US" dirty="0"/>
              <a:t> in </a:t>
            </a:r>
            <a:r>
              <a:rPr lang="en-US" dirty="0">
                <a:solidFill>
                  <a:srgbClr val="0070C0"/>
                </a:solidFill>
              </a:rPr>
              <a:t>JavaScript </a:t>
            </a:r>
            <a:r>
              <a:rPr lang="en-US" dirty="0">
                <a:solidFill>
                  <a:srgbClr val="FF0000"/>
                </a:solidFill>
              </a:rPr>
              <a:t>code</a:t>
            </a:r>
            <a:r>
              <a:rPr lang="en-US" dirty="0">
                <a:solidFill>
                  <a:srgbClr val="0070C0"/>
                </a:solidFill>
              </a:rPr>
              <a:t> </a:t>
            </a:r>
            <a:r>
              <a:rPr lang="en-US" dirty="0"/>
              <a:t>(or in XHTML documents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45</a:t>
            </a:fld>
            <a:endParaRPr lang="en-US" dirty="0"/>
          </a:p>
        </p:txBody>
      </p:sp>
    </p:spTree>
    <p:extLst>
      <p:ext uri="{BB962C8B-B14F-4D97-AF65-F5344CB8AC3E}">
        <p14:creationId xmlns:p14="http://schemas.microsoft.com/office/powerpoint/2010/main" val="333648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Whitespace, Line Breaks, Format </a:t>
            </a:r>
            <a:r>
              <a:rPr lang="en-US" dirty="0"/>
              <a:t>Control </a:t>
            </a:r>
            <a:r>
              <a:rPr lang="en-US" dirty="0" smtClean="0"/>
              <a:t>Char</a:t>
            </a:r>
            <a:endParaRPr lang="en-US" dirty="0"/>
          </a:p>
        </p:txBody>
      </p:sp>
      <p:sp>
        <p:nvSpPr>
          <p:cNvPr id="3" name="Content Placeholder 2"/>
          <p:cNvSpPr>
            <a:spLocks noGrp="1"/>
          </p:cNvSpPr>
          <p:nvPr>
            <p:ph idx="1"/>
          </p:nvPr>
        </p:nvSpPr>
        <p:spPr/>
        <p:txBody>
          <a:bodyPr/>
          <a:lstStyle/>
          <a:p>
            <a:r>
              <a:rPr lang="en-US" dirty="0" smtClean="0"/>
              <a:t>JavaScript </a:t>
            </a:r>
            <a:r>
              <a:rPr lang="en-US" dirty="0">
                <a:solidFill>
                  <a:srgbClr val="FF0000"/>
                </a:solidFill>
              </a:rPr>
              <a:t>ignores</a:t>
            </a:r>
            <a:r>
              <a:rPr lang="en-US" dirty="0"/>
              <a:t> </a:t>
            </a:r>
            <a:r>
              <a:rPr lang="en-US" dirty="0">
                <a:solidFill>
                  <a:srgbClr val="FF0000"/>
                </a:solidFill>
              </a:rPr>
              <a:t>spaces</a:t>
            </a:r>
            <a:r>
              <a:rPr lang="en-US" dirty="0"/>
              <a:t> that appear </a:t>
            </a:r>
            <a:r>
              <a:rPr lang="en-US" dirty="0">
                <a:solidFill>
                  <a:srgbClr val="0070C0"/>
                </a:solidFill>
              </a:rPr>
              <a:t>between</a:t>
            </a:r>
            <a:r>
              <a:rPr lang="en-US" dirty="0"/>
              <a:t> </a:t>
            </a:r>
            <a:r>
              <a:rPr lang="en-US" dirty="0">
                <a:solidFill>
                  <a:srgbClr val="FF0000"/>
                </a:solidFill>
              </a:rPr>
              <a:t>tokens</a:t>
            </a:r>
            <a:r>
              <a:rPr lang="en-US" dirty="0"/>
              <a:t> in </a:t>
            </a:r>
            <a:r>
              <a:rPr lang="en-US" dirty="0" smtClean="0"/>
              <a:t>programs.</a:t>
            </a:r>
          </a:p>
          <a:p>
            <a:pPr lvl="1"/>
            <a:r>
              <a:rPr lang="en-US" dirty="0" smtClean="0"/>
              <a:t>For </a:t>
            </a:r>
            <a:r>
              <a:rPr lang="en-US" dirty="0"/>
              <a:t>the most part, JavaScript also </a:t>
            </a:r>
            <a:r>
              <a:rPr lang="en-US" dirty="0">
                <a:solidFill>
                  <a:srgbClr val="0070C0"/>
                </a:solidFill>
              </a:rPr>
              <a:t>ignores</a:t>
            </a:r>
            <a:r>
              <a:rPr lang="en-US" dirty="0"/>
              <a:t> </a:t>
            </a:r>
            <a:r>
              <a:rPr lang="en-US" dirty="0">
                <a:solidFill>
                  <a:srgbClr val="FF0000"/>
                </a:solidFill>
              </a:rPr>
              <a:t>line breaks</a:t>
            </a:r>
            <a:r>
              <a:rPr lang="en-US" dirty="0"/>
              <a:t> (but see §2.5 for an exception</a:t>
            </a:r>
            <a:r>
              <a:rPr lang="en-US" dirty="0" smtClean="0"/>
              <a:t>).</a:t>
            </a:r>
          </a:p>
          <a:p>
            <a:pPr lvl="1"/>
            <a:r>
              <a:rPr lang="en-US" dirty="0" smtClean="0"/>
              <a:t>Because </a:t>
            </a:r>
            <a:r>
              <a:rPr lang="en-US" dirty="0"/>
              <a:t>you can use spaces and newlines freely in your programs, you can format and indent your programs in a neat and consistent way that makes the code easy to read and </a:t>
            </a:r>
            <a:r>
              <a:rPr lang="en-US" dirty="0" smtClean="0"/>
              <a:t>understand.</a:t>
            </a:r>
          </a:p>
          <a:p>
            <a:pPr lvl="1"/>
            <a:r>
              <a:rPr lang="en-US" dirty="0" smtClean="0"/>
              <a:t>In </a:t>
            </a:r>
            <a:r>
              <a:rPr lang="en-US" dirty="0"/>
              <a:t>addition to the regular space character (\u0020), JavaScript also recognizes the following characters </a:t>
            </a:r>
            <a:r>
              <a:rPr lang="en-US" dirty="0" smtClean="0"/>
              <a:t>as whitespace:</a:t>
            </a:r>
          </a:p>
          <a:p>
            <a:pPr lvl="2"/>
            <a:r>
              <a:rPr lang="en-US" dirty="0" smtClean="0"/>
              <a:t>tab </a:t>
            </a:r>
            <a:r>
              <a:rPr lang="en-US" dirty="0"/>
              <a:t>(\</a:t>
            </a:r>
            <a:r>
              <a:rPr lang="en-US" dirty="0" smtClean="0"/>
              <a:t>u0009)</a:t>
            </a:r>
          </a:p>
          <a:p>
            <a:pPr lvl="2"/>
            <a:r>
              <a:rPr lang="en-US" dirty="0" smtClean="0"/>
              <a:t>vertical </a:t>
            </a:r>
            <a:r>
              <a:rPr lang="en-US" dirty="0"/>
              <a:t>tab (\</a:t>
            </a:r>
            <a:r>
              <a:rPr lang="en-US" dirty="0" smtClean="0"/>
              <a:t>u000B)</a:t>
            </a:r>
          </a:p>
          <a:p>
            <a:pPr lvl="2"/>
            <a:r>
              <a:rPr lang="en-US" dirty="0" smtClean="0"/>
              <a:t>form </a:t>
            </a:r>
            <a:r>
              <a:rPr lang="en-US" dirty="0"/>
              <a:t>feed (\</a:t>
            </a:r>
            <a:r>
              <a:rPr lang="en-US" dirty="0" smtClean="0"/>
              <a:t>u000C)</a:t>
            </a:r>
          </a:p>
          <a:p>
            <a:pPr lvl="2"/>
            <a:r>
              <a:rPr lang="en-US" dirty="0" smtClean="0"/>
              <a:t>nonbreaking </a:t>
            </a:r>
            <a:r>
              <a:rPr lang="en-US" dirty="0"/>
              <a:t>space (\</a:t>
            </a:r>
            <a:r>
              <a:rPr lang="en-US" dirty="0" smtClean="0"/>
              <a:t>u00A0)</a:t>
            </a:r>
          </a:p>
          <a:p>
            <a:pPr lvl="2"/>
            <a:r>
              <a:rPr lang="en-US" dirty="0" smtClean="0"/>
              <a:t>byte </a:t>
            </a:r>
            <a:r>
              <a:rPr lang="en-US" dirty="0"/>
              <a:t>order mark (\</a:t>
            </a:r>
            <a:r>
              <a:rPr lang="en-US" dirty="0" smtClean="0"/>
              <a:t>uFEFF)</a:t>
            </a:r>
          </a:p>
          <a:p>
            <a:pPr lvl="2"/>
            <a:r>
              <a:rPr lang="en-US" dirty="0" smtClean="0"/>
              <a:t>any </a:t>
            </a:r>
            <a:r>
              <a:rPr lang="en-US" dirty="0"/>
              <a:t>character in </a:t>
            </a:r>
            <a:r>
              <a:rPr lang="en-US" dirty="0">
                <a:solidFill>
                  <a:srgbClr val="FF0000"/>
                </a:solidFill>
              </a:rPr>
              <a:t>Unicode</a:t>
            </a:r>
            <a:r>
              <a:rPr lang="en-US" dirty="0"/>
              <a:t> </a:t>
            </a:r>
            <a:r>
              <a:rPr lang="en-US" dirty="0">
                <a:solidFill>
                  <a:srgbClr val="0070C0"/>
                </a:solidFill>
              </a:rPr>
              <a:t>category</a:t>
            </a:r>
            <a:r>
              <a:rPr lang="en-US" dirty="0"/>
              <a:t> </a:t>
            </a:r>
            <a:r>
              <a:rPr lang="en-US" dirty="0" smtClean="0">
                <a:solidFill>
                  <a:srgbClr val="FF0000"/>
                </a:solidFill>
              </a:rPr>
              <a:t>Zs</a:t>
            </a:r>
          </a:p>
          <a:p>
            <a:pPr lvl="1"/>
            <a:r>
              <a:rPr lang="en-US" dirty="0" smtClean="0"/>
              <a:t>JavaScript </a:t>
            </a:r>
            <a:r>
              <a:rPr lang="en-US" dirty="0"/>
              <a:t>recognizes the following characters as </a:t>
            </a:r>
            <a:r>
              <a:rPr lang="en-US" dirty="0">
                <a:solidFill>
                  <a:srgbClr val="FF0000"/>
                </a:solidFill>
              </a:rPr>
              <a:t>line </a:t>
            </a:r>
            <a:r>
              <a:rPr lang="en-US" dirty="0" smtClean="0">
                <a:solidFill>
                  <a:srgbClr val="FF0000"/>
                </a:solidFill>
              </a:rPr>
              <a:t>terminators</a:t>
            </a:r>
            <a:r>
              <a:rPr lang="en-US" dirty="0" smtClean="0"/>
              <a:t>:</a:t>
            </a:r>
          </a:p>
          <a:p>
            <a:pPr lvl="2"/>
            <a:r>
              <a:rPr lang="en-US" dirty="0" smtClean="0"/>
              <a:t>line </a:t>
            </a:r>
            <a:r>
              <a:rPr lang="en-US" dirty="0"/>
              <a:t>feed (\</a:t>
            </a:r>
            <a:r>
              <a:rPr lang="en-US" dirty="0" smtClean="0"/>
              <a:t>u000A)</a:t>
            </a:r>
          </a:p>
          <a:p>
            <a:pPr lvl="2"/>
            <a:r>
              <a:rPr lang="en-US" dirty="0" smtClean="0"/>
              <a:t>carriage </a:t>
            </a:r>
            <a:r>
              <a:rPr lang="en-US" dirty="0"/>
              <a:t>return (\</a:t>
            </a:r>
            <a:r>
              <a:rPr lang="en-US" dirty="0" smtClean="0"/>
              <a:t>u000D)</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46</a:t>
            </a:fld>
            <a:endParaRPr lang="en-US" dirty="0"/>
          </a:p>
        </p:txBody>
      </p:sp>
    </p:spTree>
    <p:extLst>
      <p:ext uri="{BB962C8B-B14F-4D97-AF65-F5344CB8AC3E}">
        <p14:creationId xmlns:p14="http://schemas.microsoft.com/office/powerpoint/2010/main" val="3657172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smtClean="0"/>
              <a:t>Whitespace, Line Breaks, Format </a:t>
            </a:r>
            <a:r>
              <a:rPr lang="en-US" sz="4300" dirty="0"/>
              <a:t>Control </a:t>
            </a:r>
            <a:r>
              <a:rPr lang="en-US" sz="4300" dirty="0" smtClean="0"/>
              <a:t>Char </a:t>
            </a:r>
            <a:r>
              <a:rPr lang="en-US" sz="4300" dirty="0" smtClean="0">
                <a:solidFill>
                  <a:srgbClr val="C00000"/>
                </a:solidFill>
              </a:rPr>
              <a:t>|</a:t>
            </a:r>
            <a:endParaRPr lang="en-US" sz="4300" dirty="0">
              <a:solidFill>
                <a:srgbClr val="C00000"/>
              </a:solidFill>
            </a:endParaRPr>
          </a:p>
        </p:txBody>
      </p:sp>
      <p:sp>
        <p:nvSpPr>
          <p:cNvPr id="3" name="Content Placeholder 2"/>
          <p:cNvSpPr>
            <a:spLocks noGrp="1"/>
          </p:cNvSpPr>
          <p:nvPr>
            <p:ph idx="1"/>
          </p:nvPr>
        </p:nvSpPr>
        <p:spPr/>
        <p:txBody>
          <a:bodyPr/>
          <a:lstStyle/>
          <a:p>
            <a:pPr lvl="2"/>
            <a:r>
              <a:rPr lang="en-US" dirty="0"/>
              <a:t>line separator (\</a:t>
            </a:r>
            <a:r>
              <a:rPr lang="en-US" dirty="0" smtClean="0"/>
              <a:t>u2028)</a:t>
            </a:r>
          </a:p>
          <a:p>
            <a:pPr lvl="2"/>
            <a:r>
              <a:rPr lang="en-US" dirty="0" smtClean="0"/>
              <a:t>paragraph </a:t>
            </a:r>
            <a:r>
              <a:rPr lang="en-US" dirty="0"/>
              <a:t>separator (\u2029</a:t>
            </a:r>
            <a:r>
              <a:rPr lang="en-US" dirty="0" smtClean="0"/>
              <a:t>)</a:t>
            </a:r>
            <a:endParaRPr lang="en-US" dirty="0"/>
          </a:p>
          <a:p>
            <a:pPr lvl="1"/>
            <a:r>
              <a:rPr lang="en-US" dirty="0"/>
              <a:t>A carriage return, line feed sequence is treated as a single line terminator.</a:t>
            </a:r>
          </a:p>
          <a:p>
            <a:pPr lvl="1"/>
            <a:r>
              <a:rPr lang="en-US" dirty="0" smtClean="0"/>
              <a:t>Unicode </a:t>
            </a:r>
            <a:r>
              <a:rPr lang="en-US" dirty="0">
                <a:solidFill>
                  <a:srgbClr val="FF0000"/>
                </a:solidFill>
              </a:rPr>
              <a:t>format control characters </a:t>
            </a:r>
            <a:r>
              <a:rPr lang="en-US" dirty="0"/>
              <a:t>(</a:t>
            </a:r>
            <a:r>
              <a:rPr lang="en-US" dirty="0">
                <a:solidFill>
                  <a:srgbClr val="0070C0"/>
                </a:solidFill>
              </a:rPr>
              <a:t>category</a:t>
            </a:r>
            <a:r>
              <a:rPr lang="en-US" dirty="0"/>
              <a:t> </a:t>
            </a:r>
            <a:r>
              <a:rPr lang="en-US" dirty="0">
                <a:solidFill>
                  <a:srgbClr val="FF0000"/>
                </a:solidFill>
              </a:rPr>
              <a:t>Cf</a:t>
            </a:r>
            <a:r>
              <a:rPr lang="en-US" dirty="0"/>
              <a:t>), such as RIGHT-TO-LEFT MARK (\u200F) and LEFT-TO-RIGHT MARK (\u200E), control the visual presentation of the text they occur in.</a:t>
            </a:r>
          </a:p>
          <a:p>
            <a:pPr lvl="2"/>
            <a:r>
              <a:rPr lang="en-US" dirty="0"/>
              <a:t>They are important for the proper display of some non-English languages and are allowed in JavaScript </a:t>
            </a:r>
            <a:endParaRPr lang="en-US" dirty="0" smtClean="0"/>
          </a:p>
          <a:p>
            <a:pPr lvl="3"/>
            <a:r>
              <a:rPr lang="en-US" dirty="0" smtClean="0"/>
              <a:t>Comments</a:t>
            </a:r>
          </a:p>
          <a:p>
            <a:pPr lvl="3"/>
            <a:r>
              <a:rPr lang="en-US" dirty="0" smtClean="0"/>
              <a:t>string literals</a:t>
            </a:r>
          </a:p>
          <a:p>
            <a:pPr lvl="3"/>
            <a:r>
              <a:rPr lang="en-US" dirty="0" smtClean="0"/>
              <a:t>regular </a:t>
            </a:r>
            <a:r>
              <a:rPr lang="en-US" dirty="0"/>
              <a:t>expression </a:t>
            </a:r>
            <a:r>
              <a:rPr lang="en-US" dirty="0" smtClean="0"/>
              <a:t>literals,</a:t>
            </a:r>
          </a:p>
          <a:p>
            <a:pPr lvl="3"/>
            <a:r>
              <a:rPr lang="en-US" dirty="0" smtClean="0"/>
              <a:t>but </a:t>
            </a:r>
            <a:r>
              <a:rPr lang="en-US" dirty="0"/>
              <a:t>not in the identifiers (e.g., variable names) of a JavaScript </a:t>
            </a:r>
            <a:r>
              <a:rPr lang="en-US" dirty="0" smtClean="0"/>
              <a:t>program</a:t>
            </a:r>
            <a:endParaRPr lang="en-US" dirty="0"/>
          </a:p>
          <a:p>
            <a:pPr lvl="1"/>
            <a:r>
              <a:rPr lang="en-US" dirty="0" smtClean="0"/>
              <a:t>As </a:t>
            </a:r>
            <a:r>
              <a:rPr lang="en-US" dirty="0"/>
              <a:t>a special case, ZERO WIDTH JOINER (\u200D) and ZERO WIDTH NON-JOINER (\u200C) are allowed in identifiers, but not as the first </a:t>
            </a:r>
            <a:r>
              <a:rPr lang="en-US" dirty="0" smtClean="0"/>
              <a:t>character.</a:t>
            </a:r>
          </a:p>
          <a:p>
            <a:pPr lvl="1"/>
            <a:r>
              <a:rPr lang="en-US" dirty="0" smtClean="0"/>
              <a:t>As </a:t>
            </a:r>
            <a:r>
              <a:rPr lang="en-US" dirty="0"/>
              <a:t>noted above, the </a:t>
            </a:r>
            <a:r>
              <a:rPr lang="en-US" dirty="0">
                <a:solidFill>
                  <a:srgbClr val="FF0000"/>
                </a:solidFill>
              </a:rPr>
              <a:t>byte order mark</a:t>
            </a:r>
            <a:r>
              <a:rPr lang="en-US" dirty="0"/>
              <a:t> format control character (\uFEFF) is treated as a </a:t>
            </a:r>
            <a:r>
              <a:rPr lang="en-US" dirty="0">
                <a:solidFill>
                  <a:srgbClr val="FF0000"/>
                </a:solidFill>
              </a:rPr>
              <a:t>space character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47</a:t>
            </a:fld>
            <a:endParaRPr lang="en-US" dirty="0"/>
          </a:p>
        </p:txBody>
      </p:sp>
    </p:spTree>
    <p:extLst>
      <p:ext uri="{BB962C8B-B14F-4D97-AF65-F5344CB8AC3E}">
        <p14:creationId xmlns:p14="http://schemas.microsoft.com/office/powerpoint/2010/main" val="1543879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Unicode Escape Sequences</a:t>
            </a:r>
          </a:p>
        </p:txBody>
      </p:sp>
      <p:sp>
        <p:nvSpPr>
          <p:cNvPr id="3" name="Content Placeholder 2"/>
          <p:cNvSpPr>
            <a:spLocks noGrp="1"/>
          </p:cNvSpPr>
          <p:nvPr>
            <p:ph idx="1"/>
          </p:nvPr>
        </p:nvSpPr>
        <p:spPr/>
        <p:txBody>
          <a:bodyPr/>
          <a:lstStyle/>
          <a:p>
            <a:r>
              <a:rPr lang="en-US" dirty="0" smtClean="0"/>
              <a:t>Some </a:t>
            </a:r>
            <a:r>
              <a:rPr lang="en-US" dirty="0"/>
              <a:t>computer hardware and software can not display or input the </a:t>
            </a:r>
            <a:r>
              <a:rPr lang="en-US" dirty="0">
                <a:solidFill>
                  <a:srgbClr val="FF0000"/>
                </a:solidFill>
              </a:rPr>
              <a:t>full set</a:t>
            </a:r>
            <a:r>
              <a:rPr lang="en-US" dirty="0"/>
              <a:t> of </a:t>
            </a:r>
            <a:r>
              <a:rPr lang="en-US" dirty="0">
                <a:solidFill>
                  <a:srgbClr val="FF0000"/>
                </a:solidFill>
              </a:rPr>
              <a:t>Unicode</a:t>
            </a:r>
            <a:r>
              <a:rPr lang="en-US" dirty="0"/>
              <a:t> </a:t>
            </a:r>
            <a:r>
              <a:rPr lang="en-US" dirty="0" smtClean="0">
                <a:solidFill>
                  <a:srgbClr val="0070C0"/>
                </a:solidFill>
              </a:rPr>
              <a:t>characters</a:t>
            </a:r>
            <a:r>
              <a:rPr lang="en-US" dirty="0" smtClean="0"/>
              <a:t>.</a:t>
            </a:r>
          </a:p>
          <a:p>
            <a:pPr lvl="1"/>
            <a:r>
              <a:rPr lang="en-US" dirty="0" smtClean="0"/>
              <a:t>To </a:t>
            </a:r>
            <a:r>
              <a:rPr lang="en-US" dirty="0"/>
              <a:t>support programmers using this older technology, JavaScript defines </a:t>
            </a:r>
            <a:r>
              <a:rPr lang="en-US" dirty="0">
                <a:solidFill>
                  <a:srgbClr val="0070C0"/>
                </a:solidFill>
              </a:rPr>
              <a:t>special sequences</a:t>
            </a:r>
            <a:r>
              <a:rPr lang="en-US" dirty="0"/>
              <a:t> of </a:t>
            </a:r>
            <a:r>
              <a:rPr lang="en-US" dirty="0">
                <a:solidFill>
                  <a:srgbClr val="FF0000"/>
                </a:solidFill>
              </a:rPr>
              <a:t>six</a:t>
            </a:r>
            <a:r>
              <a:rPr lang="en-US" dirty="0"/>
              <a:t> </a:t>
            </a:r>
            <a:r>
              <a:rPr lang="en-US" dirty="0">
                <a:solidFill>
                  <a:srgbClr val="FF0000"/>
                </a:solidFill>
              </a:rPr>
              <a:t>ASCII</a:t>
            </a:r>
            <a:r>
              <a:rPr lang="en-US" dirty="0"/>
              <a:t> </a:t>
            </a:r>
            <a:r>
              <a:rPr lang="en-US" dirty="0">
                <a:solidFill>
                  <a:srgbClr val="0070C0"/>
                </a:solidFill>
              </a:rPr>
              <a:t>characters</a:t>
            </a:r>
            <a:r>
              <a:rPr lang="en-US" dirty="0"/>
              <a:t> to represent any </a:t>
            </a:r>
            <a:r>
              <a:rPr lang="en-US" dirty="0">
                <a:solidFill>
                  <a:srgbClr val="FF0000"/>
                </a:solidFill>
              </a:rPr>
              <a:t>16-bit Unicode </a:t>
            </a:r>
            <a:r>
              <a:rPr lang="en-US" dirty="0" smtClean="0">
                <a:solidFill>
                  <a:srgbClr val="FF0000"/>
                </a:solidFill>
              </a:rPr>
              <a:t>codepoint</a:t>
            </a:r>
            <a:r>
              <a:rPr lang="en-US" dirty="0" smtClean="0"/>
              <a:t>.</a:t>
            </a:r>
          </a:p>
          <a:p>
            <a:pPr lvl="1"/>
            <a:r>
              <a:rPr lang="en-US" dirty="0" smtClean="0"/>
              <a:t>These </a:t>
            </a:r>
            <a:r>
              <a:rPr lang="en-US" dirty="0"/>
              <a:t>Unicode escapes begin with the characters \u and are followed by exactly four hexadecimal digits (using uppercase or lowercase letters A–F</a:t>
            </a:r>
            <a:r>
              <a:rPr lang="en-US" dirty="0" smtClean="0"/>
              <a:t>).</a:t>
            </a:r>
          </a:p>
          <a:p>
            <a:pPr lvl="1"/>
            <a:r>
              <a:rPr lang="en-US" dirty="0" smtClean="0"/>
              <a:t>Unicode </a:t>
            </a:r>
            <a:r>
              <a:rPr lang="en-US" dirty="0"/>
              <a:t>escapes may appear in JavaScript string literals, regular expression literals, and in identifiers (but not in language keywords</a:t>
            </a:r>
            <a:r>
              <a:rPr lang="en-US" dirty="0" smtClean="0"/>
              <a:t>).</a:t>
            </a:r>
          </a:p>
          <a:p>
            <a:pPr lvl="1"/>
            <a:r>
              <a:rPr lang="en-US" dirty="0" smtClean="0"/>
              <a:t>The </a:t>
            </a:r>
            <a:r>
              <a:rPr lang="en-US" dirty="0"/>
              <a:t>Unicode escape for the character é, for example, is \u00E9, and the following two JavaScript strings are identical: "café" </a:t>
            </a:r>
            <a:endParaRPr lang="en-US" dirty="0" smtClean="0"/>
          </a:p>
          <a:p>
            <a:pPr marL="233363" lvl="1" indent="0">
              <a:buNone/>
            </a:pPr>
            <a:endParaRPr lang="en-US" dirty="0" smtClean="0"/>
          </a:p>
          <a:p>
            <a:pPr marL="233363" lvl="1" indent="0">
              <a:buNone/>
            </a:pPr>
            <a:endParaRPr lang="en-US" dirty="0"/>
          </a:p>
          <a:p>
            <a:pPr lvl="1"/>
            <a:r>
              <a:rPr lang="en-US" dirty="0" smtClean="0">
                <a:solidFill>
                  <a:srgbClr val="FF0000"/>
                </a:solidFill>
              </a:rPr>
              <a:t>Unicode </a:t>
            </a:r>
            <a:r>
              <a:rPr lang="en-US" dirty="0">
                <a:solidFill>
                  <a:srgbClr val="FF0000"/>
                </a:solidFill>
              </a:rPr>
              <a:t>escapes</a:t>
            </a:r>
            <a:r>
              <a:rPr lang="en-US" dirty="0"/>
              <a:t> may also appear in </a:t>
            </a:r>
            <a:r>
              <a:rPr lang="en-US" dirty="0">
                <a:solidFill>
                  <a:srgbClr val="FF0000"/>
                </a:solidFill>
              </a:rPr>
              <a:t>comments</a:t>
            </a:r>
            <a:r>
              <a:rPr lang="en-US" dirty="0"/>
              <a:t>, but since comments are ignored, they are treated as </a:t>
            </a:r>
            <a:r>
              <a:rPr lang="en-US" dirty="0">
                <a:solidFill>
                  <a:srgbClr val="FF0000"/>
                </a:solidFill>
              </a:rPr>
              <a:t>ASCII characters</a:t>
            </a:r>
            <a:r>
              <a:rPr lang="en-US" dirty="0"/>
              <a:t> in that context and not interpreted as Unicode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48</a:t>
            </a:fld>
            <a:endParaRPr lang="en-US" dirty="0"/>
          </a:p>
        </p:txBody>
      </p:sp>
      <p:pic>
        <p:nvPicPr>
          <p:cNvPr id="7" name="Picture 6"/>
          <p:cNvPicPr>
            <a:picLocks noChangeAspect="1"/>
          </p:cNvPicPr>
          <p:nvPr/>
        </p:nvPicPr>
        <p:blipFill>
          <a:blip r:embed="rId2"/>
          <a:stretch>
            <a:fillRect/>
          </a:stretch>
        </p:blipFill>
        <p:spPr>
          <a:xfrm>
            <a:off x="977673" y="4219438"/>
            <a:ext cx="3705225" cy="352425"/>
          </a:xfrm>
          <a:prstGeom prst="rect">
            <a:avLst/>
          </a:prstGeom>
          <a:ln>
            <a:solidFill>
              <a:schemeClr val="accent1"/>
            </a:solidFill>
          </a:ln>
        </p:spPr>
      </p:pic>
    </p:spTree>
    <p:extLst>
      <p:ext uri="{BB962C8B-B14F-4D97-AF65-F5344CB8AC3E}">
        <p14:creationId xmlns:p14="http://schemas.microsoft.com/office/powerpoint/2010/main" val="25959432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Normalization</a:t>
            </a:r>
          </a:p>
        </p:txBody>
      </p:sp>
      <p:sp>
        <p:nvSpPr>
          <p:cNvPr id="3" name="Content Placeholder 2"/>
          <p:cNvSpPr>
            <a:spLocks noGrp="1"/>
          </p:cNvSpPr>
          <p:nvPr>
            <p:ph idx="1"/>
          </p:nvPr>
        </p:nvSpPr>
        <p:spPr/>
        <p:txBody>
          <a:bodyPr/>
          <a:lstStyle/>
          <a:p>
            <a:r>
              <a:rPr lang="en-US" dirty="0" smtClean="0"/>
              <a:t>Unicode </a:t>
            </a:r>
            <a:r>
              <a:rPr lang="en-US" dirty="0"/>
              <a:t>allows more than one way of </a:t>
            </a:r>
            <a:r>
              <a:rPr lang="en-US" dirty="0">
                <a:solidFill>
                  <a:srgbClr val="FF0000"/>
                </a:solidFill>
              </a:rPr>
              <a:t>encoding</a:t>
            </a:r>
            <a:r>
              <a:rPr lang="en-US" dirty="0"/>
              <a:t> the same </a:t>
            </a:r>
            <a:r>
              <a:rPr lang="en-US" dirty="0" smtClean="0"/>
              <a:t>character.</a:t>
            </a:r>
          </a:p>
          <a:p>
            <a:pPr lvl="1"/>
            <a:r>
              <a:rPr lang="en-US" dirty="0" smtClean="0"/>
              <a:t>The </a:t>
            </a:r>
            <a:r>
              <a:rPr lang="en-US" dirty="0"/>
              <a:t>string “é”, for example, can be </a:t>
            </a:r>
            <a:r>
              <a:rPr lang="en-US" dirty="0">
                <a:solidFill>
                  <a:srgbClr val="FF0000"/>
                </a:solidFill>
              </a:rPr>
              <a:t>encoded</a:t>
            </a:r>
            <a:r>
              <a:rPr lang="en-US" dirty="0"/>
              <a:t> as the single Unicode character </a:t>
            </a:r>
            <a:r>
              <a:rPr lang="en-US" dirty="0">
                <a:solidFill>
                  <a:srgbClr val="FF0000"/>
                </a:solidFill>
              </a:rPr>
              <a:t>\u00E9</a:t>
            </a:r>
            <a:r>
              <a:rPr lang="en-US" dirty="0"/>
              <a:t> or as a regular ASCII e followed by the acute accent combining mark \</a:t>
            </a:r>
            <a:r>
              <a:rPr lang="en-US" dirty="0" smtClean="0"/>
              <a:t>u0301.</a:t>
            </a:r>
          </a:p>
          <a:p>
            <a:pPr lvl="2"/>
            <a:r>
              <a:rPr lang="en-US" dirty="0" smtClean="0"/>
              <a:t>These </a:t>
            </a:r>
            <a:r>
              <a:rPr lang="en-US" dirty="0"/>
              <a:t>two encodings may look exactly the same when displayed by a text editor, but they have different </a:t>
            </a:r>
            <a:r>
              <a:rPr lang="en-US" dirty="0">
                <a:solidFill>
                  <a:srgbClr val="FF0000"/>
                </a:solidFill>
              </a:rPr>
              <a:t>binary encodings</a:t>
            </a:r>
            <a:r>
              <a:rPr lang="en-US" dirty="0"/>
              <a:t> and are considered different by the </a:t>
            </a:r>
            <a:r>
              <a:rPr lang="en-US" dirty="0" smtClean="0"/>
              <a:t>computer.</a:t>
            </a:r>
          </a:p>
          <a:p>
            <a:pPr lvl="1"/>
            <a:r>
              <a:rPr lang="en-US" dirty="0" smtClean="0"/>
              <a:t>The </a:t>
            </a:r>
            <a:r>
              <a:rPr lang="en-US" dirty="0"/>
              <a:t>Unicode standard defines the preferred encoding for all characters and specifies a normalization procedure to convert text to a canonical form suitable for </a:t>
            </a:r>
            <a:r>
              <a:rPr lang="en-US" dirty="0" smtClean="0"/>
              <a:t>comparisons.</a:t>
            </a:r>
          </a:p>
          <a:p>
            <a:pPr lvl="1"/>
            <a:r>
              <a:rPr lang="en-US" dirty="0" smtClean="0"/>
              <a:t>JavaScript </a:t>
            </a:r>
            <a:r>
              <a:rPr lang="en-US" dirty="0"/>
              <a:t>assumes that the source code it is interpreting has already been normalized and makes no attempt to normalize identifiers, strings, or regular expressions itself</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49</a:t>
            </a:fld>
            <a:endParaRPr lang="en-US" dirty="0"/>
          </a:p>
        </p:txBody>
      </p:sp>
    </p:spTree>
    <p:extLst>
      <p:ext uri="{BB962C8B-B14F-4D97-AF65-F5344CB8AC3E}">
        <p14:creationId xmlns:p14="http://schemas.microsoft.com/office/powerpoint/2010/main" val="2884764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a:t>
            </a:r>
            <a:endParaRPr lang="en-US" dirty="0"/>
          </a:p>
        </p:txBody>
      </p:sp>
      <p:sp>
        <p:nvSpPr>
          <p:cNvPr id="8" name="Content Placeholder 7"/>
          <p:cNvSpPr>
            <a:spLocks noGrp="1"/>
          </p:cNvSpPr>
          <p:nvPr>
            <p:ph idx="1"/>
          </p:nvPr>
        </p:nvSpPr>
        <p:spPr/>
        <p:txBody>
          <a:bodyPr/>
          <a:lstStyle/>
          <a:p>
            <a:r>
              <a:rPr lang="en-US" dirty="0"/>
              <a:t>JavaScript is the programming language of the </a:t>
            </a:r>
            <a:r>
              <a:rPr lang="en-US" dirty="0" smtClean="0">
                <a:solidFill>
                  <a:srgbClr val="FF0000"/>
                </a:solidFill>
              </a:rPr>
              <a:t>Web</a:t>
            </a:r>
            <a:r>
              <a:rPr lang="en-US" dirty="0" smtClean="0"/>
              <a:t>.</a:t>
            </a:r>
          </a:p>
          <a:p>
            <a:pPr lvl="1"/>
            <a:r>
              <a:rPr lang="en-US" dirty="0" smtClean="0"/>
              <a:t>The </a:t>
            </a:r>
            <a:r>
              <a:rPr lang="en-US" dirty="0"/>
              <a:t>overwhelming majority of modern websites use JavaScript, and all modern web browsers—on desktops, game consoles, tablets, and smart phones—include </a:t>
            </a:r>
            <a:r>
              <a:rPr lang="en-US" dirty="0">
                <a:solidFill>
                  <a:srgbClr val="FF0000"/>
                </a:solidFill>
              </a:rPr>
              <a:t>JavaScript interpreters</a:t>
            </a:r>
            <a:r>
              <a:rPr lang="en-US" dirty="0"/>
              <a:t>, making JavaScript the most ubiquitous programming language in </a:t>
            </a:r>
            <a:r>
              <a:rPr lang="en-US" dirty="0" smtClean="0"/>
              <a:t>history.</a:t>
            </a:r>
          </a:p>
          <a:p>
            <a:pPr lvl="1"/>
            <a:r>
              <a:rPr lang="en-US" dirty="0" smtClean="0"/>
              <a:t>JavaScript </a:t>
            </a:r>
            <a:r>
              <a:rPr lang="en-US" dirty="0"/>
              <a:t>is part of the triad of technologies that all Web developers must </a:t>
            </a:r>
            <a:r>
              <a:rPr lang="en-US" dirty="0" smtClean="0"/>
              <a:t>learn:</a:t>
            </a:r>
          </a:p>
          <a:p>
            <a:pPr lvl="2"/>
            <a:r>
              <a:rPr lang="en-US" dirty="0" smtClean="0">
                <a:solidFill>
                  <a:srgbClr val="FF0000"/>
                </a:solidFill>
              </a:rPr>
              <a:t>HTML</a:t>
            </a:r>
            <a:r>
              <a:rPr lang="en-US" dirty="0" smtClean="0"/>
              <a:t> </a:t>
            </a:r>
            <a:r>
              <a:rPr lang="en-US" dirty="0"/>
              <a:t>to specify the content of web </a:t>
            </a:r>
            <a:r>
              <a:rPr lang="en-US" dirty="0" smtClean="0"/>
              <a:t>pages</a:t>
            </a:r>
          </a:p>
          <a:p>
            <a:pPr lvl="2"/>
            <a:r>
              <a:rPr lang="en-US" dirty="0" smtClean="0">
                <a:solidFill>
                  <a:srgbClr val="FF0000"/>
                </a:solidFill>
              </a:rPr>
              <a:t>CSS</a:t>
            </a:r>
            <a:r>
              <a:rPr lang="en-US" dirty="0" smtClean="0"/>
              <a:t> </a:t>
            </a:r>
            <a:r>
              <a:rPr lang="en-US" dirty="0"/>
              <a:t>to specify the presentation of web </a:t>
            </a:r>
            <a:r>
              <a:rPr lang="en-US" dirty="0" smtClean="0"/>
              <a:t>pages</a:t>
            </a:r>
          </a:p>
          <a:p>
            <a:pPr lvl="2"/>
            <a:r>
              <a:rPr lang="en-US" dirty="0" smtClean="0">
                <a:solidFill>
                  <a:srgbClr val="FF0000"/>
                </a:solidFill>
              </a:rPr>
              <a:t>JavaScript</a:t>
            </a:r>
            <a:r>
              <a:rPr lang="en-US" dirty="0" smtClean="0"/>
              <a:t> </a:t>
            </a:r>
            <a:r>
              <a:rPr lang="en-US" dirty="0"/>
              <a:t>to specify the behavior of web </a:t>
            </a:r>
            <a:r>
              <a:rPr lang="en-US" dirty="0" smtClean="0"/>
              <a:t>pages.</a:t>
            </a:r>
          </a:p>
          <a:p>
            <a:pPr lvl="1"/>
            <a:r>
              <a:rPr lang="en-US" dirty="0" smtClean="0"/>
              <a:t>This </a:t>
            </a:r>
            <a:r>
              <a:rPr lang="en-US" dirty="0"/>
              <a:t>book will help you master the </a:t>
            </a:r>
            <a:r>
              <a:rPr lang="en-US" dirty="0" smtClean="0"/>
              <a:t>language.</a:t>
            </a:r>
          </a:p>
          <a:p>
            <a:pPr lvl="1"/>
            <a:r>
              <a:rPr lang="en-US" dirty="0" smtClean="0"/>
              <a:t>If </a:t>
            </a:r>
            <a:r>
              <a:rPr lang="en-US" dirty="0"/>
              <a:t>you are already familiar with other programming languages, it may help you to know that JavaScript is a </a:t>
            </a:r>
            <a:endParaRPr lang="en-US" dirty="0" smtClean="0"/>
          </a:p>
          <a:p>
            <a:pPr lvl="2"/>
            <a:r>
              <a:rPr lang="en-US" dirty="0" smtClean="0"/>
              <a:t>high-level</a:t>
            </a:r>
          </a:p>
          <a:p>
            <a:pPr lvl="2"/>
            <a:r>
              <a:rPr lang="en-US" dirty="0" smtClean="0"/>
              <a:t>Dynamic</a:t>
            </a:r>
          </a:p>
          <a:p>
            <a:pPr lvl="2"/>
            <a:r>
              <a:rPr lang="en-US" dirty="0" smtClean="0"/>
              <a:t>Untyped</a:t>
            </a:r>
          </a:p>
          <a:p>
            <a:pPr lvl="2"/>
            <a:r>
              <a:rPr lang="en-US" dirty="0" smtClean="0"/>
              <a:t>Interpreted</a:t>
            </a:r>
          </a:p>
          <a:p>
            <a:pPr marL="460375" lvl="2" indent="0">
              <a:buNone/>
            </a:pPr>
            <a:r>
              <a:rPr lang="en-US" dirty="0" smtClean="0"/>
              <a:t>programming </a:t>
            </a:r>
            <a:r>
              <a:rPr lang="en-US" dirty="0"/>
              <a:t>language that is well-suited to </a:t>
            </a:r>
            <a:r>
              <a:rPr lang="en-US" dirty="0">
                <a:solidFill>
                  <a:srgbClr val="FF0000"/>
                </a:solidFill>
              </a:rPr>
              <a:t>object-oriented</a:t>
            </a:r>
            <a:r>
              <a:rPr lang="en-US" dirty="0"/>
              <a:t> and </a:t>
            </a:r>
            <a:r>
              <a:rPr lang="en-US" dirty="0">
                <a:solidFill>
                  <a:srgbClr val="FF0000"/>
                </a:solidFill>
              </a:rPr>
              <a:t>functional</a:t>
            </a:r>
            <a:r>
              <a:rPr lang="en-US" dirty="0"/>
              <a:t> </a:t>
            </a:r>
            <a:r>
              <a:rPr lang="en-US" dirty="0">
                <a:solidFill>
                  <a:srgbClr val="0070C0"/>
                </a:solidFill>
              </a:rPr>
              <a:t>programming </a:t>
            </a:r>
            <a:r>
              <a:rPr lang="en-US" dirty="0" smtClean="0">
                <a:solidFill>
                  <a:srgbClr val="0070C0"/>
                </a:solidFill>
              </a:rPr>
              <a:t>styles</a:t>
            </a:r>
            <a:r>
              <a:rPr lang="en-US" dirty="0" smtClean="0"/>
              <a:t>.</a:t>
            </a:r>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a:t>
            </a:fld>
            <a:endParaRPr lang="en-US" dirty="0"/>
          </a:p>
        </p:txBody>
      </p:sp>
    </p:spTree>
    <p:extLst>
      <p:ext uri="{BB962C8B-B14F-4D97-AF65-F5344CB8AC3E}">
        <p14:creationId xmlns:p14="http://schemas.microsoft.com/office/powerpoint/2010/main" val="3708677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Comments</a:t>
            </a:r>
          </a:p>
        </p:txBody>
      </p:sp>
      <p:sp>
        <p:nvSpPr>
          <p:cNvPr id="3" name="Content Placeholder 2"/>
          <p:cNvSpPr>
            <a:spLocks noGrp="1"/>
          </p:cNvSpPr>
          <p:nvPr>
            <p:ph idx="1"/>
          </p:nvPr>
        </p:nvSpPr>
        <p:spPr/>
        <p:txBody>
          <a:bodyPr/>
          <a:lstStyle/>
          <a:p>
            <a:r>
              <a:rPr lang="en-US" dirty="0" smtClean="0"/>
              <a:t>JavaScript </a:t>
            </a:r>
            <a:r>
              <a:rPr lang="en-US" dirty="0"/>
              <a:t>supports two styles of </a:t>
            </a:r>
            <a:r>
              <a:rPr lang="en-US" dirty="0" smtClean="0"/>
              <a:t>comments.</a:t>
            </a:r>
          </a:p>
          <a:p>
            <a:pPr lvl="1"/>
            <a:r>
              <a:rPr lang="en-US" dirty="0" smtClean="0"/>
              <a:t>Any </a:t>
            </a:r>
            <a:r>
              <a:rPr lang="en-US" dirty="0"/>
              <a:t>text between a </a:t>
            </a:r>
            <a:r>
              <a:rPr lang="en-US" dirty="0">
                <a:solidFill>
                  <a:srgbClr val="FF0000"/>
                </a:solidFill>
              </a:rPr>
              <a:t>//</a:t>
            </a:r>
            <a:r>
              <a:rPr lang="en-US" dirty="0"/>
              <a:t> and the end of a line is treated as a comment and is ignored by </a:t>
            </a:r>
            <a:r>
              <a:rPr lang="en-US" dirty="0" smtClean="0"/>
              <a:t>JavaScript.</a:t>
            </a:r>
          </a:p>
          <a:p>
            <a:pPr lvl="1"/>
            <a:r>
              <a:rPr lang="en-US" dirty="0" smtClean="0"/>
              <a:t>Any </a:t>
            </a:r>
            <a:r>
              <a:rPr lang="en-US" dirty="0"/>
              <a:t>text between the characters </a:t>
            </a:r>
            <a:r>
              <a:rPr lang="en-US" dirty="0">
                <a:solidFill>
                  <a:srgbClr val="FF0000"/>
                </a:solidFill>
              </a:rPr>
              <a:t>/*</a:t>
            </a:r>
            <a:r>
              <a:rPr lang="en-US" dirty="0"/>
              <a:t> and </a:t>
            </a:r>
            <a:r>
              <a:rPr lang="en-US" dirty="0">
                <a:solidFill>
                  <a:srgbClr val="FF0000"/>
                </a:solidFill>
              </a:rPr>
              <a:t>*/</a:t>
            </a:r>
            <a:r>
              <a:rPr lang="en-US" dirty="0"/>
              <a:t> is also treated as a comment; these comments may span </a:t>
            </a:r>
            <a:r>
              <a:rPr lang="en-US" dirty="0">
                <a:solidFill>
                  <a:srgbClr val="FF0000"/>
                </a:solidFill>
              </a:rPr>
              <a:t>multiple lines</a:t>
            </a:r>
            <a:r>
              <a:rPr lang="en-US" dirty="0"/>
              <a:t> but may not be </a:t>
            </a:r>
            <a:r>
              <a:rPr lang="en-US" dirty="0" smtClean="0"/>
              <a:t>nested.</a:t>
            </a:r>
          </a:p>
          <a:p>
            <a:pPr lvl="1"/>
            <a:r>
              <a:rPr lang="en-US" dirty="0" smtClean="0"/>
              <a:t>The </a:t>
            </a:r>
            <a:r>
              <a:rPr lang="en-US" dirty="0"/>
              <a:t>following lines of code are all legal JavaScript comments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50</a:t>
            </a:fld>
            <a:endParaRPr lang="en-US" dirty="0"/>
          </a:p>
        </p:txBody>
      </p:sp>
      <p:pic>
        <p:nvPicPr>
          <p:cNvPr id="7" name="Picture 6"/>
          <p:cNvPicPr>
            <a:picLocks noChangeAspect="1"/>
          </p:cNvPicPr>
          <p:nvPr/>
        </p:nvPicPr>
        <p:blipFill>
          <a:blip r:embed="rId2"/>
          <a:stretch>
            <a:fillRect/>
          </a:stretch>
        </p:blipFill>
        <p:spPr>
          <a:xfrm>
            <a:off x="583610" y="3105559"/>
            <a:ext cx="5542811" cy="1379356"/>
          </a:xfrm>
          <a:prstGeom prst="rect">
            <a:avLst/>
          </a:prstGeom>
          <a:ln>
            <a:solidFill>
              <a:schemeClr val="accent1"/>
            </a:solidFill>
          </a:ln>
        </p:spPr>
      </p:pic>
    </p:spTree>
    <p:extLst>
      <p:ext uri="{BB962C8B-B14F-4D97-AF65-F5344CB8AC3E}">
        <p14:creationId xmlns:p14="http://schemas.microsoft.com/office/powerpoint/2010/main" val="4254417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Literals</a:t>
            </a:r>
          </a:p>
        </p:txBody>
      </p:sp>
      <p:sp>
        <p:nvSpPr>
          <p:cNvPr id="3" name="Content Placeholder 2"/>
          <p:cNvSpPr>
            <a:spLocks noGrp="1"/>
          </p:cNvSpPr>
          <p:nvPr>
            <p:ph idx="1"/>
          </p:nvPr>
        </p:nvSpPr>
        <p:spPr/>
        <p:txBody>
          <a:bodyPr/>
          <a:lstStyle/>
          <a:p>
            <a:r>
              <a:rPr lang="en-US" dirty="0" smtClean="0"/>
              <a:t>A </a:t>
            </a:r>
            <a:r>
              <a:rPr lang="en-US" dirty="0"/>
              <a:t>literal is a </a:t>
            </a:r>
            <a:r>
              <a:rPr lang="en-US" dirty="0">
                <a:solidFill>
                  <a:srgbClr val="FF0000"/>
                </a:solidFill>
              </a:rPr>
              <a:t>data value</a:t>
            </a:r>
            <a:r>
              <a:rPr lang="en-US" dirty="0"/>
              <a:t> that appears </a:t>
            </a:r>
            <a:r>
              <a:rPr lang="en-US" dirty="0">
                <a:solidFill>
                  <a:srgbClr val="FF0000"/>
                </a:solidFill>
              </a:rPr>
              <a:t>directly</a:t>
            </a:r>
            <a:r>
              <a:rPr lang="en-US" dirty="0"/>
              <a:t> in a </a:t>
            </a:r>
            <a:r>
              <a:rPr lang="en-US" dirty="0" smtClean="0">
                <a:solidFill>
                  <a:srgbClr val="FF0000"/>
                </a:solidFill>
              </a:rPr>
              <a:t>program</a:t>
            </a:r>
            <a:r>
              <a:rPr lang="en-US" dirty="0" smtClean="0"/>
              <a:t>.</a:t>
            </a:r>
          </a:p>
          <a:p>
            <a:pPr lvl="1"/>
            <a:r>
              <a:rPr lang="en-US" dirty="0" smtClean="0"/>
              <a:t>The </a:t>
            </a:r>
            <a:r>
              <a:rPr lang="en-US" dirty="0"/>
              <a:t>following are all literals</a:t>
            </a:r>
            <a:r>
              <a:rPr lang="en-US" dirty="0" smtClean="0"/>
              <a:t>:</a:t>
            </a:r>
          </a:p>
          <a:p>
            <a:pPr marL="233363" lvl="1" indent="0">
              <a:buNone/>
            </a:pPr>
            <a:endParaRPr lang="en-US" dirty="0"/>
          </a:p>
          <a:p>
            <a:pPr marL="233363" lvl="1" indent="0">
              <a:buNone/>
            </a:pPr>
            <a:endParaRPr lang="en-US" dirty="0" smtClean="0"/>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t>Complete details on numeric and string literals appear in Chapter </a:t>
            </a:r>
            <a:r>
              <a:rPr lang="en-US" dirty="0" smtClean="0"/>
              <a:t>3.</a:t>
            </a:r>
          </a:p>
          <a:p>
            <a:pPr lvl="1"/>
            <a:r>
              <a:rPr lang="en-US" dirty="0" smtClean="0"/>
              <a:t>Regular </a:t>
            </a:r>
            <a:r>
              <a:rPr lang="en-US" dirty="0"/>
              <a:t>expression literals are covered in Chapter </a:t>
            </a:r>
            <a:r>
              <a:rPr lang="en-US" dirty="0" smtClean="0"/>
              <a:t>10.</a:t>
            </a:r>
          </a:p>
          <a:p>
            <a:pPr lvl="1"/>
            <a:r>
              <a:rPr lang="en-US" dirty="0" smtClean="0"/>
              <a:t>More </a:t>
            </a:r>
            <a:r>
              <a:rPr lang="en-US" dirty="0">
                <a:solidFill>
                  <a:srgbClr val="FF0000"/>
                </a:solidFill>
              </a:rPr>
              <a:t>complex expressions</a:t>
            </a:r>
            <a:r>
              <a:rPr lang="en-US" dirty="0"/>
              <a:t> (see §4.2) can serve as </a:t>
            </a:r>
            <a:r>
              <a:rPr lang="en-US" dirty="0">
                <a:solidFill>
                  <a:srgbClr val="FF0000"/>
                </a:solidFill>
              </a:rPr>
              <a:t>array</a:t>
            </a:r>
            <a:r>
              <a:rPr lang="en-US" dirty="0"/>
              <a:t> and </a:t>
            </a:r>
            <a:r>
              <a:rPr lang="en-US" dirty="0">
                <a:solidFill>
                  <a:srgbClr val="FF0000"/>
                </a:solidFill>
              </a:rPr>
              <a:t>object</a:t>
            </a:r>
            <a:r>
              <a:rPr lang="en-US" dirty="0"/>
              <a:t> </a:t>
            </a:r>
            <a:r>
              <a:rPr lang="en-US" dirty="0" smtClean="0">
                <a:solidFill>
                  <a:srgbClr val="0070C0"/>
                </a:solidFill>
              </a:rPr>
              <a:t>literals</a:t>
            </a:r>
            <a:r>
              <a:rPr lang="en-US" dirty="0" smtClean="0"/>
              <a:t>.</a:t>
            </a:r>
          </a:p>
          <a:p>
            <a:pPr lvl="1"/>
            <a:r>
              <a:rPr lang="en-US" dirty="0" smtClean="0"/>
              <a:t>For </a:t>
            </a:r>
            <a:r>
              <a:rPr lang="en-US" dirty="0"/>
              <a:t>example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51</a:t>
            </a:fld>
            <a:endParaRPr lang="en-US" dirty="0"/>
          </a:p>
        </p:txBody>
      </p:sp>
      <p:pic>
        <p:nvPicPr>
          <p:cNvPr id="7" name="Picture 6"/>
          <p:cNvPicPr>
            <a:picLocks noChangeAspect="1"/>
          </p:cNvPicPr>
          <p:nvPr/>
        </p:nvPicPr>
        <p:blipFill>
          <a:blip r:embed="rId2"/>
          <a:stretch>
            <a:fillRect/>
          </a:stretch>
        </p:blipFill>
        <p:spPr>
          <a:xfrm>
            <a:off x="757646" y="2158834"/>
            <a:ext cx="7073129" cy="1869908"/>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757646" y="5798548"/>
            <a:ext cx="3834085" cy="543966"/>
          </a:xfrm>
          <a:prstGeom prst="rect">
            <a:avLst/>
          </a:prstGeom>
          <a:ln>
            <a:solidFill>
              <a:schemeClr val="accent1"/>
            </a:solidFill>
          </a:ln>
        </p:spPr>
      </p:pic>
    </p:spTree>
    <p:extLst>
      <p:ext uri="{BB962C8B-B14F-4D97-AF65-F5344CB8AC3E}">
        <p14:creationId xmlns:p14="http://schemas.microsoft.com/office/powerpoint/2010/main" val="2053299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Identifiers and Reserved Words</a:t>
            </a:r>
          </a:p>
        </p:txBody>
      </p:sp>
      <p:sp>
        <p:nvSpPr>
          <p:cNvPr id="3" name="Content Placeholder 2"/>
          <p:cNvSpPr>
            <a:spLocks noGrp="1"/>
          </p:cNvSpPr>
          <p:nvPr>
            <p:ph idx="1"/>
          </p:nvPr>
        </p:nvSpPr>
        <p:spPr/>
        <p:txBody>
          <a:bodyPr/>
          <a:lstStyle/>
          <a:p>
            <a:r>
              <a:rPr lang="en-US" dirty="0" smtClean="0"/>
              <a:t>An </a:t>
            </a:r>
            <a:r>
              <a:rPr lang="en-US" dirty="0">
                <a:solidFill>
                  <a:srgbClr val="FF0000"/>
                </a:solidFill>
              </a:rPr>
              <a:t>identifier</a:t>
            </a:r>
            <a:r>
              <a:rPr lang="en-US" dirty="0"/>
              <a:t> is simply a </a:t>
            </a:r>
            <a:r>
              <a:rPr lang="en-US" dirty="0" smtClean="0">
                <a:solidFill>
                  <a:srgbClr val="FF0000"/>
                </a:solidFill>
              </a:rPr>
              <a:t>name</a:t>
            </a:r>
            <a:r>
              <a:rPr lang="en-US" dirty="0" smtClean="0"/>
              <a:t>.</a:t>
            </a:r>
          </a:p>
          <a:p>
            <a:pPr lvl="1"/>
            <a:r>
              <a:rPr lang="en-US" dirty="0" smtClean="0"/>
              <a:t>In </a:t>
            </a:r>
            <a:r>
              <a:rPr lang="en-US" dirty="0"/>
              <a:t>JavaScript, identifiers are used to </a:t>
            </a:r>
            <a:r>
              <a:rPr lang="en-US" dirty="0">
                <a:solidFill>
                  <a:srgbClr val="FF0000"/>
                </a:solidFill>
              </a:rPr>
              <a:t>name </a:t>
            </a:r>
            <a:r>
              <a:rPr lang="en-US" dirty="0">
                <a:solidFill>
                  <a:srgbClr val="0070C0"/>
                </a:solidFill>
              </a:rPr>
              <a:t>variables</a:t>
            </a:r>
            <a:r>
              <a:rPr lang="en-US" dirty="0">
                <a:solidFill>
                  <a:srgbClr val="FF0000"/>
                </a:solidFill>
              </a:rPr>
              <a:t> and </a:t>
            </a:r>
            <a:r>
              <a:rPr lang="en-US" dirty="0">
                <a:solidFill>
                  <a:srgbClr val="0070C0"/>
                </a:solidFill>
              </a:rPr>
              <a:t>functions</a:t>
            </a:r>
            <a:r>
              <a:rPr lang="en-US" dirty="0"/>
              <a:t> and to provide </a:t>
            </a:r>
            <a:r>
              <a:rPr lang="en-US" dirty="0">
                <a:solidFill>
                  <a:srgbClr val="FF0000"/>
                </a:solidFill>
              </a:rPr>
              <a:t>labels</a:t>
            </a:r>
            <a:r>
              <a:rPr lang="en-US" dirty="0"/>
              <a:t> for </a:t>
            </a:r>
            <a:r>
              <a:rPr lang="en-US" dirty="0">
                <a:solidFill>
                  <a:srgbClr val="0070C0"/>
                </a:solidFill>
              </a:rPr>
              <a:t>certain</a:t>
            </a:r>
            <a:r>
              <a:rPr lang="en-US" dirty="0"/>
              <a:t> </a:t>
            </a:r>
            <a:r>
              <a:rPr lang="en-US" dirty="0">
                <a:solidFill>
                  <a:srgbClr val="FF0000"/>
                </a:solidFill>
              </a:rPr>
              <a:t>loops</a:t>
            </a:r>
            <a:r>
              <a:rPr lang="en-US" dirty="0"/>
              <a:t> in JavaScript </a:t>
            </a:r>
            <a:r>
              <a:rPr lang="en-US" dirty="0" smtClean="0"/>
              <a:t>code.</a:t>
            </a:r>
          </a:p>
          <a:p>
            <a:pPr lvl="1"/>
            <a:r>
              <a:rPr lang="en-US" dirty="0" smtClean="0"/>
              <a:t>A </a:t>
            </a:r>
            <a:r>
              <a:rPr lang="en-US" dirty="0"/>
              <a:t>JavaScript identifier must begin </a:t>
            </a:r>
            <a:r>
              <a:rPr lang="en-US" dirty="0" smtClean="0"/>
              <a:t>with</a:t>
            </a:r>
          </a:p>
          <a:p>
            <a:pPr lvl="2"/>
            <a:r>
              <a:rPr lang="en-US" dirty="0" smtClean="0"/>
              <a:t>a </a:t>
            </a:r>
            <a:r>
              <a:rPr lang="en-US" dirty="0" smtClean="0">
                <a:solidFill>
                  <a:srgbClr val="FF0000"/>
                </a:solidFill>
              </a:rPr>
              <a:t>letter</a:t>
            </a:r>
          </a:p>
          <a:p>
            <a:pPr lvl="2"/>
            <a:r>
              <a:rPr lang="en-US" dirty="0" smtClean="0"/>
              <a:t>an </a:t>
            </a:r>
            <a:r>
              <a:rPr lang="en-US" dirty="0">
                <a:solidFill>
                  <a:srgbClr val="FF0000"/>
                </a:solidFill>
              </a:rPr>
              <a:t>underscore</a:t>
            </a:r>
            <a:r>
              <a:rPr lang="en-US" dirty="0"/>
              <a:t> </a:t>
            </a:r>
            <a:r>
              <a:rPr lang="en-US" dirty="0" smtClean="0"/>
              <a:t>(_) or</a:t>
            </a:r>
          </a:p>
          <a:p>
            <a:pPr lvl="2"/>
            <a:r>
              <a:rPr lang="en-US" dirty="0" smtClean="0"/>
              <a:t>a </a:t>
            </a:r>
            <a:r>
              <a:rPr lang="en-US" dirty="0">
                <a:solidFill>
                  <a:srgbClr val="FF0000"/>
                </a:solidFill>
              </a:rPr>
              <a:t>dollar sign </a:t>
            </a:r>
            <a:r>
              <a:rPr lang="en-US" dirty="0" smtClean="0"/>
              <a:t>($).</a:t>
            </a:r>
          </a:p>
          <a:p>
            <a:pPr lvl="1"/>
            <a:r>
              <a:rPr lang="en-US" dirty="0" smtClean="0"/>
              <a:t>Subsequent </a:t>
            </a:r>
            <a:r>
              <a:rPr lang="en-US" dirty="0"/>
              <a:t>characters can be </a:t>
            </a:r>
            <a:r>
              <a:rPr lang="en-US" dirty="0">
                <a:solidFill>
                  <a:srgbClr val="0070C0"/>
                </a:solidFill>
              </a:rPr>
              <a:t>letters, digits, underscores, </a:t>
            </a:r>
            <a:r>
              <a:rPr lang="en-US" dirty="0">
                <a:solidFill>
                  <a:srgbClr val="FF0000"/>
                </a:solidFill>
              </a:rPr>
              <a:t>or</a:t>
            </a:r>
            <a:r>
              <a:rPr lang="en-US" dirty="0">
                <a:solidFill>
                  <a:srgbClr val="0070C0"/>
                </a:solidFill>
              </a:rPr>
              <a:t> dollar signs</a:t>
            </a:r>
            <a:r>
              <a:rPr lang="en-US" dirty="0"/>
              <a:t>. (Digits are not allowed as the first character so that JavaScript can easily distinguish identifiers from numbers</a:t>
            </a:r>
            <a:r>
              <a:rPr lang="en-US" dirty="0" smtClean="0"/>
              <a:t>.)</a:t>
            </a:r>
          </a:p>
          <a:p>
            <a:pPr lvl="1"/>
            <a:r>
              <a:rPr lang="en-US" dirty="0" smtClean="0"/>
              <a:t>These </a:t>
            </a:r>
            <a:r>
              <a:rPr lang="en-US" dirty="0"/>
              <a:t>are all legal identifiers</a:t>
            </a:r>
            <a:r>
              <a:rPr lang="en-US" dirty="0" smtClean="0"/>
              <a:t>:</a:t>
            </a:r>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a:t>For portability and ease of editing, it is common to use only </a:t>
            </a:r>
            <a:r>
              <a:rPr lang="en-US" dirty="0">
                <a:solidFill>
                  <a:srgbClr val="FF0000"/>
                </a:solidFill>
              </a:rPr>
              <a:t>ASCII letters</a:t>
            </a:r>
            <a:r>
              <a:rPr lang="en-US" dirty="0"/>
              <a:t> and digits in </a:t>
            </a:r>
            <a:r>
              <a:rPr lang="en-US" dirty="0" smtClean="0">
                <a:solidFill>
                  <a:srgbClr val="FF0000"/>
                </a:solidFill>
              </a:rPr>
              <a:t>identifiers</a:t>
            </a:r>
            <a:r>
              <a:rPr lang="en-US" dirty="0" smtClean="0"/>
              <a:t>.</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52</a:t>
            </a:fld>
            <a:endParaRPr lang="en-US" dirty="0"/>
          </a:p>
        </p:txBody>
      </p:sp>
      <p:pic>
        <p:nvPicPr>
          <p:cNvPr id="7" name="Picture 6"/>
          <p:cNvPicPr>
            <a:picLocks noChangeAspect="1"/>
          </p:cNvPicPr>
          <p:nvPr/>
        </p:nvPicPr>
        <p:blipFill>
          <a:blip r:embed="rId2"/>
          <a:stretch>
            <a:fillRect/>
          </a:stretch>
        </p:blipFill>
        <p:spPr>
          <a:xfrm>
            <a:off x="3868870" y="4351367"/>
            <a:ext cx="1436195" cy="1079046"/>
          </a:xfrm>
          <a:prstGeom prst="rect">
            <a:avLst/>
          </a:prstGeom>
          <a:ln>
            <a:solidFill>
              <a:schemeClr val="accent1"/>
            </a:solidFill>
          </a:ln>
        </p:spPr>
      </p:pic>
    </p:spTree>
    <p:extLst>
      <p:ext uri="{BB962C8B-B14F-4D97-AF65-F5344CB8AC3E}">
        <p14:creationId xmlns:p14="http://schemas.microsoft.com/office/powerpoint/2010/main" val="33720203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Identifiers and Reserved </a:t>
            </a:r>
            <a:r>
              <a:rPr lang="en-US" dirty="0" smtClean="0"/>
              <a:t>Words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indent="-234950"/>
            <a:r>
              <a:rPr lang="en-US" dirty="0"/>
              <a:t>Note, however, that JavaScript allows </a:t>
            </a:r>
            <a:r>
              <a:rPr lang="en-US" dirty="0">
                <a:solidFill>
                  <a:srgbClr val="FF0000"/>
                </a:solidFill>
              </a:rPr>
              <a:t>identifiers</a:t>
            </a:r>
            <a:r>
              <a:rPr lang="en-US" dirty="0"/>
              <a:t> to </a:t>
            </a:r>
            <a:r>
              <a:rPr lang="en-US" dirty="0">
                <a:solidFill>
                  <a:srgbClr val="FF0000"/>
                </a:solidFill>
              </a:rPr>
              <a:t>contain</a:t>
            </a:r>
            <a:r>
              <a:rPr lang="en-US" dirty="0"/>
              <a:t> </a:t>
            </a:r>
            <a:r>
              <a:rPr lang="en-US" dirty="0">
                <a:solidFill>
                  <a:srgbClr val="0070C0"/>
                </a:solidFill>
              </a:rPr>
              <a:t>letters</a:t>
            </a:r>
            <a:r>
              <a:rPr lang="en-US" dirty="0"/>
              <a:t> </a:t>
            </a:r>
            <a:r>
              <a:rPr lang="en-US" dirty="0">
                <a:solidFill>
                  <a:srgbClr val="FF0000"/>
                </a:solidFill>
              </a:rPr>
              <a:t>and</a:t>
            </a:r>
            <a:r>
              <a:rPr lang="en-US" dirty="0"/>
              <a:t> </a:t>
            </a:r>
            <a:r>
              <a:rPr lang="en-US" dirty="0">
                <a:solidFill>
                  <a:srgbClr val="0070C0"/>
                </a:solidFill>
              </a:rPr>
              <a:t>digits</a:t>
            </a:r>
            <a:r>
              <a:rPr lang="en-US" dirty="0"/>
              <a:t> from the </a:t>
            </a:r>
            <a:r>
              <a:rPr lang="en-US" dirty="0">
                <a:solidFill>
                  <a:srgbClr val="0070C0"/>
                </a:solidFill>
              </a:rPr>
              <a:t>entire</a:t>
            </a:r>
            <a:r>
              <a:rPr lang="en-US" dirty="0"/>
              <a:t> </a:t>
            </a:r>
            <a:r>
              <a:rPr lang="en-US" dirty="0">
                <a:solidFill>
                  <a:srgbClr val="FF0000"/>
                </a:solidFill>
              </a:rPr>
              <a:t>Unicode character </a:t>
            </a:r>
            <a:r>
              <a:rPr lang="en-US" dirty="0">
                <a:solidFill>
                  <a:srgbClr val="0070C0"/>
                </a:solidFill>
              </a:rPr>
              <a:t>set</a:t>
            </a:r>
            <a:r>
              <a:rPr lang="en-US" dirty="0" smtClean="0"/>
              <a:t>.(</a:t>
            </a:r>
            <a:r>
              <a:rPr lang="en-US" dirty="0"/>
              <a:t>Technically, the ECMAScript standard also allows Unicode characters from the </a:t>
            </a:r>
            <a:r>
              <a:rPr lang="en-US" dirty="0">
                <a:solidFill>
                  <a:srgbClr val="FF0000"/>
                </a:solidFill>
              </a:rPr>
              <a:t>obscure</a:t>
            </a:r>
            <a:r>
              <a:rPr lang="en-US" dirty="0"/>
              <a:t> </a:t>
            </a:r>
            <a:r>
              <a:rPr lang="en-US" dirty="0">
                <a:solidFill>
                  <a:srgbClr val="0070C0"/>
                </a:solidFill>
              </a:rPr>
              <a:t>categories</a:t>
            </a:r>
            <a:r>
              <a:rPr lang="en-US" dirty="0"/>
              <a:t> </a:t>
            </a:r>
            <a:r>
              <a:rPr lang="en-US" dirty="0">
                <a:solidFill>
                  <a:srgbClr val="FF0000"/>
                </a:solidFill>
              </a:rPr>
              <a:t>Mn</a:t>
            </a:r>
            <a:r>
              <a:rPr lang="en-US" dirty="0"/>
              <a:t>, </a:t>
            </a:r>
            <a:r>
              <a:rPr lang="en-US" dirty="0">
                <a:solidFill>
                  <a:srgbClr val="FF0000"/>
                </a:solidFill>
              </a:rPr>
              <a:t>Mc</a:t>
            </a:r>
            <a:r>
              <a:rPr lang="en-US" dirty="0"/>
              <a:t>, and </a:t>
            </a:r>
            <a:r>
              <a:rPr lang="en-US" dirty="0">
                <a:solidFill>
                  <a:srgbClr val="FF0000"/>
                </a:solidFill>
              </a:rPr>
              <a:t>Pc</a:t>
            </a:r>
            <a:r>
              <a:rPr lang="en-US" dirty="0"/>
              <a:t> to appear in identifiers after the </a:t>
            </a:r>
            <a:r>
              <a:rPr lang="en-US" dirty="0">
                <a:solidFill>
                  <a:srgbClr val="FF0000"/>
                </a:solidFill>
              </a:rPr>
              <a:t>first character</a:t>
            </a:r>
            <a:r>
              <a:rPr lang="en-US" dirty="0"/>
              <a:t>.)</a:t>
            </a:r>
          </a:p>
          <a:p>
            <a:pPr lvl="1"/>
            <a:r>
              <a:rPr lang="en-US" dirty="0" smtClean="0"/>
              <a:t>This allows programmers to use variable names from non-English languages and also to use </a:t>
            </a:r>
            <a:r>
              <a:rPr lang="en-US" dirty="0" smtClean="0">
                <a:solidFill>
                  <a:srgbClr val="FF0000"/>
                </a:solidFill>
              </a:rPr>
              <a:t>mathematical symbols</a:t>
            </a:r>
            <a:r>
              <a:rPr lang="en-US" dirty="0" smtClean="0"/>
              <a:t>:</a:t>
            </a:r>
          </a:p>
          <a:p>
            <a:pPr marL="233363" lvl="1" indent="0">
              <a:buNone/>
            </a:pPr>
            <a:endParaRPr lang="en-US" dirty="0" smtClean="0"/>
          </a:p>
          <a:p>
            <a:pPr marL="233363" lvl="1" indent="0">
              <a:buNone/>
            </a:pPr>
            <a:endParaRPr lang="en-US" dirty="0" smtClean="0"/>
          </a:p>
          <a:p>
            <a:pPr marL="233363" lvl="1" indent="0">
              <a:buNone/>
            </a:pPr>
            <a:endParaRPr lang="en-US" dirty="0" smtClean="0"/>
          </a:p>
          <a:p>
            <a:pPr lvl="1"/>
            <a:r>
              <a:rPr lang="en-US" dirty="0" smtClean="0"/>
              <a:t>Like any language, JavaScript reserves certain identifiers for use by the language itself.</a:t>
            </a:r>
          </a:p>
          <a:p>
            <a:pPr lvl="1"/>
            <a:r>
              <a:rPr lang="en-US" dirty="0" smtClean="0"/>
              <a:t>These “</a:t>
            </a:r>
            <a:r>
              <a:rPr lang="en-US" dirty="0" smtClean="0">
                <a:solidFill>
                  <a:srgbClr val="FF0000"/>
                </a:solidFill>
              </a:rPr>
              <a:t>reserved words</a:t>
            </a:r>
            <a:r>
              <a:rPr lang="en-US" dirty="0" smtClean="0"/>
              <a:t>” cannot be used as regular identifiers. They are listed below.</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53</a:t>
            </a:fld>
            <a:endParaRPr lang="en-US" dirty="0"/>
          </a:p>
        </p:txBody>
      </p:sp>
      <p:pic>
        <p:nvPicPr>
          <p:cNvPr id="7" name="Picture 6"/>
          <p:cNvPicPr>
            <a:picLocks noChangeAspect="1"/>
          </p:cNvPicPr>
          <p:nvPr/>
        </p:nvPicPr>
        <p:blipFill>
          <a:blip r:embed="rId2"/>
          <a:stretch>
            <a:fillRect/>
          </a:stretch>
        </p:blipFill>
        <p:spPr>
          <a:xfrm>
            <a:off x="912358" y="2978603"/>
            <a:ext cx="1571625" cy="552450"/>
          </a:xfrm>
          <a:prstGeom prst="rect">
            <a:avLst/>
          </a:prstGeom>
          <a:ln>
            <a:solidFill>
              <a:schemeClr val="accent1"/>
            </a:solidFill>
          </a:ln>
        </p:spPr>
      </p:pic>
    </p:spTree>
    <p:extLst>
      <p:ext uri="{BB962C8B-B14F-4D97-AF65-F5344CB8AC3E}">
        <p14:creationId xmlns:p14="http://schemas.microsoft.com/office/powerpoint/2010/main" val="3368934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Reserved Words</a:t>
            </a:r>
          </a:p>
        </p:txBody>
      </p:sp>
      <p:sp>
        <p:nvSpPr>
          <p:cNvPr id="8" name="Content Placeholder 7"/>
          <p:cNvSpPr>
            <a:spLocks noGrp="1"/>
          </p:cNvSpPr>
          <p:nvPr>
            <p:ph idx="1"/>
          </p:nvPr>
        </p:nvSpPr>
        <p:spPr/>
        <p:txBody>
          <a:bodyPr/>
          <a:lstStyle/>
          <a:p>
            <a:r>
              <a:rPr lang="en-US" dirty="0" smtClean="0"/>
              <a:t>JavaScript </a:t>
            </a:r>
            <a:r>
              <a:rPr lang="en-US" dirty="0">
                <a:solidFill>
                  <a:srgbClr val="FF0000"/>
                </a:solidFill>
              </a:rPr>
              <a:t>reserves</a:t>
            </a:r>
            <a:r>
              <a:rPr lang="en-US" dirty="0"/>
              <a:t> a number of </a:t>
            </a:r>
            <a:r>
              <a:rPr lang="en-US" dirty="0">
                <a:solidFill>
                  <a:srgbClr val="FF0000"/>
                </a:solidFill>
              </a:rPr>
              <a:t>identifiers</a:t>
            </a:r>
            <a:r>
              <a:rPr lang="en-US" dirty="0"/>
              <a:t> as the </a:t>
            </a:r>
            <a:r>
              <a:rPr lang="en-US" dirty="0">
                <a:solidFill>
                  <a:srgbClr val="FF0000"/>
                </a:solidFill>
              </a:rPr>
              <a:t>keywords</a:t>
            </a:r>
            <a:r>
              <a:rPr lang="en-US" dirty="0"/>
              <a:t> of the language </a:t>
            </a:r>
            <a:r>
              <a:rPr lang="en-US" dirty="0" smtClean="0"/>
              <a:t>itself.</a:t>
            </a:r>
          </a:p>
          <a:p>
            <a:pPr lvl="1"/>
            <a:r>
              <a:rPr lang="en-US" dirty="0" smtClean="0"/>
              <a:t>You </a:t>
            </a:r>
            <a:r>
              <a:rPr lang="en-US" dirty="0"/>
              <a:t>cannot use these words as identifiers in your programs</a:t>
            </a:r>
            <a:r>
              <a:rPr lang="en-US" dirty="0" smtClean="0"/>
              <a:t>:</a:t>
            </a:r>
          </a:p>
          <a:p>
            <a:pPr marL="233363" lvl="1" indent="0">
              <a:buNone/>
            </a:pPr>
            <a:endParaRPr lang="en-US" dirty="0"/>
          </a:p>
          <a:p>
            <a:pPr marL="233363" lvl="1" indent="0">
              <a:buNone/>
            </a:pPr>
            <a:endParaRPr lang="en-US" dirty="0" smtClean="0"/>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a:t>JavaScript also </a:t>
            </a:r>
            <a:r>
              <a:rPr lang="en-US" dirty="0">
                <a:solidFill>
                  <a:srgbClr val="FF0000"/>
                </a:solidFill>
              </a:rPr>
              <a:t>reserves </a:t>
            </a:r>
            <a:r>
              <a:rPr lang="en-US" dirty="0">
                <a:solidFill>
                  <a:srgbClr val="0070C0"/>
                </a:solidFill>
              </a:rPr>
              <a:t>certain</a:t>
            </a:r>
            <a:r>
              <a:rPr lang="en-US" dirty="0">
                <a:solidFill>
                  <a:srgbClr val="FF0000"/>
                </a:solidFill>
              </a:rPr>
              <a:t> keywords</a:t>
            </a:r>
            <a:r>
              <a:rPr lang="en-US" dirty="0"/>
              <a:t> that are </a:t>
            </a:r>
            <a:r>
              <a:rPr lang="en-US" dirty="0">
                <a:solidFill>
                  <a:srgbClr val="0070C0"/>
                </a:solidFill>
              </a:rPr>
              <a:t>not </a:t>
            </a:r>
            <a:r>
              <a:rPr lang="en-US" dirty="0">
                <a:solidFill>
                  <a:srgbClr val="FF0000"/>
                </a:solidFill>
              </a:rPr>
              <a:t>currently</a:t>
            </a:r>
            <a:r>
              <a:rPr lang="en-US" dirty="0">
                <a:solidFill>
                  <a:srgbClr val="0070C0"/>
                </a:solidFill>
              </a:rPr>
              <a:t> used</a:t>
            </a:r>
            <a:r>
              <a:rPr lang="en-US" dirty="0"/>
              <a:t> by the </a:t>
            </a:r>
            <a:r>
              <a:rPr lang="en-US" dirty="0">
                <a:solidFill>
                  <a:srgbClr val="FF0000"/>
                </a:solidFill>
              </a:rPr>
              <a:t>language</a:t>
            </a:r>
            <a:r>
              <a:rPr lang="en-US" dirty="0"/>
              <a:t> but which might be used in </a:t>
            </a:r>
            <a:r>
              <a:rPr lang="en-US" dirty="0">
                <a:solidFill>
                  <a:srgbClr val="FF0000"/>
                </a:solidFill>
              </a:rPr>
              <a:t>future </a:t>
            </a:r>
            <a:r>
              <a:rPr lang="en-US" dirty="0" smtClean="0">
                <a:solidFill>
                  <a:srgbClr val="FF0000"/>
                </a:solidFill>
              </a:rPr>
              <a:t>versions</a:t>
            </a:r>
            <a:r>
              <a:rPr lang="en-US" dirty="0" smtClean="0"/>
              <a:t>.</a:t>
            </a:r>
          </a:p>
          <a:p>
            <a:pPr lvl="1"/>
            <a:r>
              <a:rPr lang="en-US" dirty="0" smtClean="0">
                <a:solidFill>
                  <a:srgbClr val="FF0000"/>
                </a:solidFill>
              </a:rPr>
              <a:t>ECMAScript </a:t>
            </a:r>
            <a:r>
              <a:rPr lang="en-US" dirty="0">
                <a:solidFill>
                  <a:srgbClr val="FF0000"/>
                </a:solidFill>
              </a:rPr>
              <a:t>5</a:t>
            </a:r>
            <a:r>
              <a:rPr lang="en-US" dirty="0"/>
              <a:t> reserves the following words:</a:t>
            </a:r>
          </a:p>
          <a:p>
            <a:pPr marL="233363" lvl="1" indent="0">
              <a:buNone/>
            </a:pPr>
            <a:endParaRPr lang="en-US" dirty="0" smtClean="0"/>
          </a:p>
          <a:p>
            <a:pPr marL="233363" lvl="1" indent="0">
              <a:buNone/>
            </a:pPr>
            <a:endParaRPr lang="en-US" dirty="0"/>
          </a:p>
          <a:p>
            <a:pPr lvl="1"/>
            <a:r>
              <a:rPr lang="en-US" dirty="0"/>
              <a:t>In addition, the following words, which are legal in </a:t>
            </a:r>
            <a:r>
              <a:rPr lang="en-US" dirty="0">
                <a:solidFill>
                  <a:srgbClr val="FF0000"/>
                </a:solidFill>
              </a:rPr>
              <a:t>ordinary JavaScript </a:t>
            </a:r>
            <a:r>
              <a:rPr lang="en-US" dirty="0">
                <a:solidFill>
                  <a:srgbClr val="0070C0"/>
                </a:solidFill>
              </a:rPr>
              <a:t>code</a:t>
            </a:r>
            <a:r>
              <a:rPr lang="en-US" dirty="0"/>
              <a:t>, are reserved in </a:t>
            </a:r>
            <a:r>
              <a:rPr lang="en-US" dirty="0">
                <a:solidFill>
                  <a:srgbClr val="FF0000"/>
                </a:solidFill>
              </a:rPr>
              <a:t>strict mode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54</a:t>
            </a:fld>
            <a:endParaRPr lang="en-US" dirty="0"/>
          </a:p>
        </p:txBody>
      </p:sp>
      <p:pic>
        <p:nvPicPr>
          <p:cNvPr id="2" name="Picture 1"/>
          <p:cNvPicPr>
            <a:picLocks noChangeAspect="1"/>
          </p:cNvPicPr>
          <p:nvPr/>
        </p:nvPicPr>
        <p:blipFill>
          <a:blip r:embed="rId2"/>
          <a:stretch>
            <a:fillRect/>
          </a:stretch>
        </p:blipFill>
        <p:spPr>
          <a:xfrm>
            <a:off x="689746" y="2012224"/>
            <a:ext cx="6503534" cy="1491720"/>
          </a:xfrm>
          <a:prstGeom prst="rect">
            <a:avLst/>
          </a:prstGeom>
          <a:ln>
            <a:solidFill>
              <a:schemeClr val="accent1"/>
            </a:solidFill>
          </a:ln>
        </p:spPr>
      </p:pic>
      <p:pic>
        <p:nvPicPr>
          <p:cNvPr id="3" name="Picture 2"/>
          <p:cNvPicPr>
            <a:picLocks noChangeAspect="1"/>
          </p:cNvPicPr>
          <p:nvPr/>
        </p:nvPicPr>
        <p:blipFill>
          <a:blip r:embed="rId3"/>
          <a:stretch>
            <a:fillRect/>
          </a:stretch>
        </p:blipFill>
        <p:spPr>
          <a:xfrm>
            <a:off x="695325" y="4818298"/>
            <a:ext cx="6781800" cy="314325"/>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689746" y="5740693"/>
            <a:ext cx="6753225" cy="571500"/>
          </a:xfrm>
          <a:prstGeom prst="rect">
            <a:avLst/>
          </a:prstGeom>
          <a:ln>
            <a:solidFill>
              <a:schemeClr val="accent1"/>
            </a:solidFill>
          </a:ln>
        </p:spPr>
      </p:pic>
    </p:spTree>
    <p:extLst>
      <p:ext uri="{BB962C8B-B14F-4D97-AF65-F5344CB8AC3E}">
        <p14:creationId xmlns:p14="http://schemas.microsoft.com/office/powerpoint/2010/main" val="13939564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Reserved </a:t>
            </a:r>
            <a:r>
              <a:rPr lang="en-US" dirty="0" smtClean="0"/>
              <a:t>Words								   </a:t>
            </a:r>
            <a:r>
              <a:rPr lang="en-US" dirty="0" smtClean="0">
                <a:solidFill>
                  <a:srgbClr val="C00000"/>
                </a:solidFill>
              </a:rPr>
              <a:t>|</a:t>
            </a:r>
            <a:endParaRPr lang="en-US" dirty="0">
              <a:solidFill>
                <a:srgbClr val="C00000"/>
              </a:solidFill>
            </a:endParaRPr>
          </a:p>
        </p:txBody>
      </p:sp>
      <p:sp>
        <p:nvSpPr>
          <p:cNvPr id="8" name="Content Placeholder 7"/>
          <p:cNvSpPr>
            <a:spLocks noGrp="1"/>
          </p:cNvSpPr>
          <p:nvPr>
            <p:ph idx="1"/>
          </p:nvPr>
        </p:nvSpPr>
        <p:spPr/>
        <p:txBody>
          <a:bodyPr/>
          <a:lstStyle/>
          <a:p>
            <a:pPr lvl="1"/>
            <a:r>
              <a:rPr lang="en-US" dirty="0">
                <a:solidFill>
                  <a:srgbClr val="FF0000"/>
                </a:solidFill>
              </a:rPr>
              <a:t>Strict mode</a:t>
            </a:r>
            <a:r>
              <a:rPr lang="en-US" dirty="0"/>
              <a:t> also imposes restrictions on the use of the following </a:t>
            </a:r>
            <a:r>
              <a:rPr lang="en-US" dirty="0" smtClean="0"/>
              <a:t>identifiers.</a:t>
            </a:r>
          </a:p>
          <a:p>
            <a:pPr lvl="2"/>
            <a:r>
              <a:rPr lang="en-US" dirty="0" smtClean="0"/>
              <a:t>They </a:t>
            </a:r>
            <a:r>
              <a:rPr lang="en-US" dirty="0"/>
              <a:t>are </a:t>
            </a:r>
            <a:r>
              <a:rPr lang="en-US" dirty="0">
                <a:solidFill>
                  <a:srgbClr val="FF0000"/>
                </a:solidFill>
              </a:rPr>
              <a:t>not fully reserved</a:t>
            </a:r>
            <a:r>
              <a:rPr lang="en-US" dirty="0"/>
              <a:t>, but they are not allowed as </a:t>
            </a:r>
            <a:r>
              <a:rPr lang="en-US" dirty="0">
                <a:solidFill>
                  <a:srgbClr val="FF0000"/>
                </a:solidFill>
              </a:rPr>
              <a:t>variable, function, </a:t>
            </a:r>
            <a:r>
              <a:rPr lang="en-US" dirty="0">
                <a:solidFill>
                  <a:srgbClr val="0070C0"/>
                </a:solidFill>
              </a:rPr>
              <a:t>or</a:t>
            </a:r>
            <a:r>
              <a:rPr lang="en-US" dirty="0">
                <a:solidFill>
                  <a:srgbClr val="FF0000"/>
                </a:solidFill>
              </a:rPr>
              <a:t> parameter </a:t>
            </a:r>
            <a:r>
              <a:rPr lang="en-US" dirty="0" smtClean="0">
                <a:solidFill>
                  <a:srgbClr val="FF0000"/>
                </a:solidFill>
              </a:rPr>
              <a:t>names</a:t>
            </a:r>
            <a:r>
              <a:rPr lang="en-US" dirty="0" smtClean="0"/>
              <a:t>:</a:t>
            </a:r>
          </a:p>
          <a:p>
            <a:pPr marL="233363" lvl="1" indent="0">
              <a:buNone/>
            </a:pPr>
            <a:endParaRPr lang="en-US" dirty="0" smtClean="0"/>
          </a:p>
          <a:p>
            <a:pPr marL="233363" lvl="1" indent="0">
              <a:buNone/>
            </a:pPr>
            <a:endParaRPr lang="en-US" dirty="0"/>
          </a:p>
          <a:p>
            <a:pPr lvl="1"/>
            <a:r>
              <a:rPr lang="en-US" dirty="0" smtClean="0">
                <a:solidFill>
                  <a:srgbClr val="FF0000"/>
                </a:solidFill>
              </a:rPr>
              <a:t>ECMAScript </a:t>
            </a:r>
            <a:r>
              <a:rPr lang="en-US" dirty="0">
                <a:solidFill>
                  <a:srgbClr val="FF0000"/>
                </a:solidFill>
              </a:rPr>
              <a:t>3</a:t>
            </a:r>
            <a:r>
              <a:rPr lang="en-US" dirty="0"/>
              <a:t> reserved all the keywords of the Java language, and although this has been </a:t>
            </a:r>
            <a:r>
              <a:rPr lang="en-US" dirty="0">
                <a:solidFill>
                  <a:srgbClr val="FF0000"/>
                </a:solidFill>
              </a:rPr>
              <a:t>relaxed</a:t>
            </a:r>
            <a:r>
              <a:rPr lang="en-US" dirty="0"/>
              <a:t> in </a:t>
            </a:r>
            <a:r>
              <a:rPr lang="en-US" dirty="0">
                <a:solidFill>
                  <a:srgbClr val="FF0000"/>
                </a:solidFill>
              </a:rPr>
              <a:t>ECMAScript 5</a:t>
            </a:r>
            <a:r>
              <a:rPr lang="en-US" dirty="0"/>
              <a:t>, you should still avoid all of these identifiers if you plan to run your code under an ECMAScript 3 implementation of JavaScript:</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t>JavaScript predefines a number of </a:t>
            </a:r>
            <a:r>
              <a:rPr lang="en-US" dirty="0">
                <a:solidFill>
                  <a:srgbClr val="FF0000"/>
                </a:solidFill>
              </a:rPr>
              <a:t>global </a:t>
            </a:r>
            <a:r>
              <a:rPr lang="en-US" dirty="0">
                <a:solidFill>
                  <a:srgbClr val="0070C0"/>
                </a:solidFill>
              </a:rPr>
              <a:t>variables</a:t>
            </a:r>
            <a:r>
              <a:rPr lang="en-US" dirty="0"/>
              <a:t> </a:t>
            </a:r>
            <a:r>
              <a:rPr lang="en-US" dirty="0">
                <a:solidFill>
                  <a:srgbClr val="FF0000"/>
                </a:solidFill>
              </a:rPr>
              <a:t>and</a:t>
            </a:r>
            <a:r>
              <a:rPr lang="en-US" dirty="0"/>
              <a:t> </a:t>
            </a:r>
            <a:r>
              <a:rPr lang="en-US" dirty="0">
                <a:solidFill>
                  <a:srgbClr val="0070C0"/>
                </a:solidFill>
              </a:rPr>
              <a:t>functions</a:t>
            </a:r>
            <a:r>
              <a:rPr lang="en-US" dirty="0"/>
              <a:t>, and you should avoid using their names for your own variables and functions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55</a:t>
            </a:fld>
            <a:endParaRPr lang="en-US" dirty="0"/>
          </a:p>
        </p:txBody>
      </p:sp>
      <p:pic>
        <p:nvPicPr>
          <p:cNvPr id="10" name="Picture 9"/>
          <p:cNvPicPr>
            <a:picLocks noChangeAspect="1"/>
          </p:cNvPicPr>
          <p:nvPr/>
        </p:nvPicPr>
        <p:blipFill>
          <a:blip r:embed="rId2"/>
          <a:stretch>
            <a:fillRect/>
          </a:stretch>
        </p:blipFill>
        <p:spPr>
          <a:xfrm>
            <a:off x="787445" y="2096180"/>
            <a:ext cx="2047875" cy="314325"/>
          </a:xfrm>
          <a:prstGeom prst="rect">
            <a:avLst/>
          </a:prstGeom>
          <a:ln>
            <a:solidFill>
              <a:schemeClr val="accent1"/>
            </a:solidFill>
          </a:ln>
        </p:spPr>
      </p:pic>
      <p:pic>
        <p:nvPicPr>
          <p:cNvPr id="11" name="Picture 10"/>
          <p:cNvPicPr>
            <a:picLocks noChangeAspect="1"/>
          </p:cNvPicPr>
          <p:nvPr/>
        </p:nvPicPr>
        <p:blipFill>
          <a:blip r:embed="rId3"/>
          <a:stretch>
            <a:fillRect/>
          </a:stretch>
        </p:blipFill>
        <p:spPr>
          <a:xfrm>
            <a:off x="787445" y="3571479"/>
            <a:ext cx="7254376" cy="1508612"/>
          </a:xfrm>
          <a:prstGeom prst="rect">
            <a:avLst/>
          </a:prstGeom>
          <a:ln>
            <a:solidFill>
              <a:schemeClr val="accent1"/>
            </a:solidFill>
          </a:ln>
        </p:spPr>
      </p:pic>
    </p:spTree>
    <p:extLst>
      <p:ext uri="{BB962C8B-B14F-4D97-AF65-F5344CB8AC3E}">
        <p14:creationId xmlns:p14="http://schemas.microsoft.com/office/powerpoint/2010/main" val="1714655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Reserved </a:t>
            </a:r>
            <a:r>
              <a:rPr lang="en-US" dirty="0" smtClean="0"/>
              <a:t>Words								  </a:t>
            </a:r>
            <a:r>
              <a:rPr lang="en-US" dirty="0" smtClean="0">
                <a:solidFill>
                  <a:srgbClr val="C00000"/>
                </a:solidFill>
              </a:rPr>
              <a:t>||</a:t>
            </a:r>
            <a:endParaRPr lang="en-US" dirty="0">
              <a:solidFill>
                <a:srgbClr val="C00000"/>
              </a:solidFill>
            </a:endParaRPr>
          </a:p>
        </p:txBody>
      </p:sp>
      <p:sp>
        <p:nvSpPr>
          <p:cNvPr id="8" name="Content Placeholder 7"/>
          <p:cNvSpPr>
            <a:spLocks noGrp="1"/>
          </p:cNvSpPr>
          <p:nvPr>
            <p:ph idx="1"/>
          </p:nvPr>
        </p:nvSpPr>
        <p:spPr/>
        <p:txBody>
          <a:bodyPr/>
          <a:lstStyle/>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smtClean="0"/>
          </a:p>
          <a:p>
            <a:pPr lvl="1"/>
            <a:r>
              <a:rPr lang="en-US" dirty="0" smtClean="0"/>
              <a:t>Keep </a:t>
            </a:r>
            <a:r>
              <a:rPr lang="en-US" dirty="0"/>
              <a:t>in mind that </a:t>
            </a:r>
            <a:r>
              <a:rPr lang="en-US" dirty="0">
                <a:solidFill>
                  <a:srgbClr val="0070C0"/>
                </a:solidFill>
              </a:rPr>
              <a:t>JavaScript</a:t>
            </a:r>
            <a:r>
              <a:rPr lang="en-US" dirty="0">
                <a:solidFill>
                  <a:srgbClr val="FF0000"/>
                </a:solidFill>
              </a:rPr>
              <a:t> implementations</a:t>
            </a:r>
            <a:r>
              <a:rPr lang="en-US" dirty="0"/>
              <a:t> may define </a:t>
            </a:r>
            <a:r>
              <a:rPr lang="en-US" dirty="0">
                <a:solidFill>
                  <a:srgbClr val="0070C0"/>
                </a:solidFill>
              </a:rPr>
              <a:t>other</a:t>
            </a:r>
            <a:r>
              <a:rPr lang="en-US" dirty="0"/>
              <a:t> </a:t>
            </a:r>
            <a:r>
              <a:rPr lang="en-US" dirty="0">
                <a:solidFill>
                  <a:srgbClr val="FF0000"/>
                </a:solidFill>
              </a:rPr>
              <a:t>global</a:t>
            </a:r>
            <a:r>
              <a:rPr lang="en-US" dirty="0"/>
              <a:t> </a:t>
            </a:r>
            <a:r>
              <a:rPr lang="en-US" dirty="0">
                <a:solidFill>
                  <a:srgbClr val="0070C0"/>
                </a:solidFill>
              </a:rPr>
              <a:t>variables</a:t>
            </a:r>
            <a:r>
              <a:rPr lang="en-US" dirty="0"/>
              <a:t> </a:t>
            </a:r>
            <a:r>
              <a:rPr lang="en-US" dirty="0">
                <a:solidFill>
                  <a:srgbClr val="FF0000"/>
                </a:solidFill>
              </a:rPr>
              <a:t>and</a:t>
            </a:r>
            <a:r>
              <a:rPr lang="en-US" dirty="0"/>
              <a:t> </a:t>
            </a:r>
            <a:r>
              <a:rPr lang="en-US" dirty="0">
                <a:solidFill>
                  <a:srgbClr val="0070C0"/>
                </a:solidFill>
              </a:rPr>
              <a:t>functions</a:t>
            </a:r>
            <a:r>
              <a:rPr lang="en-US" dirty="0"/>
              <a:t>, and each specific </a:t>
            </a:r>
            <a:r>
              <a:rPr lang="en-US" dirty="0">
                <a:solidFill>
                  <a:srgbClr val="0070C0"/>
                </a:solidFill>
              </a:rPr>
              <a:t>JavaScript</a:t>
            </a:r>
            <a:r>
              <a:rPr lang="en-US" dirty="0"/>
              <a:t> </a:t>
            </a:r>
            <a:r>
              <a:rPr lang="en-US" dirty="0">
                <a:solidFill>
                  <a:srgbClr val="FF0000"/>
                </a:solidFill>
              </a:rPr>
              <a:t>embedding</a:t>
            </a:r>
            <a:r>
              <a:rPr lang="en-US" dirty="0"/>
              <a:t> (</a:t>
            </a:r>
            <a:r>
              <a:rPr lang="en-US" dirty="0">
                <a:solidFill>
                  <a:srgbClr val="FF0000"/>
                </a:solidFill>
              </a:rPr>
              <a:t>client-side</a:t>
            </a:r>
            <a:r>
              <a:rPr lang="en-US" dirty="0"/>
              <a:t>, </a:t>
            </a:r>
            <a:r>
              <a:rPr lang="en-US" dirty="0">
                <a:solidFill>
                  <a:srgbClr val="FF0000"/>
                </a:solidFill>
              </a:rPr>
              <a:t>server-side</a:t>
            </a:r>
            <a:r>
              <a:rPr lang="en-US" dirty="0"/>
              <a:t>, etc.) will have its </a:t>
            </a:r>
            <a:r>
              <a:rPr lang="en-US" dirty="0">
                <a:solidFill>
                  <a:srgbClr val="FF0000"/>
                </a:solidFill>
              </a:rPr>
              <a:t>own</a:t>
            </a:r>
            <a:r>
              <a:rPr lang="en-US" dirty="0">
                <a:solidFill>
                  <a:srgbClr val="0070C0"/>
                </a:solidFill>
              </a:rPr>
              <a:t> </a:t>
            </a:r>
            <a:r>
              <a:rPr lang="en-US" dirty="0">
                <a:solidFill>
                  <a:srgbClr val="FF0000"/>
                </a:solidFill>
              </a:rPr>
              <a:t>list</a:t>
            </a:r>
            <a:r>
              <a:rPr lang="en-US" dirty="0">
                <a:solidFill>
                  <a:srgbClr val="0070C0"/>
                </a:solidFill>
              </a:rPr>
              <a:t> </a:t>
            </a:r>
            <a:r>
              <a:rPr lang="en-US" dirty="0"/>
              <a:t>of </a:t>
            </a:r>
            <a:r>
              <a:rPr lang="en-US" dirty="0">
                <a:solidFill>
                  <a:srgbClr val="FF0000"/>
                </a:solidFill>
              </a:rPr>
              <a:t>global</a:t>
            </a:r>
            <a:r>
              <a:rPr lang="en-US" dirty="0">
                <a:solidFill>
                  <a:srgbClr val="0070C0"/>
                </a:solidFill>
              </a:rPr>
              <a:t> </a:t>
            </a:r>
            <a:r>
              <a:rPr lang="en-US" dirty="0" smtClean="0">
                <a:solidFill>
                  <a:srgbClr val="0070C0"/>
                </a:solidFill>
              </a:rPr>
              <a:t>properties</a:t>
            </a:r>
            <a:r>
              <a:rPr lang="en-US" dirty="0" smtClean="0"/>
              <a:t>.</a:t>
            </a:r>
          </a:p>
          <a:p>
            <a:pPr lvl="1"/>
            <a:r>
              <a:rPr lang="en-US" dirty="0" smtClean="0"/>
              <a:t>See </a:t>
            </a:r>
            <a:r>
              <a:rPr lang="en-US" dirty="0"/>
              <a:t>the Window object in Part IV for a list of the global variables and functions defined by client-side JavaScript</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56</a:t>
            </a:fld>
            <a:endParaRPr lang="en-US" dirty="0"/>
          </a:p>
        </p:txBody>
      </p:sp>
      <p:pic>
        <p:nvPicPr>
          <p:cNvPr id="2" name="Picture 1"/>
          <p:cNvPicPr>
            <a:picLocks noChangeAspect="1"/>
          </p:cNvPicPr>
          <p:nvPr/>
        </p:nvPicPr>
        <p:blipFill>
          <a:blip r:embed="rId2"/>
          <a:stretch>
            <a:fillRect/>
          </a:stretch>
        </p:blipFill>
        <p:spPr>
          <a:xfrm>
            <a:off x="693148" y="1519102"/>
            <a:ext cx="7886700" cy="1485900"/>
          </a:xfrm>
          <a:prstGeom prst="rect">
            <a:avLst/>
          </a:prstGeom>
          <a:solidFill>
            <a:schemeClr val="accent2"/>
          </a:solidFill>
          <a:ln>
            <a:solidFill>
              <a:schemeClr val="accent1"/>
            </a:solidFill>
          </a:ln>
        </p:spPr>
      </p:pic>
    </p:spTree>
    <p:extLst>
      <p:ext uri="{BB962C8B-B14F-4D97-AF65-F5344CB8AC3E}">
        <p14:creationId xmlns:p14="http://schemas.microsoft.com/office/powerpoint/2010/main" val="356760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Optional Semicolons</a:t>
            </a:r>
          </a:p>
        </p:txBody>
      </p:sp>
      <p:sp>
        <p:nvSpPr>
          <p:cNvPr id="3" name="Content Placeholder 2"/>
          <p:cNvSpPr>
            <a:spLocks noGrp="1"/>
          </p:cNvSpPr>
          <p:nvPr>
            <p:ph idx="1"/>
          </p:nvPr>
        </p:nvSpPr>
        <p:spPr/>
        <p:txBody>
          <a:bodyPr/>
          <a:lstStyle/>
          <a:p>
            <a:r>
              <a:rPr lang="en-US" dirty="0" smtClean="0"/>
              <a:t>Like </a:t>
            </a:r>
            <a:r>
              <a:rPr lang="en-US" dirty="0"/>
              <a:t>many programming languages, JavaScript uses the </a:t>
            </a:r>
            <a:r>
              <a:rPr lang="en-US" dirty="0">
                <a:solidFill>
                  <a:srgbClr val="FF0000"/>
                </a:solidFill>
              </a:rPr>
              <a:t>semicolon</a:t>
            </a:r>
            <a:r>
              <a:rPr lang="en-US" dirty="0"/>
              <a:t> (;) to </a:t>
            </a:r>
            <a:r>
              <a:rPr lang="en-US" dirty="0">
                <a:solidFill>
                  <a:srgbClr val="0070C0"/>
                </a:solidFill>
              </a:rPr>
              <a:t>separate</a:t>
            </a:r>
            <a:r>
              <a:rPr lang="en-US" dirty="0">
                <a:solidFill>
                  <a:srgbClr val="FF0000"/>
                </a:solidFill>
              </a:rPr>
              <a:t> statements</a:t>
            </a:r>
            <a:r>
              <a:rPr lang="en-US" dirty="0"/>
              <a:t> (see Chapter 5) from each </a:t>
            </a:r>
            <a:r>
              <a:rPr lang="en-US" dirty="0" smtClean="0"/>
              <a:t>other.</a:t>
            </a:r>
          </a:p>
          <a:p>
            <a:pPr lvl="1"/>
            <a:r>
              <a:rPr lang="en-US" dirty="0" smtClean="0"/>
              <a:t>This </a:t>
            </a:r>
            <a:r>
              <a:rPr lang="en-US" dirty="0"/>
              <a:t>is important to make the meaning of your code clear: without a </a:t>
            </a:r>
            <a:r>
              <a:rPr lang="en-US" dirty="0">
                <a:solidFill>
                  <a:srgbClr val="FF0000"/>
                </a:solidFill>
              </a:rPr>
              <a:t>separator</a:t>
            </a:r>
            <a:r>
              <a:rPr lang="en-US" dirty="0"/>
              <a:t>, the end of one statement might appear to be the beginning of the next, or vice </a:t>
            </a:r>
            <a:r>
              <a:rPr lang="en-US" dirty="0" smtClean="0"/>
              <a:t>versa.</a:t>
            </a:r>
          </a:p>
          <a:p>
            <a:pPr lvl="1"/>
            <a:r>
              <a:rPr lang="en-US" dirty="0" smtClean="0"/>
              <a:t>In </a:t>
            </a:r>
            <a:r>
              <a:rPr lang="en-US" dirty="0"/>
              <a:t>JavaScript, you can usually </a:t>
            </a:r>
            <a:r>
              <a:rPr lang="en-US" dirty="0">
                <a:solidFill>
                  <a:srgbClr val="FF0000"/>
                </a:solidFill>
              </a:rPr>
              <a:t>omit</a:t>
            </a:r>
            <a:r>
              <a:rPr lang="en-US" dirty="0"/>
              <a:t> the </a:t>
            </a:r>
            <a:r>
              <a:rPr lang="en-US" dirty="0">
                <a:solidFill>
                  <a:srgbClr val="FF0000"/>
                </a:solidFill>
              </a:rPr>
              <a:t>semicolon</a:t>
            </a:r>
            <a:r>
              <a:rPr lang="en-US" dirty="0"/>
              <a:t> between two statements if those statements are </a:t>
            </a:r>
            <a:r>
              <a:rPr lang="en-US" dirty="0">
                <a:solidFill>
                  <a:srgbClr val="FF0000"/>
                </a:solidFill>
              </a:rPr>
              <a:t>written</a:t>
            </a:r>
            <a:r>
              <a:rPr lang="en-US" dirty="0"/>
              <a:t> on </a:t>
            </a:r>
            <a:r>
              <a:rPr lang="en-US" dirty="0">
                <a:solidFill>
                  <a:srgbClr val="FF0000"/>
                </a:solidFill>
              </a:rPr>
              <a:t>separate lines</a:t>
            </a:r>
            <a:r>
              <a:rPr lang="en-US" dirty="0"/>
              <a:t>. (You can also omit a semicolon at the end of a program or if the next token in the program is a closing curly brace </a:t>
            </a:r>
            <a:r>
              <a:rPr lang="en-US" dirty="0" smtClean="0"/>
              <a:t>}.)</a:t>
            </a:r>
          </a:p>
          <a:p>
            <a:pPr lvl="2"/>
            <a:r>
              <a:rPr lang="en-US" dirty="0" smtClean="0"/>
              <a:t>Many </a:t>
            </a:r>
            <a:r>
              <a:rPr lang="en-US" dirty="0"/>
              <a:t>JavaScript programmers (and the code in this book) use semicolons to </a:t>
            </a:r>
            <a:r>
              <a:rPr lang="en-US" dirty="0">
                <a:solidFill>
                  <a:srgbClr val="FF0000"/>
                </a:solidFill>
              </a:rPr>
              <a:t>explicitly</a:t>
            </a:r>
            <a:r>
              <a:rPr lang="en-US" dirty="0"/>
              <a:t> mark the ends of statements, even where they are not </a:t>
            </a:r>
            <a:r>
              <a:rPr lang="en-US" dirty="0" smtClean="0"/>
              <a:t>required.</a:t>
            </a:r>
          </a:p>
          <a:p>
            <a:pPr lvl="2"/>
            <a:r>
              <a:rPr lang="en-US" dirty="0" smtClean="0"/>
              <a:t>Another </a:t>
            </a:r>
            <a:r>
              <a:rPr lang="en-US" dirty="0"/>
              <a:t>style is to omit semicolons whenever possible, using them only in the </a:t>
            </a:r>
            <a:r>
              <a:rPr lang="en-US" dirty="0">
                <a:solidFill>
                  <a:srgbClr val="FF0000"/>
                </a:solidFill>
              </a:rPr>
              <a:t>few situations</a:t>
            </a:r>
            <a:r>
              <a:rPr lang="en-US" dirty="0"/>
              <a:t> that require </a:t>
            </a:r>
            <a:r>
              <a:rPr lang="en-US" dirty="0" smtClean="0"/>
              <a:t>them.</a:t>
            </a:r>
          </a:p>
          <a:p>
            <a:pPr lvl="1"/>
            <a:r>
              <a:rPr lang="en-US" dirty="0" smtClean="0"/>
              <a:t>Whichever </a:t>
            </a:r>
            <a:r>
              <a:rPr lang="en-US" dirty="0"/>
              <a:t>style you choose, there are a few details you should understand about optional semicolons in JavaScript</a:t>
            </a:r>
            <a:r>
              <a:rPr lang="en-US" dirty="0" smtClean="0"/>
              <a:t>.</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57</a:t>
            </a:fld>
            <a:endParaRPr lang="en-US" dirty="0"/>
          </a:p>
        </p:txBody>
      </p:sp>
    </p:spTree>
    <p:extLst>
      <p:ext uri="{BB962C8B-B14F-4D97-AF65-F5344CB8AC3E}">
        <p14:creationId xmlns:p14="http://schemas.microsoft.com/office/powerpoint/2010/main" val="488340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a:t>
            </a:r>
            <a:endParaRPr lang="en-US" dirty="0"/>
          </a:p>
        </p:txBody>
      </p:sp>
      <p:sp>
        <p:nvSpPr>
          <p:cNvPr id="3" name="Content Placeholder 2"/>
          <p:cNvSpPr>
            <a:spLocks noGrp="1"/>
          </p:cNvSpPr>
          <p:nvPr>
            <p:ph idx="1"/>
          </p:nvPr>
        </p:nvSpPr>
        <p:spPr/>
        <p:txBody>
          <a:bodyPr/>
          <a:lstStyle/>
          <a:p>
            <a:r>
              <a:rPr lang="en-US" dirty="0"/>
              <a:t>Consider the following </a:t>
            </a:r>
            <a:r>
              <a:rPr lang="en-US" dirty="0" smtClean="0"/>
              <a:t>code.</a:t>
            </a:r>
          </a:p>
          <a:p>
            <a:pPr lvl="1"/>
            <a:r>
              <a:rPr lang="en-US" dirty="0" smtClean="0"/>
              <a:t>Since </a:t>
            </a:r>
            <a:r>
              <a:rPr lang="en-US" dirty="0"/>
              <a:t>the two statements appear on separate lines, the first semicolon could be </a:t>
            </a:r>
            <a:r>
              <a:rPr lang="en-US" dirty="0" smtClean="0"/>
              <a:t>omitted:</a:t>
            </a:r>
          </a:p>
          <a:p>
            <a:pPr marL="233363" lvl="1" indent="0">
              <a:buNone/>
            </a:pPr>
            <a:endParaRPr lang="en-US" dirty="0" smtClean="0"/>
          </a:p>
          <a:p>
            <a:pPr marL="233363" lvl="1" indent="0">
              <a:buNone/>
            </a:pPr>
            <a:endParaRPr lang="en-US" dirty="0"/>
          </a:p>
          <a:p>
            <a:pPr lvl="1"/>
            <a:r>
              <a:rPr lang="en-US" dirty="0" smtClean="0"/>
              <a:t>Written </a:t>
            </a:r>
            <a:r>
              <a:rPr lang="en-US" dirty="0"/>
              <a:t>as follows, however, the first semicolon is required: a = 3; b = </a:t>
            </a:r>
            <a:r>
              <a:rPr lang="en-US" dirty="0" smtClean="0"/>
              <a:t>4;</a:t>
            </a:r>
          </a:p>
          <a:p>
            <a:pPr marL="233363" lvl="1" indent="0">
              <a:buNone/>
            </a:pPr>
            <a:endParaRPr lang="en-US" dirty="0" smtClean="0"/>
          </a:p>
          <a:p>
            <a:pPr marL="233363" lvl="1" indent="0">
              <a:buNone/>
            </a:pPr>
            <a:endParaRPr lang="en-US" dirty="0"/>
          </a:p>
          <a:p>
            <a:pPr lvl="1"/>
            <a:r>
              <a:rPr lang="en-US" dirty="0" smtClean="0"/>
              <a:t>Note </a:t>
            </a:r>
            <a:r>
              <a:rPr lang="en-US" dirty="0"/>
              <a:t>that JavaScript does not treat every line break as a semicolon: it usually treats line breaks as semicolons only if it can’t parse the code without the </a:t>
            </a:r>
            <a:r>
              <a:rPr lang="en-US" dirty="0" smtClean="0"/>
              <a:t>semicolons.</a:t>
            </a:r>
          </a:p>
          <a:p>
            <a:pPr lvl="2"/>
            <a:r>
              <a:rPr lang="en-US" dirty="0" smtClean="0"/>
              <a:t>More </a:t>
            </a:r>
            <a:r>
              <a:rPr lang="en-US" dirty="0"/>
              <a:t>formally (and with two exceptions described below), JavaScript treats a line break as a semicolon if the next nonspace character cannot be interpreted as a continuation of the current </a:t>
            </a:r>
            <a:r>
              <a:rPr lang="en-US" dirty="0" smtClean="0"/>
              <a:t>statement.</a:t>
            </a:r>
          </a:p>
          <a:p>
            <a:pPr lvl="2"/>
            <a:r>
              <a:rPr lang="en-US" dirty="0" smtClean="0"/>
              <a:t>Consider </a:t>
            </a:r>
            <a:r>
              <a:rPr lang="en-US" dirty="0"/>
              <a:t>the following code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58</a:t>
            </a:fld>
            <a:endParaRPr lang="en-US" dirty="0"/>
          </a:p>
        </p:txBody>
      </p:sp>
      <p:pic>
        <p:nvPicPr>
          <p:cNvPr id="7" name="Picture 6"/>
          <p:cNvPicPr>
            <a:picLocks noChangeAspect="1"/>
          </p:cNvPicPr>
          <p:nvPr/>
        </p:nvPicPr>
        <p:blipFill>
          <a:blip r:embed="rId2"/>
          <a:stretch>
            <a:fillRect/>
          </a:stretch>
        </p:blipFill>
        <p:spPr>
          <a:xfrm>
            <a:off x="1043940" y="2042840"/>
            <a:ext cx="838200" cy="542925"/>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1043940" y="3109504"/>
            <a:ext cx="1524000" cy="342900"/>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1043940" y="5293546"/>
            <a:ext cx="1470818" cy="1182069"/>
          </a:xfrm>
          <a:prstGeom prst="rect">
            <a:avLst/>
          </a:prstGeom>
          <a:ln>
            <a:solidFill>
              <a:schemeClr val="accent1"/>
            </a:solidFill>
          </a:ln>
        </p:spPr>
      </p:pic>
    </p:spTree>
    <p:extLst>
      <p:ext uri="{BB962C8B-B14F-4D97-AF65-F5344CB8AC3E}">
        <p14:creationId xmlns:p14="http://schemas.microsoft.com/office/powerpoint/2010/main" val="8371443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JavaScript interprets this code like this</a:t>
            </a:r>
            <a:r>
              <a:rPr lang="en-US" dirty="0" smtClean="0"/>
              <a:t>:</a:t>
            </a:r>
          </a:p>
          <a:p>
            <a:pPr marL="233363" lvl="1" indent="0">
              <a:buNone/>
            </a:pPr>
            <a:endParaRPr lang="en-US" dirty="0"/>
          </a:p>
          <a:p>
            <a:pPr marL="233363" lvl="1" indent="0">
              <a:buNone/>
            </a:pPr>
            <a:endParaRPr lang="en-US" dirty="0" smtClean="0"/>
          </a:p>
          <a:p>
            <a:pPr lvl="2"/>
            <a:r>
              <a:rPr lang="en-US" dirty="0" smtClean="0"/>
              <a:t>JavaScript </a:t>
            </a:r>
            <a:r>
              <a:rPr lang="en-US" dirty="0"/>
              <a:t>does treat the first line break as a semicolon because it cannot parse the code </a:t>
            </a:r>
            <a:r>
              <a:rPr lang="en-US" dirty="0">
                <a:solidFill>
                  <a:srgbClr val="FF0000"/>
                </a:solidFill>
              </a:rPr>
              <a:t>var a a</a:t>
            </a:r>
            <a:r>
              <a:rPr lang="en-US" dirty="0"/>
              <a:t> without a </a:t>
            </a:r>
            <a:r>
              <a:rPr lang="en-US" dirty="0" smtClean="0"/>
              <a:t>semicolon.</a:t>
            </a:r>
          </a:p>
          <a:p>
            <a:pPr lvl="2"/>
            <a:r>
              <a:rPr lang="en-US" dirty="0" smtClean="0"/>
              <a:t>The </a:t>
            </a:r>
            <a:r>
              <a:rPr lang="en-US" dirty="0"/>
              <a:t>second a could </a:t>
            </a:r>
            <a:r>
              <a:rPr lang="en-US" dirty="0">
                <a:solidFill>
                  <a:srgbClr val="FF0000"/>
                </a:solidFill>
              </a:rPr>
              <a:t>stand alone</a:t>
            </a:r>
            <a:r>
              <a:rPr lang="en-US" dirty="0"/>
              <a:t> as the </a:t>
            </a:r>
            <a:r>
              <a:rPr lang="en-US" dirty="0">
                <a:solidFill>
                  <a:srgbClr val="FF0000"/>
                </a:solidFill>
              </a:rPr>
              <a:t>statement</a:t>
            </a:r>
            <a:r>
              <a:rPr lang="en-US" dirty="0"/>
              <a:t> a;, but JavaScript does not treat the second line break as a semicolon because it can continue parsing the longer statement a = 3</a:t>
            </a:r>
            <a:r>
              <a:rPr lang="en-US" dirty="0" smtClean="0"/>
              <a:t>;.</a:t>
            </a:r>
          </a:p>
          <a:p>
            <a:pPr lvl="2"/>
            <a:r>
              <a:rPr lang="en-US" dirty="0" smtClean="0"/>
              <a:t>These </a:t>
            </a:r>
            <a:r>
              <a:rPr lang="en-US" dirty="0"/>
              <a:t>statement termination rules lead to some surprising </a:t>
            </a:r>
            <a:r>
              <a:rPr lang="en-US" dirty="0" smtClean="0"/>
              <a:t>cases.</a:t>
            </a:r>
          </a:p>
          <a:p>
            <a:pPr lvl="1"/>
            <a:r>
              <a:rPr lang="en-US" dirty="0" smtClean="0"/>
              <a:t>This </a:t>
            </a:r>
            <a:r>
              <a:rPr lang="en-US" dirty="0"/>
              <a:t>code looks like two separate statements separated with a newline</a:t>
            </a:r>
            <a:r>
              <a:rPr lang="en-US" dirty="0" smtClean="0"/>
              <a:t>:</a:t>
            </a:r>
          </a:p>
          <a:p>
            <a:pPr marL="233363" lvl="1" indent="0">
              <a:buNone/>
            </a:pPr>
            <a:endParaRPr lang="en-US" dirty="0" smtClean="0"/>
          </a:p>
          <a:p>
            <a:pPr marL="233363" lvl="1" indent="0">
              <a:buNone/>
            </a:pPr>
            <a:endParaRPr lang="en-US" dirty="0"/>
          </a:p>
          <a:p>
            <a:pPr lvl="1"/>
            <a:r>
              <a:rPr lang="en-US" dirty="0"/>
              <a:t>But the parentheses on the second line of code can be </a:t>
            </a:r>
            <a:r>
              <a:rPr lang="en-US" dirty="0">
                <a:solidFill>
                  <a:srgbClr val="FF0000"/>
                </a:solidFill>
              </a:rPr>
              <a:t>interpreted</a:t>
            </a:r>
            <a:r>
              <a:rPr lang="en-US" dirty="0"/>
              <a:t> as a </a:t>
            </a:r>
            <a:r>
              <a:rPr lang="en-US" dirty="0">
                <a:solidFill>
                  <a:srgbClr val="FF0000"/>
                </a:solidFill>
              </a:rPr>
              <a:t>function invocation</a:t>
            </a:r>
            <a:r>
              <a:rPr lang="en-US" dirty="0"/>
              <a:t> of </a:t>
            </a:r>
            <a:r>
              <a:rPr lang="en-US" dirty="0">
                <a:solidFill>
                  <a:srgbClr val="FF0000"/>
                </a:solidFill>
              </a:rPr>
              <a:t>f </a:t>
            </a:r>
            <a:r>
              <a:rPr lang="en-US" dirty="0"/>
              <a:t>from the first line, and JavaScript interprets the code like this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59</a:t>
            </a:fld>
            <a:endParaRPr lang="en-US" dirty="0"/>
          </a:p>
        </p:txBody>
      </p:sp>
      <p:pic>
        <p:nvPicPr>
          <p:cNvPr id="10" name="Picture 9"/>
          <p:cNvPicPr>
            <a:picLocks noChangeAspect="1"/>
          </p:cNvPicPr>
          <p:nvPr/>
        </p:nvPicPr>
        <p:blipFill>
          <a:blip r:embed="rId2"/>
          <a:stretch>
            <a:fillRect/>
          </a:stretch>
        </p:blipFill>
        <p:spPr>
          <a:xfrm>
            <a:off x="816292" y="1795326"/>
            <a:ext cx="3000375" cy="323850"/>
          </a:xfrm>
          <a:prstGeom prst="rect">
            <a:avLst/>
          </a:prstGeom>
          <a:ln>
            <a:solidFill>
              <a:schemeClr val="accent1"/>
            </a:solidFill>
          </a:ln>
        </p:spPr>
      </p:pic>
      <p:pic>
        <p:nvPicPr>
          <p:cNvPr id="11" name="Picture 10"/>
          <p:cNvPicPr>
            <a:picLocks noChangeAspect="1"/>
          </p:cNvPicPr>
          <p:nvPr/>
        </p:nvPicPr>
        <p:blipFill>
          <a:blip r:embed="rId3"/>
          <a:stretch>
            <a:fillRect/>
          </a:stretch>
        </p:blipFill>
        <p:spPr>
          <a:xfrm>
            <a:off x="816292" y="4242980"/>
            <a:ext cx="1752737" cy="490403"/>
          </a:xfrm>
          <a:prstGeom prst="rect">
            <a:avLst/>
          </a:prstGeom>
          <a:ln>
            <a:solidFill>
              <a:schemeClr val="accent1"/>
            </a:solidFill>
          </a:ln>
        </p:spPr>
      </p:pic>
      <p:pic>
        <p:nvPicPr>
          <p:cNvPr id="12" name="Picture 11"/>
          <p:cNvPicPr>
            <a:picLocks noChangeAspect="1"/>
          </p:cNvPicPr>
          <p:nvPr/>
        </p:nvPicPr>
        <p:blipFill>
          <a:blip r:embed="rId4"/>
          <a:stretch>
            <a:fillRect/>
          </a:stretch>
        </p:blipFill>
        <p:spPr>
          <a:xfrm>
            <a:off x="816292" y="5710238"/>
            <a:ext cx="3228975" cy="314325"/>
          </a:xfrm>
          <a:prstGeom prst="rect">
            <a:avLst/>
          </a:prstGeom>
          <a:ln>
            <a:solidFill>
              <a:schemeClr val="accent1"/>
            </a:solidFill>
          </a:ln>
        </p:spPr>
      </p:pic>
    </p:spTree>
    <p:extLst>
      <p:ext uri="{BB962C8B-B14F-4D97-AF65-F5344CB8AC3E}">
        <p14:creationId xmlns:p14="http://schemas.microsoft.com/office/powerpoint/2010/main" val="1356287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Syntax</a:t>
            </a:r>
            <a:endParaRPr lang="en-US" dirty="0"/>
          </a:p>
        </p:txBody>
      </p:sp>
      <p:sp>
        <p:nvSpPr>
          <p:cNvPr id="8" name="Content Placeholder 7"/>
          <p:cNvSpPr>
            <a:spLocks noGrp="1"/>
          </p:cNvSpPr>
          <p:nvPr>
            <p:ph idx="1"/>
          </p:nvPr>
        </p:nvSpPr>
        <p:spPr/>
        <p:txBody>
          <a:bodyPr/>
          <a:lstStyle/>
          <a:p>
            <a:r>
              <a:rPr lang="en-US" dirty="0"/>
              <a:t>JavaScript derives its syntax from </a:t>
            </a:r>
            <a:r>
              <a:rPr lang="en-US" dirty="0" smtClean="0">
                <a:solidFill>
                  <a:srgbClr val="FF0000"/>
                </a:solidFill>
              </a:rPr>
              <a:t>Java</a:t>
            </a:r>
            <a:r>
              <a:rPr lang="en-US" dirty="0" smtClean="0"/>
              <a:t>,</a:t>
            </a:r>
          </a:p>
          <a:p>
            <a:pPr lvl="2"/>
            <a:r>
              <a:rPr lang="en-US" dirty="0" smtClean="0"/>
              <a:t>its </a:t>
            </a:r>
            <a:r>
              <a:rPr lang="en-US" dirty="0"/>
              <a:t>first-class functions from </a:t>
            </a:r>
            <a:r>
              <a:rPr lang="en-US" dirty="0" smtClean="0">
                <a:solidFill>
                  <a:srgbClr val="FF0000"/>
                </a:solidFill>
              </a:rPr>
              <a:t>Scheme</a:t>
            </a:r>
            <a:endParaRPr lang="en-US" dirty="0" smtClean="0"/>
          </a:p>
          <a:p>
            <a:pPr lvl="2"/>
            <a:r>
              <a:rPr lang="en-US" dirty="0" smtClean="0"/>
              <a:t>its </a:t>
            </a:r>
            <a:r>
              <a:rPr lang="en-US" dirty="0" smtClean="0">
                <a:solidFill>
                  <a:srgbClr val="FF0000"/>
                </a:solidFill>
              </a:rPr>
              <a:t>prototype</a:t>
            </a:r>
            <a:r>
              <a:rPr lang="en-US" dirty="0" smtClean="0"/>
              <a:t> based </a:t>
            </a:r>
            <a:r>
              <a:rPr lang="en-US" dirty="0">
                <a:solidFill>
                  <a:srgbClr val="0070C0"/>
                </a:solidFill>
              </a:rPr>
              <a:t>inheritance</a:t>
            </a:r>
            <a:r>
              <a:rPr lang="en-US" dirty="0"/>
              <a:t> from </a:t>
            </a:r>
            <a:r>
              <a:rPr lang="en-US" dirty="0" smtClean="0">
                <a:solidFill>
                  <a:srgbClr val="FF0000"/>
                </a:solidFill>
              </a:rPr>
              <a:t>Self</a:t>
            </a:r>
            <a:endParaRPr lang="en-US" dirty="0" smtClean="0"/>
          </a:p>
          <a:p>
            <a:pPr lvl="1"/>
            <a:r>
              <a:rPr lang="en-US" dirty="0" smtClean="0"/>
              <a:t>But </a:t>
            </a:r>
            <a:r>
              <a:rPr lang="en-US" dirty="0"/>
              <a:t>you do not need to know any of those languages, or be familiar with those terms, to use this book and learn </a:t>
            </a:r>
            <a:r>
              <a:rPr lang="en-US" dirty="0" smtClean="0"/>
              <a:t>JavaScript.</a:t>
            </a:r>
          </a:p>
          <a:p>
            <a:pPr lvl="1"/>
            <a:r>
              <a:rPr lang="en-US" dirty="0" smtClean="0"/>
              <a:t>The </a:t>
            </a:r>
            <a:r>
              <a:rPr lang="en-US" dirty="0"/>
              <a:t>name “JavaScript” is actually somewhat </a:t>
            </a:r>
            <a:r>
              <a:rPr lang="en-US" dirty="0" smtClean="0"/>
              <a:t>misleading.</a:t>
            </a:r>
          </a:p>
          <a:p>
            <a:pPr lvl="1"/>
            <a:r>
              <a:rPr lang="en-US" dirty="0" smtClean="0"/>
              <a:t>Except </a:t>
            </a:r>
            <a:r>
              <a:rPr lang="en-US" dirty="0"/>
              <a:t>for a superficial syntactic resemblance, JavaScript is completely different from the Java programming </a:t>
            </a:r>
            <a:r>
              <a:rPr lang="en-US" dirty="0" smtClean="0"/>
              <a:t>language.</a:t>
            </a:r>
          </a:p>
          <a:p>
            <a:pPr lvl="1"/>
            <a:r>
              <a:rPr lang="en-US" dirty="0" smtClean="0"/>
              <a:t>And </a:t>
            </a:r>
            <a:r>
              <a:rPr lang="en-US" dirty="0"/>
              <a:t>JavaScript has long since outgrown its scripting-language roots to become a robust and efficient general-purpose </a:t>
            </a:r>
            <a:r>
              <a:rPr lang="en-US" dirty="0" smtClean="0"/>
              <a:t>language.</a:t>
            </a:r>
          </a:p>
          <a:p>
            <a:pPr lvl="1"/>
            <a:r>
              <a:rPr lang="en-US" dirty="0" smtClean="0"/>
              <a:t>The </a:t>
            </a:r>
            <a:r>
              <a:rPr lang="en-US" dirty="0"/>
              <a:t>latest version of the language (see the sidebar) defines new features for serious large-scale software development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6</a:t>
            </a:fld>
            <a:endParaRPr lang="en-US" dirty="0"/>
          </a:p>
        </p:txBody>
      </p:sp>
    </p:spTree>
    <p:extLst>
      <p:ext uri="{BB962C8B-B14F-4D97-AF65-F5344CB8AC3E}">
        <p14:creationId xmlns:p14="http://schemas.microsoft.com/office/powerpoint/2010/main" val="9070061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Guidelines</a:t>
            </a:r>
            <a:endParaRPr lang="en-US" dirty="0">
              <a:solidFill>
                <a:srgbClr val="C00000"/>
              </a:solidFill>
            </a:endParaRPr>
          </a:p>
        </p:txBody>
      </p:sp>
      <p:sp>
        <p:nvSpPr>
          <p:cNvPr id="3" name="Content Placeholder 2"/>
          <p:cNvSpPr>
            <a:spLocks noGrp="1"/>
          </p:cNvSpPr>
          <p:nvPr>
            <p:ph idx="1"/>
          </p:nvPr>
        </p:nvSpPr>
        <p:spPr/>
        <p:txBody>
          <a:bodyPr/>
          <a:lstStyle/>
          <a:p>
            <a:r>
              <a:rPr lang="en-US" dirty="0"/>
              <a:t>More likely than not, </a:t>
            </a:r>
            <a:r>
              <a:rPr lang="en-US" dirty="0">
                <a:solidFill>
                  <a:srgbClr val="0070C0"/>
                </a:solidFill>
              </a:rPr>
              <a:t>this is </a:t>
            </a:r>
            <a:r>
              <a:rPr lang="en-US" dirty="0">
                <a:solidFill>
                  <a:srgbClr val="FF0000"/>
                </a:solidFill>
              </a:rPr>
              <a:t>not</a:t>
            </a:r>
            <a:r>
              <a:rPr lang="en-US" dirty="0"/>
              <a:t> </a:t>
            </a:r>
            <a:r>
              <a:rPr lang="en-US" dirty="0">
                <a:solidFill>
                  <a:srgbClr val="0070C0"/>
                </a:solidFill>
              </a:rPr>
              <a:t>the</a:t>
            </a:r>
            <a:r>
              <a:rPr lang="en-US" dirty="0"/>
              <a:t> </a:t>
            </a:r>
            <a:r>
              <a:rPr lang="en-US" dirty="0">
                <a:solidFill>
                  <a:srgbClr val="FF0000"/>
                </a:solidFill>
              </a:rPr>
              <a:t>interpretation</a:t>
            </a:r>
            <a:r>
              <a:rPr lang="en-US" dirty="0"/>
              <a:t> </a:t>
            </a:r>
            <a:r>
              <a:rPr lang="en-US" dirty="0">
                <a:solidFill>
                  <a:srgbClr val="0070C0"/>
                </a:solidFill>
              </a:rPr>
              <a:t>intended</a:t>
            </a:r>
            <a:r>
              <a:rPr lang="en-US" dirty="0"/>
              <a:t> by the </a:t>
            </a:r>
            <a:r>
              <a:rPr lang="en-US" dirty="0">
                <a:solidFill>
                  <a:srgbClr val="FF0000"/>
                </a:solidFill>
              </a:rPr>
              <a:t>author </a:t>
            </a:r>
            <a:r>
              <a:rPr lang="en-US" dirty="0">
                <a:solidFill>
                  <a:srgbClr val="0070C0"/>
                </a:solidFill>
              </a:rPr>
              <a:t>of the </a:t>
            </a:r>
            <a:r>
              <a:rPr lang="en-US" dirty="0" smtClean="0">
                <a:solidFill>
                  <a:srgbClr val="FF0000"/>
                </a:solidFill>
              </a:rPr>
              <a:t>code</a:t>
            </a:r>
            <a:r>
              <a:rPr lang="en-US" dirty="0" smtClean="0"/>
              <a:t>.</a:t>
            </a:r>
          </a:p>
          <a:p>
            <a:pPr lvl="1"/>
            <a:r>
              <a:rPr lang="en-US" dirty="0" smtClean="0"/>
              <a:t>In </a:t>
            </a:r>
            <a:r>
              <a:rPr lang="en-US" dirty="0"/>
              <a:t>order to work as two separate statements, an explicit semicolon is required in this </a:t>
            </a:r>
            <a:r>
              <a:rPr lang="en-US" dirty="0" smtClean="0"/>
              <a:t>case.</a:t>
            </a:r>
          </a:p>
          <a:p>
            <a:pPr lvl="1"/>
            <a:r>
              <a:rPr lang="en-US" dirty="0" smtClean="0"/>
              <a:t>In </a:t>
            </a:r>
            <a:r>
              <a:rPr lang="en-US" dirty="0"/>
              <a:t>general, if a statement begins with (, [, /, +, or -, there is a chance that it could be interpreted as a continuation of the statement </a:t>
            </a:r>
            <a:r>
              <a:rPr lang="en-US" dirty="0" smtClean="0"/>
              <a:t>before.</a:t>
            </a:r>
          </a:p>
          <a:p>
            <a:pPr lvl="1"/>
            <a:r>
              <a:rPr lang="en-US" dirty="0" smtClean="0"/>
              <a:t>Statements </a:t>
            </a:r>
            <a:r>
              <a:rPr lang="en-US" dirty="0"/>
              <a:t>beginning with /, +, and - are quite rare in practice, but statements beginning with ( and [ are not uncommon at all, at least in some styles of JavaScript </a:t>
            </a:r>
            <a:r>
              <a:rPr lang="en-US" dirty="0" smtClean="0"/>
              <a:t>programming.</a:t>
            </a:r>
          </a:p>
          <a:p>
            <a:pPr lvl="1"/>
            <a:r>
              <a:rPr lang="en-US" dirty="0" smtClean="0"/>
              <a:t>Some </a:t>
            </a:r>
            <a:r>
              <a:rPr lang="en-US" dirty="0"/>
              <a:t>programmers like to put a defensive semicolon at the beginning of any such statement so that it will continue to work correctly even if the statement before it is modified and a previously terminating semicolon removed</a:t>
            </a:r>
            <a:r>
              <a:rPr lang="en-US" dirty="0" smtClean="0"/>
              <a:t>:</a:t>
            </a:r>
          </a:p>
          <a:p>
            <a:pPr marL="233363" lvl="1" indent="0">
              <a:buNone/>
            </a:pPr>
            <a:endParaRPr lang="en-US" dirty="0" smtClean="0"/>
          </a:p>
          <a:p>
            <a:pPr marL="233363" lvl="1" indent="0">
              <a:buNone/>
            </a:pPr>
            <a:endParaRPr lang="en-US" dirty="0"/>
          </a:p>
          <a:p>
            <a:pPr lvl="1"/>
            <a:r>
              <a:rPr lang="en-US" dirty="0"/>
              <a:t>There are two exceptions to the general rule that JavaScript interprets line breaks as semicolons when it cannot parse the second line as a continuation of the statement on the first </a:t>
            </a:r>
            <a:r>
              <a:rPr lang="en-US" dirty="0" smtClean="0"/>
              <a:t>line.</a:t>
            </a:r>
          </a:p>
          <a:p>
            <a:pPr lvl="1"/>
            <a:r>
              <a:rPr lang="en-US" dirty="0" smtClean="0"/>
              <a:t>The </a:t>
            </a:r>
            <a:r>
              <a:rPr lang="en-US" dirty="0"/>
              <a:t>first exception involves the return, break, and continue statements (see Chapter 5</a:t>
            </a:r>
            <a:r>
              <a:rPr lang="en-US" dirty="0" smtClean="0"/>
              <a:t>).</a:t>
            </a:r>
          </a:p>
          <a:p>
            <a:pPr lvl="2"/>
            <a:r>
              <a:rPr lang="en-US" dirty="0" smtClean="0"/>
              <a:t>These </a:t>
            </a:r>
            <a:r>
              <a:rPr lang="en-US" dirty="0"/>
              <a:t>statements often stand alone, but they are sometimes followed by an identifier or expression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60</a:t>
            </a:fld>
            <a:endParaRPr lang="en-US" dirty="0"/>
          </a:p>
        </p:txBody>
      </p:sp>
      <p:pic>
        <p:nvPicPr>
          <p:cNvPr id="7" name="Picture 6"/>
          <p:cNvPicPr>
            <a:picLocks noChangeAspect="1"/>
          </p:cNvPicPr>
          <p:nvPr/>
        </p:nvPicPr>
        <p:blipFill>
          <a:blip r:embed="rId2"/>
          <a:stretch>
            <a:fillRect/>
          </a:stretch>
        </p:blipFill>
        <p:spPr>
          <a:xfrm>
            <a:off x="726350" y="4146369"/>
            <a:ext cx="7816759" cy="519263"/>
          </a:xfrm>
          <a:prstGeom prst="rect">
            <a:avLst/>
          </a:prstGeom>
          <a:ln>
            <a:solidFill>
              <a:schemeClr val="accent1"/>
            </a:solidFill>
          </a:ln>
        </p:spPr>
      </p:pic>
    </p:spTree>
    <p:extLst>
      <p:ext uri="{BB962C8B-B14F-4D97-AF65-F5344CB8AC3E}">
        <p14:creationId xmlns:p14="http://schemas.microsoft.com/office/powerpoint/2010/main" val="14889459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Guidelines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t>If </a:t>
            </a:r>
            <a:r>
              <a:rPr lang="en-US" dirty="0"/>
              <a:t>a line break appears after any of these words (before any other tokens), JavaScript will always interpret that line break as a semicolon. For example, if you write</a:t>
            </a:r>
            <a:r>
              <a:rPr lang="en-US" dirty="0" smtClean="0"/>
              <a:t>:</a:t>
            </a:r>
          </a:p>
          <a:p>
            <a:pPr marL="460375" lvl="2" indent="0">
              <a:buNone/>
            </a:pPr>
            <a:endParaRPr lang="en-US" dirty="0" smtClean="0"/>
          </a:p>
          <a:p>
            <a:pPr marL="460375" lvl="2" indent="0">
              <a:buNone/>
            </a:pPr>
            <a:endParaRPr lang="en-US" dirty="0" smtClean="0"/>
          </a:p>
          <a:p>
            <a:pPr marL="460375" lvl="2" indent="0">
              <a:buNone/>
            </a:pPr>
            <a:endParaRPr lang="en-US" dirty="0"/>
          </a:p>
          <a:p>
            <a:pPr lvl="2"/>
            <a:r>
              <a:rPr lang="en-US" dirty="0"/>
              <a:t>JavaScript assumes you meant:</a:t>
            </a:r>
          </a:p>
          <a:p>
            <a:pPr marL="460375" lvl="2" indent="0">
              <a:buNone/>
            </a:pPr>
            <a:endParaRPr lang="en-US" dirty="0" smtClean="0"/>
          </a:p>
          <a:p>
            <a:pPr marL="460375" lvl="2" indent="0">
              <a:buNone/>
            </a:pPr>
            <a:endParaRPr lang="en-US" dirty="0"/>
          </a:p>
          <a:p>
            <a:pPr marL="460375" lvl="2" indent="0">
              <a:buNone/>
            </a:pPr>
            <a:endParaRPr lang="en-US" dirty="0"/>
          </a:p>
          <a:p>
            <a:pPr lvl="2"/>
            <a:r>
              <a:rPr lang="en-US" dirty="0"/>
              <a:t>What this means is that you must </a:t>
            </a:r>
            <a:r>
              <a:rPr lang="en-US" dirty="0">
                <a:solidFill>
                  <a:srgbClr val="FF0000"/>
                </a:solidFill>
              </a:rPr>
              <a:t>not insert </a:t>
            </a:r>
            <a:r>
              <a:rPr lang="en-US" dirty="0"/>
              <a:t>a </a:t>
            </a:r>
            <a:r>
              <a:rPr lang="en-US" dirty="0">
                <a:solidFill>
                  <a:srgbClr val="FF0000"/>
                </a:solidFill>
              </a:rPr>
              <a:t>line break</a:t>
            </a:r>
            <a:r>
              <a:rPr lang="en-US" dirty="0"/>
              <a:t> between </a:t>
            </a:r>
            <a:r>
              <a:rPr lang="en-US" dirty="0">
                <a:solidFill>
                  <a:srgbClr val="0070C0"/>
                </a:solidFill>
              </a:rPr>
              <a:t>return</a:t>
            </a:r>
            <a:r>
              <a:rPr lang="en-US" dirty="0"/>
              <a:t>, </a:t>
            </a:r>
            <a:r>
              <a:rPr lang="en-US" dirty="0">
                <a:solidFill>
                  <a:srgbClr val="0070C0"/>
                </a:solidFill>
              </a:rPr>
              <a:t>break</a:t>
            </a:r>
            <a:r>
              <a:rPr lang="en-US" dirty="0"/>
              <a:t> or </a:t>
            </a:r>
            <a:r>
              <a:rPr lang="en-US" dirty="0">
                <a:solidFill>
                  <a:srgbClr val="0070C0"/>
                </a:solidFill>
              </a:rPr>
              <a:t>continue</a:t>
            </a:r>
            <a:r>
              <a:rPr lang="en-US" dirty="0"/>
              <a:t> and the expression that follows the </a:t>
            </a:r>
            <a:r>
              <a:rPr lang="en-US" dirty="0" smtClean="0"/>
              <a:t>keyword.</a:t>
            </a:r>
          </a:p>
          <a:p>
            <a:pPr lvl="2"/>
            <a:r>
              <a:rPr lang="en-US" dirty="0" smtClean="0"/>
              <a:t>If </a:t>
            </a:r>
            <a:r>
              <a:rPr lang="en-US" dirty="0"/>
              <a:t>you do insert a line break, your code is likely to fail in a nonobvious way that is difficult to </a:t>
            </a:r>
            <a:r>
              <a:rPr lang="en-US" dirty="0" smtClean="0"/>
              <a:t>debug.</a:t>
            </a:r>
          </a:p>
          <a:p>
            <a:pPr lvl="1"/>
            <a:r>
              <a:rPr lang="en-US" dirty="0" smtClean="0"/>
              <a:t>The </a:t>
            </a:r>
            <a:r>
              <a:rPr lang="en-US" dirty="0"/>
              <a:t>second exception involves the ++ and −− operators (§4.8</a:t>
            </a:r>
            <a:r>
              <a:rPr lang="en-US" dirty="0" smtClean="0"/>
              <a:t>).</a:t>
            </a:r>
          </a:p>
          <a:p>
            <a:pPr lvl="2"/>
            <a:r>
              <a:rPr lang="en-US" dirty="0" smtClean="0"/>
              <a:t>These </a:t>
            </a:r>
            <a:r>
              <a:rPr lang="en-US" dirty="0"/>
              <a:t>operators can be prefix operators that appear before an expression or postfix operators that appear after an expression. </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61</a:t>
            </a:fld>
            <a:endParaRPr lang="en-US" dirty="0"/>
          </a:p>
        </p:txBody>
      </p:sp>
      <p:pic>
        <p:nvPicPr>
          <p:cNvPr id="9" name="Picture 8"/>
          <p:cNvPicPr>
            <a:picLocks noChangeAspect="1"/>
          </p:cNvPicPr>
          <p:nvPr/>
        </p:nvPicPr>
        <p:blipFill>
          <a:blip r:embed="rId2"/>
          <a:stretch>
            <a:fillRect/>
          </a:stretch>
        </p:blipFill>
        <p:spPr>
          <a:xfrm>
            <a:off x="1074420" y="2061074"/>
            <a:ext cx="781050" cy="523875"/>
          </a:xfrm>
          <a:prstGeom prst="rect">
            <a:avLst/>
          </a:prstGeom>
          <a:ln>
            <a:solidFill>
              <a:schemeClr val="accent1"/>
            </a:solidFill>
          </a:ln>
        </p:spPr>
      </p:pic>
      <p:pic>
        <p:nvPicPr>
          <p:cNvPr id="10" name="Picture 9"/>
          <p:cNvPicPr>
            <a:picLocks noChangeAspect="1"/>
          </p:cNvPicPr>
          <p:nvPr/>
        </p:nvPicPr>
        <p:blipFill>
          <a:blip r:embed="rId3"/>
          <a:stretch>
            <a:fillRect/>
          </a:stretch>
        </p:blipFill>
        <p:spPr>
          <a:xfrm>
            <a:off x="4241076" y="3045361"/>
            <a:ext cx="2746873" cy="905479"/>
          </a:xfrm>
          <a:prstGeom prst="rect">
            <a:avLst/>
          </a:prstGeom>
          <a:ln>
            <a:solidFill>
              <a:schemeClr val="accent1"/>
            </a:solidFill>
          </a:ln>
        </p:spPr>
      </p:pic>
    </p:spTree>
    <p:extLst>
      <p:ext uri="{BB962C8B-B14F-4D97-AF65-F5344CB8AC3E}">
        <p14:creationId xmlns:p14="http://schemas.microsoft.com/office/powerpoint/2010/main" val="25570858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Guidelines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t>If </a:t>
            </a:r>
            <a:r>
              <a:rPr lang="en-US" dirty="0"/>
              <a:t>you want to use either of these operators as postfix operators, they must appear on the same line as the expression they apply </a:t>
            </a:r>
            <a:r>
              <a:rPr lang="en-US" dirty="0" smtClean="0"/>
              <a:t>to.</a:t>
            </a:r>
          </a:p>
          <a:p>
            <a:pPr lvl="2"/>
            <a:r>
              <a:rPr lang="en-US" dirty="0" smtClean="0"/>
              <a:t>Otherwise</a:t>
            </a:r>
            <a:r>
              <a:rPr lang="en-US" dirty="0"/>
              <a:t>, the line break will be treated as a semicolon, and the ++ or -- will be parsed as a prefix operator applied to the code that </a:t>
            </a:r>
            <a:r>
              <a:rPr lang="en-US" dirty="0" smtClean="0"/>
              <a:t>follows.</a:t>
            </a:r>
          </a:p>
          <a:p>
            <a:pPr lvl="2"/>
            <a:r>
              <a:rPr lang="en-US" dirty="0" smtClean="0"/>
              <a:t>Consider </a:t>
            </a:r>
            <a:r>
              <a:rPr lang="en-US" dirty="0"/>
              <a:t>this code, for example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62</a:t>
            </a:fld>
            <a:endParaRPr lang="en-US" dirty="0"/>
          </a:p>
        </p:txBody>
      </p:sp>
      <p:pic>
        <p:nvPicPr>
          <p:cNvPr id="8" name="Picture 7"/>
          <p:cNvPicPr>
            <a:picLocks noChangeAspect="1"/>
          </p:cNvPicPr>
          <p:nvPr/>
        </p:nvPicPr>
        <p:blipFill>
          <a:blip r:embed="rId2"/>
          <a:stretch>
            <a:fillRect/>
          </a:stretch>
        </p:blipFill>
        <p:spPr>
          <a:xfrm>
            <a:off x="1077608" y="3036677"/>
            <a:ext cx="3465817" cy="1038934"/>
          </a:xfrm>
          <a:prstGeom prst="rect">
            <a:avLst/>
          </a:prstGeom>
          <a:ln>
            <a:solidFill>
              <a:schemeClr val="accent1"/>
            </a:solidFill>
          </a:ln>
        </p:spPr>
      </p:pic>
    </p:spTree>
    <p:extLst>
      <p:ext uri="{BB962C8B-B14F-4D97-AF65-F5344CB8AC3E}">
        <p14:creationId xmlns:p14="http://schemas.microsoft.com/office/powerpoint/2010/main" val="632032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Types, Values, and Variables</a:t>
            </a:r>
            <a:endParaRPr lang="en-US" dirty="0"/>
          </a:p>
        </p:txBody>
      </p:sp>
      <p:sp>
        <p:nvSpPr>
          <p:cNvPr id="6" name="Text Placeholder 5"/>
          <p:cNvSpPr>
            <a:spLocks noGrp="1"/>
          </p:cNvSpPr>
          <p:nvPr>
            <p:ph type="body" sz="quarter" idx="16"/>
          </p:nvPr>
        </p:nvSpPr>
        <p:spPr/>
        <p:txBody>
          <a:bodyPr/>
          <a:lstStyle/>
          <a:p>
            <a:r>
              <a:rPr lang="en-US" dirty="0" smtClean="0"/>
              <a:t>3</a:t>
            </a:r>
            <a:endParaRPr lang="en-US" dirty="0"/>
          </a:p>
        </p:txBody>
      </p:sp>
      <p:pic>
        <p:nvPicPr>
          <p:cNvPr id="3" name="Picture 2"/>
          <p:cNvPicPr>
            <a:picLocks noChangeAspect="1"/>
          </p:cNvPicPr>
          <p:nvPr/>
        </p:nvPicPr>
        <p:blipFill>
          <a:blip r:embed="rId2"/>
          <a:stretch>
            <a:fillRect/>
          </a:stretch>
        </p:blipFill>
        <p:spPr>
          <a:xfrm>
            <a:off x="7523692" y="3453988"/>
            <a:ext cx="4334933" cy="3053758"/>
          </a:xfrm>
          <a:prstGeom prst="rect">
            <a:avLst/>
          </a:prstGeom>
          <a:ln>
            <a:solidFill>
              <a:schemeClr val="accent1"/>
            </a:solidFill>
          </a:ln>
        </p:spPr>
      </p:pic>
      <p:sp>
        <p:nvSpPr>
          <p:cNvPr id="2" name="Date Placeholder 1"/>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63</a:t>
            </a:fld>
            <a:endParaRPr lang="en-US" dirty="0"/>
          </a:p>
        </p:txBody>
      </p:sp>
    </p:spTree>
    <p:extLst>
      <p:ext uri="{BB962C8B-B14F-4D97-AF65-F5344CB8AC3E}">
        <p14:creationId xmlns:p14="http://schemas.microsoft.com/office/powerpoint/2010/main" val="32035141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a:t>
            </a:r>
            <a:endParaRPr lang="en-US" dirty="0"/>
          </a:p>
        </p:txBody>
      </p:sp>
      <p:sp>
        <p:nvSpPr>
          <p:cNvPr id="8" name="Content Placeholder 7"/>
          <p:cNvSpPr>
            <a:spLocks noGrp="1"/>
          </p:cNvSpPr>
          <p:nvPr>
            <p:ph idx="1"/>
          </p:nvPr>
        </p:nvSpPr>
        <p:spPr/>
        <p:txBody>
          <a:bodyPr/>
          <a:lstStyle/>
          <a:p>
            <a:r>
              <a:rPr lang="en-US" dirty="0"/>
              <a:t>Computer </a:t>
            </a:r>
            <a:r>
              <a:rPr lang="en-US" dirty="0">
                <a:solidFill>
                  <a:srgbClr val="FF0000"/>
                </a:solidFill>
              </a:rPr>
              <a:t>programs</a:t>
            </a:r>
            <a:r>
              <a:rPr lang="en-US" dirty="0"/>
              <a:t> work by </a:t>
            </a:r>
            <a:r>
              <a:rPr lang="en-US" dirty="0">
                <a:solidFill>
                  <a:srgbClr val="FF0000"/>
                </a:solidFill>
              </a:rPr>
              <a:t>manipulating values</a:t>
            </a:r>
            <a:r>
              <a:rPr lang="en-US" dirty="0"/>
              <a:t>, such </a:t>
            </a:r>
            <a:r>
              <a:rPr lang="en-US" dirty="0" smtClean="0"/>
              <a:t>as</a:t>
            </a:r>
          </a:p>
          <a:p>
            <a:pPr lvl="2"/>
            <a:r>
              <a:rPr lang="en-US" dirty="0" smtClean="0"/>
              <a:t>the </a:t>
            </a:r>
            <a:r>
              <a:rPr lang="en-US" dirty="0"/>
              <a:t>number </a:t>
            </a:r>
            <a:r>
              <a:rPr lang="en-US" dirty="0" smtClean="0"/>
              <a:t>3.14</a:t>
            </a:r>
          </a:p>
          <a:p>
            <a:pPr lvl="2"/>
            <a:r>
              <a:rPr lang="en-US" dirty="0" smtClean="0"/>
              <a:t>the </a:t>
            </a:r>
            <a:r>
              <a:rPr lang="en-US" dirty="0"/>
              <a:t>text “Hello World</a:t>
            </a:r>
            <a:r>
              <a:rPr lang="en-US" dirty="0" smtClean="0"/>
              <a:t>.”</a:t>
            </a:r>
          </a:p>
          <a:p>
            <a:pPr lvl="1"/>
            <a:r>
              <a:rPr lang="en-US" dirty="0" smtClean="0"/>
              <a:t>The </a:t>
            </a:r>
            <a:r>
              <a:rPr lang="en-US" dirty="0"/>
              <a:t>kinds of </a:t>
            </a:r>
            <a:r>
              <a:rPr lang="en-US" dirty="0">
                <a:solidFill>
                  <a:srgbClr val="FF0000"/>
                </a:solidFill>
              </a:rPr>
              <a:t>values</a:t>
            </a:r>
            <a:r>
              <a:rPr lang="en-US" dirty="0"/>
              <a:t> that can be </a:t>
            </a:r>
            <a:r>
              <a:rPr lang="en-US" dirty="0">
                <a:solidFill>
                  <a:srgbClr val="0070C0"/>
                </a:solidFill>
              </a:rPr>
              <a:t>represented</a:t>
            </a:r>
            <a:r>
              <a:rPr lang="en-US" dirty="0"/>
              <a:t> and </a:t>
            </a:r>
            <a:r>
              <a:rPr lang="en-US" dirty="0">
                <a:solidFill>
                  <a:srgbClr val="0070C0"/>
                </a:solidFill>
              </a:rPr>
              <a:t>manipulated</a:t>
            </a:r>
            <a:r>
              <a:rPr lang="en-US" dirty="0"/>
              <a:t> in a programming language are known as </a:t>
            </a:r>
            <a:r>
              <a:rPr lang="en-US" dirty="0">
                <a:solidFill>
                  <a:srgbClr val="FF0000"/>
                </a:solidFill>
              </a:rPr>
              <a:t>types</a:t>
            </a:r>
            <a:r>
              <a:rPr lang="en-US" dirty="0"/>
              <a:t>, and one of the most </a:t>
            </a:r>
            <a:r>
              <a:rPr lang="en-US" dirty="0">
                <a:solidFill>
                  <a:srgbClr val="FF0000"/>
                </a:solidFill>
              </a:rPr>
              <a:t>fundamental characteristics</a:t>
            </a:r>
            <a:r>
              <a:rPr lang="en-US" dirty="0"/>
              <a:t> of a </a:t>
            </a:r>
            <a:r>
              <a:rPr lang="en-US" dirty="0">
                <a:solidFill>
                  <a:srgbClr val="FF0000"/>
                </a:solidFill>
              </a:rPr>
              <a:t>programming language</a:t>
            </a:r>
            <a:r>
              <a:rPr lang="en-US" dirty="0"/>
              <a:t> is the </a:t>
            </a:r>
            <a:r>
              <a:rPr lang="en-US" dirty="0">
                <a:solidFill>
                  <a:srgbClr val="FF0000"/>
                </a:solidFill>
              </a:rPr>
              <a:t>set of types </a:t>
            </a:r>
            <a:r>
              <a:rPr lang="en-US" dirty="0"/>
              <a:t>it supports. </a:t>
            </a:r>
            <a:endParaRPr lang="en-US" dirty="0" smtClean="0"/>
          </a:p>
          <a:p>
            <a:pPr lvl="1"/>
            <a:r>
              <a:rPr lang="en-US" dirty="0" smtClean="0"/>
              <a:t>When </a:t>
            </a:r>
            <a:r>
              <a:rPr lang="en-US" dirty="0"/>
              <a:t>a program needs to </a:t>
            </a:r>
            <a:r>
              <a:rPr lang="en-US" dirty="0">
                <a:solidFill>
                  <a:srgbClr val="FF0000"/>
                </a:solidFill>
              </a:rPr>
              <a:t>retain</a:t>
            </a:r>
            <a:r>
              <a:rPr lang="en-US" dirty="0"/>
              <a:t> a </a:t>
            </a:r>
            <a:r>
              <a:rPr lang="en-US" dirty="0">
                <a:solidFill>
                  <a:srgbClr val="FF0000"/>
                </a:solidFill>
              </a:rPr>
              <a:t>value</a:t>
            </a:r>
            <a:r>
              <a:rPr lang="en-US" dirty="0"/>
              <a:t> for </a:t>
            </a:r>
            <a:r>
              <a:rPr lang="en-US" dirty="0">
                <a:solidFill>
                  <a:srgbClr val="FF0000"/>
                </a:solidFill>
              </a:rPr>
              <a:t>future use</a:t>
            </a:r>
            <a:r>
              <a:rPr lang="en-US" dirty="0"/>
              <a:t>, it assigns the </a:t>
            </a:r>
            <a:r>
              <a:rPr lang="en-US" dirty="0">
                <a:solidFill>
                  <a:srgbClr val="FF0000"/>
                </a:solidFill>
              </a:rPr>
              <a:t>value</a:t>
            </a:r>
            <a:r>
              <a:rPr lang="en-US" dirty="0"/>
              <a:t> to (or “stores” the value in) a </a:t>
            </a:r>
            <a:r>
              <a:rPr lang="en-US" dirty="0" smtClean="0">
                <a:solidFill>
                  <a:srgbClr val="FF0000"/>
                </a:solidFill>
              </a:rPr>
              <a:t>variable</a:t>
            </a:r>
            <a:r>
              <a:rPr lang="en-US" dirty="0" smtClean="0"/>
              <a:t>.</a:t>
            </a:r>
          </a:p>
          <a:p>
            <a:pPr lvl="2"/>
            <a:r>
              <a:rPr lang="en-US" dirty="0" smtClean="0"/>
              <a:t>A </a:t>
            </a:r>
            <a:r>
              <a:rPr lang="en-US" dirty="0">
                <a:solidFill>
                  <a:srgbClr val="FF0000"/>
                </a:solidFill>
              </a:rPr>
              <a:t>variable</a:t>
            </a:r>
            <a:r>
              <a:rPr lang="en-US" dirty="0"/>
              <a:t> defines a </a:t>
            </a:r>
            <a:r>
              <a:rPr lang="en-US" dirty="0">
                <a:solidFill>
                  <a:srgbClr val="FF0000"/>
                </a:solidFill>
              </a:rPr>
              <a:t>symbolic name</a:t>
            </a:r>
            <a:r>
              <a:rPr lang="en-US" dirty="0"/>
              <a:t> for a </a:t>
            </a:r>
            <a:r>
              <a:rPr lang="en-US" dirty="0">
                <a:solidFill>
                  <a:srgbClr val="FF0000"/>
                </a:solidFill>
              </a:rPr>
              <a:t>value</a:t>
            </a:r>
            <a:r>
              <a:rPr lang="en-US" dirty="0"/>
              <a:t> and allows the value to be </a:t>
            </a:r>
            <a:r>
              <a:rPr lang="en-US" dirty="0">
                <a:solidFill>
                  <a:srgbClr val="FF0000"/>
                </a:solidFill>
              </a:rPr>
              <a:t>referred</a:t>
            </a:r>
            <a:r>
              <a:rPr lang="en-US" dirty="0"/>
              <a:t> to by </a:t>
            </a:r>
            <a:r>
              <a:rPr lang="en-US" dirty="0" smtClean="0">
                <a:solidFill>
                  <a:srgbClr val="FF0000"/>
                </a:solidFill>
              </a:rPr>
              <a:t>name</a:t>
            </a:r>
            <a:r>
              <a:rPr lang="en-US" dirty="0" smtClean="0"/>
              <a:t>.</a:t>
            </a:r>
          </a:p>
          <a:p>
            <a:pPr lvl="1"/>
            <a:r>
              <a:rPr lang="en-US" dirty="0" smtClean="0"/>
              <a:t>The </a:t>
            </a:r>
            <a:r>
              <a:rPr lang="en-US" dirty="0"/>
              <a:t>way that variables work is another fundamental characteristic of any programming </a:t>
            </a:r>
            <a:r>
              <a:rPr lang="en-US" dirty="0" smtClean="0"/>
              <a:t>language.</a:t>
            </a:r>
          </a:p>
          <a:p>
            <a:pPr lvl="1"/>
            <a:r>
              <a:rPr lang="en-US" dirty="0" smtClean="0"/>
              <a:t>This </a:t>
            </a:r>
            <a:r>
              <a:rPr lang="en-US" dirty="0"/>
              <a:t>chapter </a:t>
            </a:r>
            <a:r>
              <a:rPr lang="en-US" dirty="0" smtClean="0"/>
              <a:t>explains</a:t>
            </a:r>
          </a:p>
          <a:p>
            <a:pPr lvl="2"/>
            <a:r>
              <a:rPr lang="en-US" dirty="0" smtClean="0"/>
              <a:t>Types</a:t>
            </a:r>
          </a:p>
          <a:p>
            <a:pPr lvl="2"/>
            <a:r>
              <a:rPr lang="en-US" dirty="0" smtClean="0"/>
              <a:t>Values</a:t>
            </a:r>
          </a:p>
          <a:p>
            <a:pPr lvl="2"/>
            <a:r>
              <a:rPr lang="en-US" dirty="0" smtClean="0"/>
              <a:t>variables </a:t>
            </a:r>
            <a:r>
              <a:rPr lang="en-US" dirty="0"/>
              <a:t>in </a:t>
            </a:r>
            <a:r>
              <a:rPr lang="en-US" dirty="0" smtClean="0"/>
              <a:t>JavaScript</a:t>
            </a:r>
          </a:p>
          <a:p>
            <a:pPr lvl="1"/>
            <a:r>
              <a:rPr lang="en-US" dirty="0" smtClean="0"/>
              <a:t>These </a:t>
            </a:r>
            <a:r>
              <a:rPr lang="en-US" dirty="0"/>
              <a:t>introductory paragraphs provide an overview, and you may find it helpful to refer to §1.1 while you read </a:t>
            </a:r>
            <a:r>
              <a:rPr lang="en-US" dirty="0" smtClean="0"/>
              <a:t>them.</a:t>
            </a:r>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64</a:t>
            </a:fld>
            <a:endParaRPr lang="en-US" dirty="0"/>
          </a:p>
        </p:txBody>
      </p:sp>
    </p:spTree>
    <p:extLst>
      <p:ext uri="{BB962C8B-B14F-4D97-AF65-F5344CB8AC3E}">
        <p14:creationId xmlns:p14="http://schemas.microsoft.com/office/powerpoint/2010/main" val="14883607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											   </a:t>
            </a:r>
            <a:r>
              <a:rPr lang="en-US" dirty="0" smtClean="0">
                <a:solidFill>
                  <a:srgbClr val="C00000"/>
                </a:solidFill>
              </a:rPr>
              <a:t>|</a:t>
            </a:r>
            <a:endParaRPr lang="en-US" dirty="0">
              <a:solidFill>
                <a:srgbClr val="C00000"/>
              </a:solidFill>
            </a:endParaRPr>
          </a:p>
        </p:txBody>
      </p:sp>
      <p:sp>
        <p:nvSpPr>
          <p:cNvPr id="8" name="Content Placeholder 7"/>
          <p:cNvSpPr>
            <a:spLocks noGrp="1"/>
          </p:cNvSpPr>
          <p:nvPr>
            <p:ph idx="1"/>
          </p:nvPr>
        </p:nvSpPr>
        <p:spPr/>
        <p:txBody>
          <a:bodyPr/>
          <a:lstStyle/>
          <a:p>
            <a:pPr lvl="1"/>
            <a:r>
              <a:rPr lang="en-US" dirty="0" smtClean="0"/>
              <a:t>The </a:t>
            </a:r>
            <a:r>
              <a:rPr lang="en-US" dirty="0"/>
              <a:t>sections that follow cover these topics in </a:t>
            </a:r>
            <a:r>
              <a:rPr lang="en-US" dirty="0" smtClean="0"/>
              <a:t>depth.</a:t>
            </a:r>
          </a:p>
          <a:p>
            <a:pPr lvl="1"/>
            <a:r>
              <a:rPr lang="en-US" dirty="0" smtClean="0">
                <a:solidFill>
                  <a:srgbClr val="FF0000"/>
                </a:solidFill>
              </a:rPr>
              <a:t>JavaScript </a:t>
            </a:r>
            <a:r>
              <a:rPr lang="en-US" dirty="0">
                <a:solidFill>
                  <a:srgbClr val="FF0000"/>
                </a:solidFill>
              </a:rPr>
              <a:t>types</a:t>
            </a:r>
            <a:r>
              <a:rPr lang="en-US" dirty="0"/>
              <a:t> can be divided into </a:t>
            </a:r>
            <a:r>
              <a:rPr lang="en-US" dirty="0">
                <a:solidFill>
                  <a:srgbClr val="FF0000"/>
                </a:solidFill>
              </a:rPr>
              <a:t>two </a:t>
            </a:r>
            <a:r>
              <a:rPr lang="en-US" dirty="0" smtClean="0">
                <a:solidFill>
                  <a:srgbClr val="FF0000"/>
                </a:solidFill>
              </a:rPr>
              <a:t>categories</a:t>
            </a:r>
            <a:r>
              <a:rPr lang="en-US" dirty="0" smtClean="0"/>
              <a:t>:</a:t>
            </a:r>
          </a:p>
          <a:p>
            <a:pPr lvl="2"/>
            <a:r>
              <a:rPr lang="en-US" dirty="0" smtClean="0"/>
              <a:t>primitive types</a:t>
            </a:r>
          </a:p>
          <a:p>
            <a:pPr lvl="2"/>
            <a:r>
              <a:rPr lang="en-US" dirty="0" smtClean="0"/>
              <a:t>object types</a:t>
            </a:r>
          </a:p>
        </p:txBody>
      </p:sp>
      <p:sp>
        <p:nvSpPr>
          <p:cNvPr id="3" name="Date Placeholder 2"/>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65</a:t>
            </a:fld>
            <a:endParaRPr lang="en-US" dirty="0"/>
          </a:p>
        </p:txBody>
      </p:sp>
    </p:spTree>
    <p:extLst>
      <p:ext uri="{BB962C8B-B14F-4D97-AF65-F5344CB8AC3E}">
        <p14:creationId xmlns:p14="http://schemas.microsoft.com/office/powerpoint/2010/main" val="13439456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Primitive Types</a:t>
            </a:r>
            <a:endParaRPr lang="en-US" dirty="0"/>
          </a:p>
        </p:txBody>
      </p:sp>
      <p:sp>
        <p:nvSpPr>
          <p:cNvPr id="8" name="Content Placeholder 7"/>
          <p:cNvSpPr>
            <a:spLocks noGrp="1"/>
          </p:cNvSpPr>
          <p:nvPr>
            <p:ph idx="1"/>
          </p:nvPr>
        </p:nvSpPr>
        <p:spPr/>
        <p:txBody>
          <a:bodyPr/>
          <a:lstStyle/>
          <a:p>
            <a:r>
              <a:rPr lang="en-US" dirty="0"/>
              <a:t>JavaScript’s primitive types </a:t>
            </a:r>
            <a:r>
              <a:rPr lang="en-US" dirty="0" smtClean="0"/>
              <a:t>include</a:t>
            </a:r>
          </a:p>
          <a:p>
            <a:pPr lvl="2"/>
            <a:r>
              <a:rPr lang="en-US" dirty="0" smtClean="0"/>
              <a:t>Numbers</a:t>
            </a:r>
          </a:p>
          <a:p>
            <a:pPr lvl="2"/>
            <a:r>
              <a:rPr lang="en-US" dirty="0" smtClean="0"/>
              <a:t>strings </a:t>
            </a:r>
            <a:r>
              <a:rPr lang="en-US" dirty="0"/>
              <a:t>of text (known as strings</a:t>
            </a:r>
            <a:r>
              <a:rPr lang="en-US" dirty="0" smtClean="0"/>
              <a:t>),</a:t>
            </a:r>
          </a:p>
          <a:p>
            <a:pPr lvl="2"/>
            <a:r>
              <a:rPr lang="en-US" dirty="0" smtClean="0"/>
              <a:t>Boolean </a:t>
            </a:r>
            <a:r>
              <a:rPr lang="en-US" dirty="0"/>
              <a:t>truth values (known as booleans</a:t>
            </a:r>
            <a:r>
              <a:rPr lang="en-US" dirty="0" smtClean="0"/>
              <a:t>)</a:t>
            </a:r>
          </a:p>
          <a:p>
            <a:pPr lvl="1"/>
            <a:r>
              <a:rPr lang="en-US" dirty="0" smtClean="0"/>
              <a:t>A </a:t>
            </a:r>
            <a:r>
              <a:rPr lang="en-US" dirty="0"/>
              <a:t>significant portion of this chapter is dedicated to a detailed explanation of the numeric (§3.1) and string (§3.2) types in </a:t>
            </a:r>
            <a:r>
              <a:rPr lang="en-US" dirty="0" smtClean="0"/>
              <a:t>JavaScript.</a:t>
            </a:r>
          </a:p>
          <a:p>
            <a:pPr lvl="1"/>
            <a:r>
              <a:rPr lang="en-US" dirty="0" smtClean="0"/>
              <a:t>Booleans </a:t>
            </a:r>
            <a:r>
              <a:rPr lang="en-US" dirty="0"/>
              <a:t>are covered in §</a:t>
            </a:r>
            <a:r>
              <a:rPr lang="en-US" dirty="0" smtClean="0"/>
              <a:t>3.3.</a:t>
            </a:r>
          </a:p>
          <a:p>
            <a:pPr lvl="1"/>
            <a:r>
              <a:rPr lang="en-US" dirty="0" smtClean="0"/>
              <a:t>The </a:t>
            </a:r>
            <a:r>
              <a:rPr lang="en-US" dirty="0"/>
              <a:t>special JavaScript values </a:t>
            </a:r>
            <a:r>
              <a:rPr lang="en-US" dirty="0">
                <a:solidFill>
                  <a:srgbClr val="FF0000"/>
                </a:solidFill>
              </a:rPr>
              <a:t>null</a:t>
            </a:r>
            <a:r>
              <a:rPr lang="en-US" dirty="0"/>
              <a:t> and </a:t>
            </a:r>
            <a:r>
              <a:rPr lang="en-US" dirty="0">
                <a:solidFill>
                  <a:srgbClr val="FF0000"/>
                </a:solidFill>
              </a:rPr>
              <a:t>undefined</a:t>
            </a:r>
            <a:r>
              <a:rPr lang="en-US" dirty="0"/>
              <a:t> are primitive values, but they are not numbers, strings, or </a:t>
            </a:r>
            <a:r>
              <a:rPr lang="en-US" dirty="0" smtClean="0"/>
              <a:t>booleans.</a:t>
            </a:r>
          </a:p>
          <a:p>
            <a:pPr lvl="1"/>
            <a:r>
              <a:rPr lang="en-US" dirty="0" smtClean="0"/>
              <a:t>Each </a:t>
            </a:r>
            <a:r>
              <a:rPr lang="en-US" dirty="0"/>
              <a:t>value is typically considered to be the sole member of its own special type</a:t>
            </a:r>
            <a:r>
              <a:rPr lang="en-US" dirty="0" smtClean="0"/>
              <a:t>.</a:t>
            </a:r>
          </a:p>
          <a:p>
            <a:pPr lvl="1"/>
            <a:r>
              <a:rPr lang="en-US" dirty="0" smtClean="0"/>
              <a:t>§</a:t>
            </a:r>
            <a:r>
              <a:rPr lang="en-US" dirty="0"/>
              <a:t>3.4 has more about null and undefined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66</a:t>
            </a:fld>
            <a:endParaRPr lang="en-US" dirty="0"/>
          </a:p>
        </p:txBody>
      </p:sp>
    </p:spTree>
    <p:extLst>
      <p:ext uri="{BB962C8B-B14F-4D97-AF65-F5344CB8AC3E}">
        <p14:creationId xmlns:p14="http://schemas.microsoft.com/office/powerpoint/2010/main" val="3852379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a:t>
            </a:r>
            <a:endParaRPr lang="en-US" dirty="0"/>
          </a:p>
        </p:txBody>
      </p:sp>
      <p:sp>
        <p:nvSpPr>
          <p:cNvPr id="3" name="Content Placeholder 2"/>
          <p:cNvSpPr>
            <a:spLocks noGrp="1"/>
          </p:cNvSpPr>
          <p:nvPr>
            <p:ph idx="1"/>
          </p:nvPr>
        </p:nvSpPr>
        <p:spPr/>
        <p:txBody>
          <a:bodyPr/>
          <a:lstStyle/>
          <a:p>
            <a:r>
              <a:rPr lang="en-US" dirty="0"/>
              <a:t>Any JavaScript </a:t>
            </a:r>
            <a:r>
              <a:rPr lang="en-US" dirty="0">
                <a:solidFill>
                  <a:srgbClr val="FF0000"/>
                </a:solidFill>
              </a:rPr>
              <a:t>value</a:t>
            </a:r>
            <a:r>
              <a:rPr lang="en-US" dirty="0"/>
              <a:t> that is </a:t>
            </a:r>
            <a:r>
              <a:rPr lang="en-US" dirty="0" smtClean="0">
                <a:solidFill>
                  <a:srgbClr val="FF0000"/>
                </a:solidFill>
              </a:rPr>
              <a:t>not</a:t>
            </a:r>
          </a:p>
          <a:p>
            <a:pPr lvl="2"/>
            <a:r>
              <a:rPr lang="en-US" dirty="0" smtClean="0"/>
              <a:t>a number</a:t>
            </a:r>
          </a:p>
          <a:p>
            <a:pPr lvl="2"/>
            <a:r>
              <a:rPr lang="en-US" dirty="0" smtClean="0"/>
              <a:t>a string</a:t>
            </a:r>
          </a:p>
          <a:p>
            <a:pPr lvl="2"/>
            <a:r>
              <a:rPr lang="en-US" dirty="0" smtClean="0"/>
              <a:t>a boolean</a:t>
            </a:r>
          </a:p>
          <a:p>
            <a:pPr lvl="2"/>
            <a:r>
              <a:rPr lang="en-US" dirty="0" smtClean="0"/>
              <a:t>or null</a:t>
            </a:r>
          </a:p>
          <a:p>
            <a:pPr lvl="2"/>
            <a:r>
              <a:rPr lang="en-US" dirty="0" smtClean="0"/>
              <a:t>or undefined</a:t>
            </a:r>
          </a:p>
          <a:p>
            <a:pPr marL="460375" lvl="2" indent="0">
              <a:buNone/>
            </a:pPr>
            <a:r>
              <a:rPr lang="en-US" dirty="0" smtClean="0"/>
              <a:t>is </a:t>
            </a:r>
            <a:r>
              <a:rPr lang="en-US" dirty="0"/>
              <a:t>an </a:t>
            </a:r>
            <a:r>
              <a:rPr lang="en-US" dirty="0" smtClean="0">
                <a:solidFill>
                  <a:srgbClr val="FF0000"/>
                </a:solidFill>
              </a:rPr>
              <a:t>object</a:t>
            </a:r>
            <a:r>
              <a:rPr lang="en-US" dirty="0"/>
              <a:t>.</a:t>
            </a:r>
            <a:endParaRPr lang="en-US" dirty="0" smtClean="0"/>
          </a:p>
          <a:p>
            <a:pPr lvl="1"/>
            <a:r>
              <a:rPr lang="en-US" dirty="0" smtClean="0"/>
              <a:t>An </a:t>
            </a:r>
            <a:r>
              <a:rPr lang="en-US" dirty="0"/>
              <a:t>object (that is, a </a:t>
            </a:r>
            <a:r>
              <a:rPr lang="en-US" dirty="0">
                <a:solidFill>
                  <a:srgbClr val="FF0000"/>
                </a:solidFill>
              </a:rPr>
              <a:t>member</a:t>
            </a:r>
            <a:r>
              <a:rPr lang="en-US" dirty="0"/>
              <a:t> of the </a:t>
            </a:r>
            <a:r>
              <a:rPr lang="en-US" dirty="0">
                <a:solidFill>
                  <a:srgbClr val="0070C0"/>
                </a:solidFill>
              </a:rPr>
              <a:t>type</a:t>
            </a:r>
            <a:r>
              <a:rPr lang="en-US" dirty="0"/>
              <a:t> </a:t>
            </a:r>
            <a:r>
              <a:rPr lang="en-US" dirty="0">
                <a:solidFill>
                  <a:srgbClr val="FF0000"/>
                </a:solidFill>
              </a:rPr>
              <a:t>object</a:t>
            </a:r>
            <a:r>
              <a:rPr lang="en-US" dirty="0"/>
              <a:t>) is a </a:t>
            </a:r>
            <a:r>
              <a:rPr lang="en-US" dirty="0">
                <a:solidFill>
                  <a:srgbClr val="FF0000"/>
                </a:solidFill>
              </a:rPr>
              <a:t>collection of properties</a:t>
            </a:r>
            <a:r>
              <a:rPr lang="en-US" dirty="0"/>
              <a:t> where each </a:t>
            </a:r>
            <a:r>
              <a:rPr lang="en-US" dirty="0">
                <a:solidFill>
                  <a:srgbClr val="FF0000"/>
                </a:solidFill>
              </a:rPr>
              <a:t>property</a:t>
            </a:r>
            <a:r>
              <a:rPr lang="en-US" dirty="0"/>
              <a:t> has a </a:t>
            </a:r>
            <a:r>
              <a:rPr lang="en-US" dirty="0">
                <a:solidFill>
                  <a:srgbClr val="FF0000"/>
                </a:solidFill>
              </a:rPr>
              <a:t>name</a:t>
            </a:r>
            <a:r>
              <a:rPr lang="en-US" dirty="0"/>
              <a:t> and a </a:t>
            </a:r>
            <a:r>
              <a:rPr lang="en-US" dirty="0">
                <a:solidFill>
                  <a:srgbClr val="FF0000"/>
                </a:solidFill>
              </a:rPr>
              <a:t>value</a:t>
            </a:r>
            <a:r>
              <a:rPr lang="en-US" dirty="0"/>
              <a:t> (either a primitive value, such as a number or string, or an object</a:t>
            </a:r>
            <a:r>
              <a:rPr lang="en-US" dirty="0" smtClean="0"/>
              <a:t>).</a:t>
            </a:r>
          </a:p>
          <a:p>
            <a:pPr lvl="1"/>
            <a:r>
              <a:rPr lang="en-US" dirty="0" smtClean="0"/>
              <a:t>One </a:t>
            </a:r>
            <a:r>
              <a:rPr lang="en-US" dirty="0"/>
              <a:t>very special object, the </a:t>
            </a:r>
            <a:r>
              <a:rPr lang="en-US" dirty="0">
                <a:solidFill>
                  <a:srgbClr val="FF0000"/>
                </a:solidFill>
              </a:rPr>
              <a:t>global object</a:t>
            </a:r>
            <a:r>
              <a:rPr lang="en-US" dirty="0"/>
              <a:t>, is covered in §3.5, but more general and more detailed coverage of objects is in Chapter </a:t>
            </a:r>
            <a:r>
              <a:rPr lang="en-US" dirty="0" smtClean="0"/>
              <a:t>6.</a:t>
            </a:r>
          </a:p>
          <a:p>
            <a:pPr lvl="1"/>
            <a:r>
              <a:rPr lang="en-US" dirty="0" smtClean="0"/>
              <a:t>An </a:t>
            </a:r>
            <a:r>
              <a:rPr lang="en-US" dirty="0">
                <a:solidFill>
                  <a:srgbClr val="FF0000"/>
                </a:solidFill>
              </a:rPr>
              <a:t>ordinary JavaScript object</a:t>
            </a:r>
            <a:r>
              <a:rPr lang="en-US" dirty="0"/>
              <a:t> is an </a:t>
            </a:r>
            <a:r>
              <a:rPr lang="en-US" dirty="0">
                <a:solidFill>
                  <a:srgbClr val="FF0000"/>
                </a:solidFill>
              </a:rPr>
              <a:t>unordered collection</a:t>
            </a:r>
            <a:r>
              <a:rPr lang="en-US" dirty="0"/>
              <a:t> of </a:t>
            </a:r>
            <a:r>
              <a:rPr lang="en-US" dirty="0">
                <a:solidFill>
                  <a:srgbClr val="FF0000"/>
                </a:solidFill>
              </a:rPr>
              <a:t>named </a:t>
            </a:r>
            <a:r>
              <a:rPr lang="en-US" dirty="0" smtClean="0">
                <a:solidFill>
                  <a:srgbClr val="FF0000"/>
                </a:solidFill>
              </a:rPr>
              <a:t>values</a:t>
            </a:r>
            <a:r>
              <a:rPr lang="en-US" dirty="0" smtClean="0"/>
              <a:t>.</a:t>
            </a:r>
          </a:p>
          <a:p>
            <a:pPr lvl="1"/>
            <a:r>
              <a:rPr lang="en-US" dirty="0" smtClean="0"/>
              <a:t>The </a:t>
            </a:r>
            <a:r>
              <a:rPr lang="en-US" dirty="0">
                <a:solidFill>
                  <a:srgbClr val="FF0000"/>
                </a:solidFill>
              </a:rPr>
              <a:t>language</a:t>
            </a:r>
            <a:r>
              <a:rPr lang="en-US" dirty="0"/>
              <a:t> also defines a </a:t>
            </a:r>
            <a:r>
              <a:rPr lang="en-US" dirty="0">
                <a:solidFill>
                  <a:srgbClr val="FF0000"/>
                </a:solidFill>
              </a:rPr>
              <a:t>special kind </a:t>
            </a:r>
            <a:r>
              <a:rPr lang="en-US" dirty="0">
                <a:solidFill>
                  <a:srgbClr val="0070C0"/>
                </a:solidFill>
              </a:rPr>
              <a:t>of</a:t>
            </a:r>
            <a:r>
              <a:rPr lang="en-US" dirty="0">
                <a:solidFill>
                  <a:srgbClr val="FF0000"/>
                </a:solidFill>
              </a:rPr>
              <a:t> object</a:t>
            </a:r>
            <a:r>
              <a:rPr lang="en-US" dirty="0"/>
              <a:t>, known as an </a:t>
            </a:r>
            <a:r>
              <a:rPr lang="en-US" dirty="0">
                <a:solidFill>
                  <a:srgbClr val="FF0000"/>
                </a:solidFill>
              </a:rPr>
              <a:t>array</a:t>
            </a:r>
            <a:r>
              <a:rPr lang="en-US" dirty="0"/>
              <a:t>, that represents an ordered collection of </a:t>
            </a:r>
            <a:r>
              <a:rPr lang="en-US" dirty="0">
                <a:solidFill>
                  <a:srgbClr val="FF0000"/>
                </a:solidFill>
              </a:rPr>
              <a:t>numbered </a:t>
            </a:r>
            <a:r>
              <a:rPr lang="en-US" dirty="0" smtClean="0">
                <a:solidFill>
                  <a:srgbClr val="FF0000"/>
                </a:solidFill>
              </a:rPr>
              <a:t>values</a:t>
            </a:r>
            <a:r>
              <a:rPr lang="en-US" dirty="0" smtClean="0"/>
              <a:t>.</a:t>
            </a:r>
          </a:p>
          <a:p>
            <a:pPr lvl="1"/>
            <a:r>
              <a:rPr lang="en-US" dirty="0" smtClean="0"/>
              <a:t>The </a:t>
            </a:r>
            <a:r>
              <a:rPr lang="en-US" dirty="0"/>
              <a:t>JavaScript language includes special syntax for working with arrays, and arrays have some </a:t>
            </a:r>
            <a:r>
              <a:rPr lang="en-US" dirty="0">
                <a:solidFill>
                  <a:srgbClr val="FF0000"/>
                </a:solidFill>
              </a:rPr>
              <a:t>special behavior</a:t>
            </a:r>
            <a:r>
              <a:rPr lang="en-US" dirty="0"/>
              <a:t> that distinguishes them from ordinary objects. Arrays are the subject of Chapter 7</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67</a:t>
            </a:fld>
            <a:endParaRPr lang="en-US" dirty="0"/>
          </a:p>
        </p:txBody>
      </p:sp>
    </p:spTree>
    <p:extLst>
      <p:ext uri="{BB962C8B-B14F-4D97-AF65-F5344CB8AC3E}">
        <p14:creationId xmlns:p14="http://schemas.microsoft.com/office/powerpoint/2010/main" val="16587706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t>
            </a:r>
            <a:endParaRPr lang="en-US" dirty="0"/>
          </a:p>
        </p:txBody>
      </p:sp>
      <p:sp>
        <p:nvSpPr>
          <p:cNvPr id="3" name="Content Placeholder 2"/>
          <p:cNvSpPr>
            <a:spLocks noGrp="1"/>
          </p:cNvSpPr>
          <p:nvPr>
            <p:ph idx="1"/>
          </p:nvPr>
        </p:nvSpPr>
        <p:spPr/>
        <p:txBody>
          <a:bodyPr/>
          <a:lstStyle/>
          <a:p>
            <a:r>
              <a:rPr lang="en-US" dirty="0"/>
              <a:t>JavaScript defines another </a:t>
            </a:r>
            <a:r>
              <a:rPr lang="en-US" dirty="0">
                <a:solidFill>
                  <a:srgbClr val="00B0F0"/>
                </a:solidFill>
              </a:rPr>
              <a:t>special kind of </a:t>
            </a:r>
            <a:r>
              <a:rPr lang="en-US" dirty="0">
                <a:solidFill>
                  <a:srgbClr val="FF0000"/>
                </a:solidFill>
              </a:rPr>
              <a:t>object</a:t>
            </a:r>
            <a:r>
              <a:rPr lang="en-US" dirty="0"/>
              <a:t>, known as a </a:t>
            </a:r>
            <a:r>
              <a:rPr lang="en-US" dirty="0" smtClean="0">
                <a:solidFill>
                  <a:srgbClr val="FF0000"/>
                </a:solidFill>
              </a:rPr>
              <a:t>function</a:t>
            </a:r>
            <a:r>
              <a:rPr lang="en-US" dirty="0" smtClean="0"/>
              <a:t>.</a:t>
            </a:r>
          </a:p>
          <a:p>
            <a:pPr lvl="1"/>
            <a:r>
              <a:rPr lang="en-US" dirty="0" smtClean="0"/>
              <a:t>A </a:t>
            </a:r>
            <a:r>
              <a:rPr lang="en-US" dirty="0"/>
              <a:t>function is an object that has </a:t>
            </a:r>
            <a:r>
              <a:rPr lang="en-US" dirty="0">
                <a:solidFill>
                  <a:srgbClr val="FF0000"/>
                </a:solidFill>
              </a:rPr>
              <a:t>executable code</a:t>
            </a:r>
            <a:r>
              <a:rPr lang="en-US" dirty="0"/>
              <a:t> associated with </a:t>
            </a:r>
            <a:r>
              <a:rPr lang="en-US" dirty="0" smtClean="0"/>
              <a:t>it.</a:t>
            </a:r>
          </a:p>
          <a:p>
            <a:pPr lvl="2"/>
            <a:r>
              <a:rPr lang="en-US" dirty="0" smtClean="0"/>
              <a:t>A </a:t>
            </a:r>
            <a:r>
              <a:rPr lang="en-US" dirty="0"/>
              <a:t>function may be </a:t>
            </a:r>
            <a:r>
              <a:rPr lang="en-US" dirty="0">
                <a:solidFill>
                  <a:srgbClr val="FF0000"/>
                </a:solidFill>
              </a:rPr>
              <a:t>invoked</a:t>
            </a:r>
            <a:r>
              <a:rPr lang="en-US" dirty="0"/>
              <a:t> to </a:t>
            </a:r>
            <a:r>
              <a:rPr lang="en-US" dirty="0">
                <a:solidFill>
                  <a:srgbClr val="FF0000"/>
                </a:solidFill>
              </a:rPr>
              <a:t>run</a:t>
            </a:r>
            <a:r>
              <a:rPr lang="en-US" dirty="0"/>
              <a:t> that executable code and </a:t>
            </a:r>
            <a:r>
              <a:rPr lang="en-US" dirty="0">
                <a:solidFill>
                  <a:srgbClr val="FF0000"/>
                </a:solidFill>
              </a:rPr>
              <a:t>return</a:t>
            </a:r>
            <a:r>
              <a:rPr lang="en-US" dirty="0"/>
              <a:t> a </a:t>
            </a:r>
            <a:r>
              <a:rPr lang="en-US" dirty="0">
                <a:solidFill>
                  <a:srgbClr val="FF0000"/>
                </a:solidFill>
              </a:rPr>
              <a:t>computed </a:t>
            </a:r>
            <a:r>
              <a:rPr lang="en-US" dirty="0" smtClean="0">
                <a:solidFill>
                  <a:srgbClr val="FF0000"/>
                </a:solidFill>
              </a:rPr>
              <a:t>value</a:t>
            </a:r>
            <a:r>
              <a:rPr lang="en-US" dirty="0" smtClean="0"/>
              <a:t>.</a:t>
            </a:r>
          </a:p>
          <a:p>
            <a:pPr lvl="2"/>
            <a:r>
              <a:rPr lang="en-US" dirty="0" smtClean="0"/>
              <a:t>Like </a:t>
            </a:r>
            <a:r>
              <a:rPr lang="en-US" dirty="0"/>
              <a:t>arrays, functions behave differently from other kinds of objects, and JavaScript defines a </a:t>
            </a:r>
            <a:r>
              <a:rPr lang="en-US" dirty="0">
                <a:solidFill>
                  <a:srgbClr val="FF0000"/>
                </a:solidFill>
              </a:rPr>
              <a:t>special language syntax</a:t>
            </a:r>
            <a:r>
              <a:rPr lang="en-US" dirty="0"/>
              <a:t> for working with </a:t>
            </a:r>
            <a:r>
              <a:rPr lang="en-US" dirty="0" smtClean="0"/>
              <a:t>them.</a:t>
            </a:r>
          </a:p>
          <a:p>
            <a:pPr lvl="1"/>
            <a:r>
              <a:rPr lang="en-US" dirty="0" smtClean="0"/>
              <a:t>The </a:t>
            </a:r>
            <a:r>
              <a:rPr lang="en-US" dirty="0"/>
              <a:t>most important thing about functions in JavaScript is that they are </a:t>
            </a:r>
            <a:r>
              <a:rPr lang="en-US" dirty="0">
                <a:solidFill>
                  <a:srgbClr val="FF0000"/>
                </a:solidFill>
              </a:rPr>
              <a:t>true values</a:t>
            </a:r>
            <a:r>
              <a:rPr lang="en-US" dirty="0"/>
              <a:t> and that JavaScript programs can treat them like </a:t>
            </a:r>
            <a:r>
              <a:rPr lang="en-US" dirty="0">
                <a:solidFill>
                  <a:srgbClr val="FF0000"/>
                </a:solidFill>
              </a:rPr>
              <a:t>regular </a:t>
            </a:r>
            <a:r>
              <a:rPr lang="en-US" dirty="0" smtClean="0">
                <a:solidFill>
                  <a:srgbClr val="FF0000"/>
                </a:solidFill>
              </a:rPr>
              <a:t>objects</a:t>
            </a:r>
            <a:r>
              <a:rPr lang="en-US" dirty="0" smtClean="0"/>
              <a:t>.</a:t>
            </a:r>
          </a:p>
          <a:p>
            <a:pPr lvl="1"/>
            <a:r>
              <a:rPr lang="en-US" dirty="0" smtClean="0"/>
              <a:t>Functions </a:t>
            </a:r>
            <a:r>
              <a:rPr lang="en-US" dirty="0"/>
              <a:t>are covered in Chapter </a:t>
            </a:r>
            <a:r>
              <a:rPr lang="en-US" dirty="0" smtClean="0"/>
              <a:t>8.</a:t>
            </a:r>
          </a:p>
          <a:p>
            <a:pPr lvl="1"/>
            <a:r>
              <a:rPr lang="en-US" dirty="0" smtClean="0"/>
              <a:t>Functions </a:t>
            </a:r>
            <a:r>
              <a:rPr lang="en-US" dirty="0"/>
              <a:t>that are written to be used (with the </a:t>
            </a:r>
            <a:r>
              <a:rPr lang="en-US" dirty="0">
                <a:solidFill>
                  <a:srgbClr val="FF0000"/>
                </a:solidFill>
              </a:rPr>
              <a:t>new</a:t>
            </a:r>
            <a:r>
              <a:rPr lang="en-US" dirty="0"/>
              <a:t> </a:t>
            </a:r>
            <a:r>
              <a:rPr lang="en-US" dirty="0">
                <a:solidFill>
                  <a:srgbClr val="0070C0"/>
                </a:solidFill>
              </a:rPr>
              <a:t>operator</a:t>
            </a:r>
            <a:r>
              <a:rPr lang="en-US" dirty="0"/>
              <a:t>) to </a:t>
            </a:r>
            <a:r>
              <a:rPr lang="en-US" dirty="0">
                <a:solidFill>
                  <a:srgbClr val="FF0000"/>
                </a:solidFill>
              </a:rPr>
              <a:t>initialize</a:t>
            </a:r>
            <a:r>
              <a:rPr lang="en-US" dirty="0"/>
              <a:t> a newly created </a:t>
            </a:r>
            <a:r>
              <a:rPr lang="en-US" dirty="0">
                <a:solidFill>
                  <a:srgbClr val="FF0000"/>
                </a:solidFill>
              </a:rPr>
              <a:t>object</a:t>
            </a:r>
            <a:r>
              <a:rPr lang="en-US" dirty="0"/>
              <a:t> are known as </a:t>
            </a:r>
            <a:r>
              <a:rPr lang="en-US" dirty="0" smtClean="0">
                <a:solidFill>
                  <a:srgbClr val="FF0000"/>
                </a:solidFill>
              </a:rPr>
              <a:t>constructors</a:t>
            </a:r>
            <a:r>
              <a:rPr lang="en-US" dirty="0" smtClean="0"/>
              <a:t>.</a:t>
            </a:r>
          </a:p>
          <a:p>
            <a:pPr lvl="2"/>
            <a:r>
              <a:rPr lang="en-US" dirty="0" smtClean="0"/>
              <a:t>Each </a:t>
            </a:r>
            <a:r>
              <a:rPr lang="en-US" dirty="0"/>
              <a:t>constructor defines a </a:t>
            </a:r>
            <a:r>
              <a:rPr lang="en-US" dirty="0">
                <a:solidFill>
                  <a:srgbClr val="FF0000"/>
                </a:solidFill>
              </a:rPr>
              <a:t>class</a:t>
            </a:r>
            <a:r>
              <a:rPr lang="en-US" dirty="0"/>
              <a:t> </a:t>
            </a:r>
            <a:r>
              <a:rPr lang="en-US" dirty="0">
                <a:solidFill>
                  <a:srgbClr val="0070C0"/>
                </a:solidFill>
              </a:rPr>
              <a:t>of</a:t>
            </a:r>
            <a:r>
              <a:rPr lang="en-US" dirty="0"/>
              <a:t> </a:t>
            </a:r>
            <a:r>
              <a:rPr lang="en-US" dirty="0">
                <a:solidFill>
                  <a:srgbClr val="FF0000"/>
                </a:solidFill>
              </a:rPr>
              <a:t>objects</a:t>
            </a:r>
            <a:r>
              <a:rPr lang="en-US" dirty="0"/>
              <a:t>—the </a:t>
            </a:r>
            <a:r>
              <a:rPr lang="en-US" dirty="0">
                <a:solidFill>
                  <a:srgbClr val="FF0000"/>
                </a:solidFill>
              </a:rPr>
              <a:t>set of objects</a:t>
            </a:r>
            <a:r>
              <a:rPr lang="en-US" dirty="0"/>
              <a:t> initialized by that constructor</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68</a:t>
            </a:fld>
            <a:endParaRPr lang="en-US" dirty="0"/>
          </a:p>
        </p:txBody>
      </p:sp>
    </p:spTree>
    <p:extLst>
      <p:ext uri="{BB962C8B-B14F-4D97-AF65-F5344CB8AC3E}">
        <p14:creationId xmlns:p14="http://schemas.microsoft.com/office/powerpoint/2010/main" val="25528834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a:t>
            </a:r>
            <a:endParaRPr lang="en-US" dirty="0"/>
          </a:p>
        </p:txBody>
      </p:sp>
      <p:sp>
        <p:nvSpPr>
          <p:cNvPr id="3" name="Content Placeholder 2"/>
          <p:cNvSpPr>
            <a:spLocks noGrp="1"/>
          </p:cNvSpPr>
          <p:nvPr>
            <p:ph idx="1"/>
          </p:nvPr>
        </p:nvSpPr>
        <p:spPr/>
        <p:txBody>
          <a:bodyPr/>
          <a:lstStyle/>
          <a:p>
            <a:r>
              <a:rPr lang="en-US" dirty="0"/>
              <a:t>Classes can be thought of as </a:t>
            </a:r>
            <a:r>
              <a:rPr lang="en-US" dirty="0">
                <a:solidFill>
                  <a:srgbClr val="FF0000"/>
                </a:solidFill>
              </a:rPr>
              <a:t>subtypes</a:t>
            </a:r>
            <a:r>
              <a:rPr lang="en-US" dirty="0"/>
              <a:t> of the </a:t>
            </a:r>
            <a:r>
              <a:rPr lang="en-US" dirty="0">
                <a:solidFill>
                  <a:srgbClr val="FF0000"/>
                </a:solidFill>
              </a:rPr>
              <a:t>object</a:t>
            </a:r>
            <a:r>
              <a:rPr lang="en-US" dirty="0"/>
              <a:t> </a:t>
            </a:r>
            <a:r>
              <a:rPr lang="en-US" dirty="0" smtClean="0">
                <a:solidFill>
                  <a:srgbClr val="0070C0"/>
                </a:solidFill>
              </a:rPr>
              <a:t>type</a:t>
            </a:r>
            <a:r>
              <a:rPr lang="en-US" dirty="0" smtClean="0"/>
              <a:t>.</a:t>
            </a:r>
          </a:p>
          <a:p>
            <a:pPr lvl="1"/>
            <a:r>
              <a:rPr lang="en-US" dirty="0" smtClean="0"/>
              <a:t>In </a:t>
            </a:r>
            <a:r>
              <a:rPr lang="en-US" dirty="0"/>
              <a:t>addition to the </a:t>
            </a:r>
            <a:r>
              <a:rPr lang="en-US" dirty="0">
                <a:solidFill>
                  <a:srgbClr val="FF0000"/>
                </a:solidFill>
              </a:rPr>
              <a:t>Array</a:t>
            </a:r>
            <a:r>
              <a:rPr lang="en-US" dirty="0"/>
              <a:t> and </a:t>
            </a:r>
            <a:r>
              <a:rPr lang="en-US" dirty="0">
                <a:solidFill>
                  <a:srgbClr val="FF0000"/>
                </a:solidFill>
              </a:rPr>
              <a:t>Function</a:t>
            </a:r>
            <a:r>
              <a:rPr lang="en-US" dirty="0"/>
              <a:t> </a:t>
            </a:r>
            <a:r>
              <a:rPr lang="en-US" dirty="0">
                <a:solidFill>
                  <a:srgbClr val="0070C0"/>
                </a:solidFill>
              </a:rPr>
              <a:t>classes</a:t>
            </a:r>
            <a:r>
              <a:rPr lang="en-US" dirty="0"/>
              <a:t>, core JavaScript defines </a:t>
            </a:r>
            <a:r>
              <a:rPr lang="en-US" dirty="0">
                <a:solidFill>
                  <a:srgbClr val="FF0000"/>
                </a:solidFill>
              </a:rPr>
              <a:t>three</a:t>
            </a:r>
            <a:r>
              <a:rPr lang="en-US" dirty="0"/>
              <a:t> other </a:t>
            </a:r>
            <a:r>
              <a:rPr lang="en-US" dirty="0">
                <a:solidFill>
                  <a:srgbClr val="FF0000"/>
                </a:solidFill>
              </a:rPr>
              <a:t>useful </a:t>
            </a:r>
            <a:r>
              <a:rPr lang="en-US" dirty="0" smtClean="0">
                <a:solidFill>
                  <a:srgbClr val="FF0000"/>
                </a:solidFill>
              </a:rPr>
              <a:t>classes</a:t>
            </a:r>
            <a:r>
              <a:rPr lang="en-US" dirty="0" smtClean="0"/>
              <a:t>.</a:t>
            </a:r>
          </a:p>
          <a:p>
            <a:pPr lvl="2"/>
            <a:r>
              <a:rPr lang="en-US" dirty="0" smtClean="0"/>
              <a:t>The </a:t>
            </a:r>
            <a:r>
              <a:rPr lang="en-US" dirty="0">
                <a:solidFill>
                  <a:srgbClr val="FF0000"/>
                </a:solidFill>
              </a:rPr>
              <a:t>Date</a:t>
            </a:r>
            <a:r>
              <a:rPr lang="en-US" dirty="0"/>
              <a:t> </a:t>
            </a:r>
            <a:r>
              <a:rPr lang="en-US" dirty="0">
                <a:solidFill>
                  <a:srgbClr val="0070C0"/>
                </a:solidFill>
              </a:rPr>
              <a:t>class</a:t>
            </a:r>
            <a:r>
              <a:rPr lang="en-US" dirty="0"/>
              <a:t> defines objects that represent </a:t>
            </a:r>
            <a:r>
              <a:rPr lang="en-US" dirty="0" smtClean="0"/>
              <a:t>dates.</a:t>
            </a:r>
          </a:p>
          <a:p>
            <a:pPr lvl="2"/>
            <a:r>
              <a:rPr lang="en-US" dirty="0" smtClean="0"/>
              <a:t>The </a:t>
            </a:r>
            <a:r>
              <a:rPr lang="en-US" dirty="0">
                <a:solidFill>
                  <a:srgbClr val="FF0000"/>
                </a:solidFill>
              </a:rPr>
              <a:t>RegExp</a:t>
            </a:r>
            <a:r>
              <a:rPr lang="en-US" dirty="0"/>
              <a:t> </a:t>
            </a:r>
            <a:r>
              <a:rPr lang="en-US" dirty="0">
                <a:solidFill>
                  <a:srgbClr val="0070C0"/>
                </a:solidFill>
              </a:rPr>
              <a:t>class</a:t>
            </a:r>
            <a:r>
              <a:rPr lang="en-US" dirty="0"/>
              <a:t> defines objects that represent regular expressions (a powerful pattern-matching tool described in Chapter 10</a:t>
            </a:r>
            <a:r>
              <a:rPr lang="en-US" dirty="0" smtClean="0"/>
              <a:t>).</a:t>
            </a:r>
          </a:p>
          <a:p>
            <a:pPr lvl="2"/>
            <a:r>
              <a:rPr lang="en-US" dirty="0" smtClean="0"/>
              <a:t>And </a:t>
            </a:r>
            <a:r>
              <a:rPr lang="en-US" dirty="0"/>
              <a:t>the </a:t>
            </a:r>
            <a:r>
              <a:rPr lang="en-US" dirty="0">
                <a:solidFill>
                  <a:srgbClr val="FF0000"/>
                </a:solidFill>
              </a:rPr>
              <a:t>Error</a:t>
            </a:r>
            <a:r>
              <a:rPr lang="en-US" dirty="0"/>
              <a:t> </a:t>
            </a:r>
            <a:r>
              <a:rPr lang="en-US" dirty="0">
                <a:solidFill>
                  <a:srgbClr val="0070C0"/>
                </a:solidFill>
              </a:rPr>
              <a:t>class</a:t>
            </a:r>
            <a:r>
              <a:rPr lang="en-US" dirty="0"/>
              <a:t> defines objects that represent </a:t>
            </a:r>
            <a:r>
              <a:rPr lang="en-US" dirty="0">
                <a:solidFill>
                  <a:srgbClr val="FF0000"/>
                </a:solidFill>
              </a:rPr>
              <a:t>syntax </a:t>
            </a:r>
            <a:r>
              <a:rPr lang="en-US" dirty="0">
                <a:solidFill>
                  <a:srgbClr val="0070C0"/>
                </a:solidFill>
              </a:rPr>
              <a:t>and</a:t>
            </a:r>
            <a:r>
              <a:rPr lang="en-US" dirty="0">
                <a:solidFill>
                  <a:srgbClr val="FF0000"/>
                </a:solidFill>
              </a:rPr>
              <a:t> runtime errors</a:t>
            </a:r>
            <a:r>
              <a:rPr lang="en-US" dirty="0"/>
              <a:t> that can occur in a JavaScript </a:t>
            </a:r>
            <a:r>
              <a:rPr lang="en-US" dirty="0" smtClean="0"/>
              <a:t>program.</a:t>
            </a:r>
          </a:p>
          <a:p>
            <a:pPr lvl="1"/>
            <a:r>
              <a:rPr lang="en-US" dirty="0" smtClean="0"/>
              <a:t>You </a:t>
            </a:r>
            <a:r>
              <a:rPr lang="en-US" dirty="0"/>
              <a:t>can define your own classes of objects by defining appropriate constructor functions. This is explained in Chapter 9</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69</a:t>
            </a:fld>
            <a:endParaRPr lang="en-US" dirty="0"/>
          </a:p>
        </p:txBody>
      </p:sp>
    </p:spTree>
    <p:extLst>
      <p:ext uri="{BB962C8B-B14F-4D97-AF65-F5344CB8AC3E}">
        <p14:creationId xmlns:p14="http://schemas.microsoft.com/office/powerpoint/2010/main" val="4268671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JavaScript: Names and Versions</a:t>
            </a:r>
          </a:p>
        </p:txBody>
      </p:sp>
      <p:sp>
        <p:nvSpPr>
          <p:cNvPr id="8" name="Content Placeholder 7"/>
          <p:cNvSpPr>
            <a:spLocks noGrp="1"/>
          </p:cNvSpPr>
          <p:nvPr>
            <p:ph idx="1"/>
          </p:nvPr>
        </p:nvSpPr>
        <p:spPr/>
        <p:txBody>
          <a:bodyPr/>
          <a:lstStyle/>
          <a:p>
            <a:r>
              <a:rPr lang="en-US" dirty="0" smtClean="0"/>
              <a:t>JavaScript </a:t>
            </a:r>
            <a:r>
              <a:rPr lang="en-US" dirty="0"/>
              <a:t>was </a:t>
            </a:r>
            <a:r>
              <a:rPr lang="en-US" dirty="0">
                <a:solidFill>
                  <a:srgbClr val="FF0000"/>
                </a:solidFill>
              </a:rPr>
              <a:t>created</a:t>
            </a:r>
            <a:r>
              <a:rPr lang="en-US" dirty="0"/>
              <a:t> at </a:t>
            </a:r>
            <a:r>
              <a:rPr lang="en-US" dirty="0">
                <a:solidFill>
                  <a:srgbClr val="FF0000"/>
                </a:solidFill>
              </a:rPr>
              <a:t>Netscape</a:t>
            </a:r>
            <a:r>
              <a:rPr lang="en-US" dirty="0"/>
              <a:t> in the early days of the Web, and technically, “JavaScript” is a trademark licensed from </a:t>
            </a:r>
            <a:r>
              <a:rPr lang="en-US" dirty="0">
                <a:solidFill>
                  <a:srgbClr val="FF0000"/>
                </a:solidFill>
              </a:rPr>
              <a:t>Sun Microsystems</a:t>
            </a:r>
            <a:r>
              <a:rPr lang="en-US" dirty="0"/>
              <a:t> (now </a:t>
            </a:r>
            <a:r>
              <a:rPr lang="en-US" dirty="0">
                <a:solidFill>
                  <a:srgbClr val="FF0000"/>
                </a:solidFill>
              </a:rPr>
              <a:t>Oracle</a:t>
            </a:r>
            <a:r>
              <a:rPr lang="en-US" dirty="0"/>
              <a:t>) used to describe Netscape’s (now Mozilla’s) implementation of the </a:t>
            </a:r>
            <a:r>
              <a:rPr lang="en-US" dirty="0" smtClean="0"/>
              <a:t>language.</a:t>
            </a:r>
          </a:p>
          <a:p>
            <a:pPr lvl="1"/>
            <a:r>
              <a:rPr lang="en-US" dirty="0" smtClean="0"/>
              <a:t>Netscape </a:t>
            </a:r>
            <a:r>
              <a:rPr lang="en-US" dirty="0"/>
              <a:t>submitted the language for standardization to </a:t>
            </a:r>
            <a:r>
              <a:rPr lang="en-US" dirty="0">
                <a:solidFill>
                  <a:srgbClr val="FF0000"/>
                </a:solidFill>
              </a:rPr>
              <a:t>ECMA</a:t>
            </a:r>
            <a:r>
              <a:rPr lang="en-US" dirty="0"/>
              <a:t>—the European Computer Manufacturer’s Association—and because of trademark issues, the standardized version of the language was stuck with the awkward name “</a:t>
            </a:r>
            <a:r>
              <a:rPr lang="en-US" dirty="0">
                <a:solidFill>
                  <a:srgbClr val="FF0000"/>
                </a:solidFill>
              </a:rPr>
              <a:t>ECMAScript</a:t>
            </a:r>
            <a:r>
              <a:rPr lang="en-US" dirty="0" smtClean="0"/>
              <a:t>.”</a:t>
            </a:r>
          </a:p>
          <a:p>
            <a:pPr lvl="1"/>
            <a:r>
              <a:rPr lang="en-US" dirty="0" smtClean="0"/>
              <a:t>For </a:t>
            </a:r>
            <a:r>
              <a:rPr lang="en-US" dirty="0"/>
              <a:t>the same trademark reasons, Microsoft’s version of the language is formally known as “</a:t>
            </a:r>
            <a:r>
              <a:rPr lang="en-US" dirty="0">
                <a:solidFill>
                  <a:srgbClr val="FF0000"/>
                </a:solidFill>
              </a:rPr>
              <a:t>JScript</a:t>
            </a:r>
            <a:r>
              <a:rPr lang="en-US" dirty="0" smtClean="0"/>
              <a:t>.”</a:t>
            </a:r>
          </a:p>
          <a:p>
            <a:pPr lvl="1"/>
            <a:r>
              <a:rPr lang="en-US" dirty="0" smtClean="0"/>
              <a:t>In </a:t>
            </a:r>
            <a:r>
              <a:rPr lang="en-US" dirty="0"/>
              <a:t>practice, just about everyone calls the language </a:t>
            </a:r>
            <a:r>
              <a:rPr lang="en-US" dirty="0" smtClean="0">
                <a:solidFill>
                  <a:srgbClr val="FF0000"/>
                </a:solidFill>
              </a:rPr>
              <a:t>JavaScript</a:t>
            </a:r>
            <a:r>
              <a:rPr lang="en-US" dirty="0" smtClean="0"/>
              <a:t>.</a:t>
            </a:r>
          </a:p>
          <a:p>
            <a:pPr lvl="1"/>
            <a:r>
              <a:rPr lang="en-US" dirty="0" smtClean="0"/>
              <a:t>This </a:t>
            </a:r>
            <a:r>
              <a:rPr lang="en-US" dirty="0"/>
              <a:t>book uses the name “</a:t>
            </a:r>
            <a:r>
              <a:rPr lang="en-US" dirty="0">
                <a:solidFill>
                  <a:srgbClr val="FF0000"/>
                </a:solidFill>
              </a:rPr>
              <a:t>ECMAScript</a:t>
            </a:r>
            <a:r>
              <a:rPr lang="en-US" dirty="0"/>
              <a:t>” only to refer to the </a:t>
            </a:r>
            <a:r>
              <a:rPr lang="en-US" dirty="0">
                <a:solidFill>
                  <a:srgbClr val="FF0000"/>
                </a:solidFill>
              </a:rPr>
              <a:t>language </a:t>
            </a:r>
            <a:r>
              <a:rPr lang="en-US" dirty="0" smtClean="0">
                <a:solidFill>
                  <a:srgbClr val="FF0000"/>
                </a:solidFill>
              </a:rPr>
              <a:t>standard</a:t>
            </a:r>
            <a:r>
              <a:rPr lang="en-US" dirty="0" smtClean="0"/>
              <a:t>.</a:t>
            </a:r>
          </a:p>
          <a:p>
            <a:pPr lvl="1"/>
            <a:r>
              <a:rPr lang="en-US" dirty="0" smtClean="0"/>
              <a:t>For </a:t>
            </a:r>
            <a:r>
              <a:rPr lang="en-US" dirty="0"/>
              <a:t>the last decade, all web browsers have implemented version 3 of the ECMAScript standard and there has really been no need to think about version numbers: the language standard was stable and browser implementations of the language were, for the most part, </a:t>
            </a:r>
            <a:r>
              <a:rPr lang="en-US" dirty="0" smtClean="0"/>
              <a:t>interoperable.</a:t>
            </a:r>
          </a:p>
          <a:p>
            <a:pPr lvl="1"/>
            <a:r>
              <a:rPr lang="en-US" dirty="0" smtClean="0"/>
              <a:t>Recently</a:t>
            </a:r>
            <a:r>
              <a:rPr lang="en-US" dirty="0"/>
              <a:t>, an important new version of the language has been defined as </a:t>
            </a:r>
            <a:r>
              <a:rPr lang="en-US" dirty="0">
                <a:solidFill>
                  <a:srgbClr val="FF0000"/>
                </a:solidFill>
              </a:rPr>
              <a:t>ECMAScript version 5</a:t>
            </a:r>
            <a:r>
              <a:rPr lang="en-US" dirty="0"/>
              <a:t> and, at the time of this writing, browsers are beginning to implement </a:t>
            </a:r>
            <a:r>
              <a:rPr lang="en-US" dirty="0" smtClean="0"/>
              <a:t>it.</a:t>
            </a:r>
          </a:p>
          <a:p>
            <a:pPr lvl="1"/>
            <a:r>
              <a:rPr lang="en-US" dirty="0" smtClean="0"/>
              <a:t>This </a:t>
            </a:r>
            <a:r>
              <a:rPr lang="en-US" dirty="0"/>
              <a:t>book covers all the new features of </a:t>
            </a:r>
            <a:r>
              <a:rPr lang="en-US" dirty="0">
                <a:solidFill>
                  <a:srgbClr val="FF0000"/>
                </a:solidFill>
              </a:rPr>
              <a:t>ECMAScript 5</a:t>
            </a:r>
            <a:r>
              <a:rPr lang="en-US" dirty="0"/>
              <a:t> as well as all the long-standing features of ECMAScript 3</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7</a:t>
            </a:fld>
            <a:endParaRPr lang="en-US" dirty="0"/>
          </a:p>
        </p:txBody>
      </p:sp>
    </p:spTree>
    <p:extLst>
      <p:ext uri="{BB962C8B-B14F-4D97-AF65-F5344CB8AC3E}">
        <p14:creationId xmlns:p14="http://schemas.microsoft.com/office/powerpoint/2010/main" val="9303514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Garbage Collection</a:t>
            </a:r>
            <a:endParaRPr lang="en-US" dirty="0"/>
          </a:p>
        </p:txBody>
      </p:sp>
      <p:sp>
        <p:nvSpPr>
          <p:cNvPr id="3" name="Content Placeholder 2"/>
          <p:cNvSpPr>
            <a:spLocks noGrp="1"/>
          </p:cNvSpPr>
          <p:nvPr>
            <p:ph idx="1"/>
          </p:nvPr>
        </p:nvSpPr>
        <p:spPr/>
        <p:txBody>
          <a:bodyPr/>
          <a:lstStyle/>
          <a:p>
            <a:r>
              <a:rPr lang="en-US" dirty="0"/>
              <a:t>The </a:t>
            </a:r>
            <a:r>
              <a:rPr lang="en-US" dirty="0">
                <a:solidFill>
                  <a:srgbClr val="FF0000"/>
                </a:solidFill>
              </a:rPr>
              <a:t>JavaScript interpreter</a:t>
            </a:r>
            <a:r>
              <a:rPr lang="en-US" dirty="0"/>
              <a:t> performs automatic </a:t>
            </a:r>
            <a:r>
              <a:rPr lang="en-US" dirty="0">
                <a:solidFill>
                  <a:srgbClr val="FF0000"/>
                </a:solidFill>
              </a:rPr>
              <a:t>garbage collection</a:t>
            </a:r>
            <a:r>
              <a:rPr lang="en-US" dirty="0"/>
              <a:t> for memory </a:t>
            </a:r>
            <a:r>
              <a:rPr lang="en-US" dirty="0" smtClean="0"/>
              <a:t>management.</a:t>
            </a:r>
          </a:p>
          <a:p>
            <a:pPr lvl="1"/>
            <a:r>
              <a:rPr lang="en-US" dirty="0" smtClean="0"/>
              <a:t>This </a:t>
            </a:r>
            <a:r>
              <a:rPr lang="en-US" dirty="0"/>
              <a:t>means that a </a:t>
            </a:r>
            <a:r>
              <a:rPr lang="en-US" dirty="0">
                <a:solidFill>
                  <a:srgbClr val="FF0000"/>
                </a:solidFill>
              </a:rPr>
              <a:t>program</a:t>
            </a:r>
            <a:r>
              <a:rPr lang="en-US" dirty="0"/>
              <a:t> can </a:t>
            </a:r>
            <a:r>
              <a:rPr lang="en-US" dirty="0">
                <a:solidFill>
                  <a:srgbClr val="FF0000"/>
                </a:solidFill>
              </a:rPr>
              <a:t>create objects</a:t>
            </a:r>
            <a:r>
              <a:rPr lang="en-US" dirty="0"/>
              <a:t> as needed, and the </a:t>
            </a:r>
            <a:r>
              <a:rPr lang="en-US" dirty="0">
                <a:solidFill>
                  <a:srgbClr val="FF0000"/>
                </a:solidFill>
              </a:rPr>
              <a:t>programmer</a:t>
            </a:r>
            <a:r>
              <a:rPr lang="en-US" dirty="0"/>
              <a:t> </a:t>
            </a:r>
            <a:r>
              <a:rPr lang="en-US" dirty="0">
                <a:solidFill>
                  <a:srgbClr val="0070C0"/>
                </a:solidFill>
              </a:rPr>
              <a:t>never</a:t>
            </a:r>
            <a:r>
              <a:rPr lang="en-US" dirty="0"/>
              <a:t> needs to </a:t>
            </a:r>
            <a:r>
              <a:rPr lang="en-US" dirty="0">
                <a:solidFill>
                  <a:srgbClr val="FF0000"/>
                </a:solidFill>
              </a:rPr>
              <a:t>worry</a:t>
            </a:r>
            <a:r>
              <a:rPr lang="en-US" dirty="0"/>
              <a:t> about </a:t>
            </a:r>
            <a:r>
              <a:rPr lang="en-US" dirty="0">
                <a:solidFill>
                  <a:srgbClr val="FF0000"/>
                </a:solidFill>
              </a:rPr>
              <a:t>destruction</a:t>
            </a:r>
            <a:r>
              <a:rPr lang="en-US" dirty="0"/>
              <a:t> or deallocation of those </a:t>
            </a:r>
            <a:r>
              <a:rPr lang="en-US" dirty="0" smtClean="0">
                <a:solidFill>
                  <a:srgbClr val="FF0000"/>
                </a:solidFill>
              </a:rPr>
              <a:t>objects</a:t>
            </a:r>
            <a:r>
              <a:rPr lang="en-US" dirty="0" smtClean="0"/>
              <a:t>.</a:t>
            </a:r>
          </a:p>
          <a:p>
            <a:pPr lvl="1"/>
            <a:r>
              <a:rPr lang="en-US" dirty="0" smtClean="0"/>
              <a:t>When</a:t>
            </a:r>
          </a:p>
          <a:p>
            <a:pPr lvl="2"/>
            <a:r>
              <a:rPr lang="en-US" dirty="0" smtClean="0"/>
              <a:t>an </a:t>
            </a:r>
            <a:r>
              <a:rPr lang="en-US" dirty="0"/>
              <a:t>object is </a:t>
            </a:r>
            <a:r>
              <a:rPr lang="en-US" dirty="0">
                <a:solidFill>
                  <a:srgbClr val="FF0000"/>
                </a:solidFill>
              </a:rPr>
              <a:t>no longer </a:t>
            </a:r>
            <a:r>
              <a:rPr lang="en-US" dirty="0" smtClean="0">
                <a:solidFill>
                  <a:srgbClr val="FF0000"/>
                </a:solidFill>
              </a:rPr>
              <a:t>reachable</a:t>
            </a:r>
          </a:p>
          <a:p>
            <a:pPr lvl="2"/>
            <a:r>
              <a:rPr lang="en-US" dirty="0" smtClean="0"/>
              <a:t>when </a:t>
            </a:r>
            <a:r>
              <a:rPr lang="en-US" dirty="0"/>
              <a:t>a </a:t>
            </a:r>
            <a:r>
              <a:rPr lang="en-US" dirty="0">
                <a:solidFill>
                  <a:srgbClr val="FF0000"/>
                </a:solidFill>
              </a:rPr>
              <a:t>program</a:t>
            </a:r>
            <a:r>
              <a:rPr lang="en-US" dirty="0"/>
              <a:t> no longer has any </a:t>
            </a:r>
            <a:r>
              <a:rPr lang="en-US" dirty="0">
                <a:solidFill>
                  <a:srgbClr val="FF0000"/>
                </a:solidFill>
              </a:rPr>
              <a:t>way</a:t>
            </a:r>
            <a:r>
              <a:rPr lang="en-US" dirty="0"/>
              <a:t> to </a:t>
            </a:r>
            <a:r>
              <a:rPr lang="en-US" dirty="0">
                <a:solidFill>
                  <a:srgbClr val="FF0000"/>
                </a:solidFill>
              </a:rPr>
              <a:t>refer</a:t>
            </a:r>
            <a:r>
              <a:rPr lang="en-US" dirty="0"/>
              <a:t> to </a:t>
            </a:r>
            <a:r>
              <a:rPr lang="en-US" dirty="0" smtClean="0"/>
              <a:t>it</a:t>
            </a:r>
          </a:p>
          <a:p>
            <a:pPr marL="457200" lvl="1" indent="0">
              <a:buNone/>
            </a:pPr>
            <a:r>
              <a:rPr lang="en-US" dirty="0" smtClean="0"/>
              <a:t>the </a:t>
            </a:r>
            <a:r>
              <a:rPr lang="en-US" dirty="0"/>
              <a:t>interpreter knows it can never be </a:t>
            </a:r>
            <a:r>
              <a:rPr lang="en-US" dirty="0">
                <a:solidFill>
                  <a:srgbClr val="FF0000"/>
                </a:solidFill>
              </a:rPr>
              <a:t>used again</a:t>
            </a:r>
            <a:r>
              <a:rPr lang="en-US" dirty="0"/>
              <a:t> and automatically </a:t>
            </a:r>
            <a:r>
              <a:rPr lang="en-US" dirty="0">
                <a:solidFill>
                  <a:srgbClr val="FF0000"/>
                </a:solidFill>
              </a:rPr>
              <a:t>reclaims</a:t>
            </a:r>
            <a:r>
              <a:rPr lang="en-US" dirty="0"/>
              <a:t> the </a:t>
            </a:r>
            <a:r>
              <a:rPr lang="en-US" dirty="0">
                <a:solidFill>
                  <a:srgbClr val="FF0000"/>
                </a:solidFill>
              </a:rPr>
              <a:t>memory</a:t>
            </a:r>
            <a:r>
              <a:rPr lang="en-US" dirty="0"/>
              <a:t> it was occupying</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70</a:t>
            </a:fld>
            <a:endParaRPr lang="en-US" dirty="0"/>
          </a:p>
        </p:txBody>
      </p:sp>
    </p:spTree>
    <p:extLst>
      <p:ext uri="{BB962C8B-B14F-4D97-AF65-F5344CB8AC3E}">
        <p14:creationId xmlns:p14="http://schemas.microsoft.com/office/powerpoint/2010/main" val="26823343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Invocation</a:t>
            </a:r>
            <a:endParaRPr lang="en-US" dirty="0"/>
          </a:p>
        </p:txBody>
      </p:sp>
      <p:sp>
        <p:nvSpPr>
          <p:cNvPr id="3" name="Content Placeholder 2"/>
          <p:cNvSpPr>
            <a:spLocks noGrp="1"/>
          </p:cNvSpPr>
          <p:nvPr>
            <p:ph idx="1"/>
          </p:nvPr>
        </p:nvSpPr>
        <p:spPr/>
        <p:txBody>
          <a:bodyPr/>
          <a:lstStyle/>
          <a:p>
            <a:r>
              <a:rPr lang="en-US" dirty="0"/>
              <a:t>JavaScript is an </a:t>
            </a:r>
            <a:r>
              <a:rPr lang="en-US" dirty="0">
                <a:solidFill>
                  <a:srgbClr val="FF0000"/>
                </a:solidFill>
              </a:rPr>
              <a:t>object-oriented</a:t>
            </a:r>
            <a:r>
              <a:rPr lang="en-US" dirty="0"/>
              <a:t> </a:t>
            </a:r>
            <a:r>
              <a:rPr lang="en-US" dirty="0" smtClean="0">
                <a:solidFill>
                  <a:srgbClr val="FF0000"/>
                </a:solidFill>
              </a:rPr>
              <a:t>language</a:t>
            </a:r>
            <a:r>
              <a:rPr lang="en-US" dirty="0" smtClean="0"/>
              <a:t>.</a:t>
            </a:r>
          </a:p>
          <a:p>
            <a:pPr lvl="1"/>
            <a:r>
              <a:rPr lang="en-US" dirty="0" smtClean="0"/>
              <a:t>Loosely</a:t>
            </a:r>
            <a:r>
              <a:rPr lang="en-US" dirty="0"/>
              <a:t>, this means that rather than having </a:t>
            </a:r>
            <a:r>
              <a:rPr lang="en-US" dirty="0">
                <a:solidFill>
                  <a:srgbClr val="FF0000"/>
                </a:solidFill>
              </a:rPr>
              <a:t>globally defined functions</a:t>
            </a:r>
            <a:r>
              <a:rPr lang="en-US" dirty="0"/>
              <a:t> to operate on values of various types, the </a:t>
            </a:r>
            <a:r>
              <a:rPr lang="en-US" dirty="0">
                <a:solidFill>
                  <a:srgbClr val="FF0000"/>
                </a:solidFill>
              </a:rPr>
              <a:t>types</a:t>
            </a:r>
            <a:r>
              <a:rPr lang="en-US" dirty="0"/>
              <a:t> themselves </a:t>
            </a:r>
            <a:r>
              <a:rPr lang="en-US" dirty="0">
                <a:solidFill>
                  <a:srgbClr val="FF0000"/>
                </a:solidFill>
              </a:rPr>
              <a:t>define methods</a:t>
            </a:r>
            <a:r>
              <a:rPr lang="en-US" dirty="0"/>
              <a:t> for working with </a:t>
            </a:r>
            <a:r>
              <a:rPr lang="en-US" dirty="0" smtClean="0">
                <a:solidFill>
                  <a:srgbClr val="FF0000"/>
                </a:solidFill>
              </a:rPr>
              <a:t>values</a:t>
            </a:r>
            <a:r>
              <a:rPr lang="en-US" dirty="0" smtClean="0"/>
              <a:t>.</a:t>
            </a:r>
          </a:p>
          <a:p>
            <a:pPr lvl="1"/>
            <a:r>
              <a:rPr lang="en-US" dirty="0" smtClean="0"/>
              <a:t>To </a:t>
            </a:r>
            <a:r>
              <a:rPr lang="en-US" dirty="0"/>
              <a:t>sort the elements of an </a:t>
            </a:r>
            <a:r>
              <a:rPr lang="en-US" dirty="0">
                <a:solidFill>
                  <a:srgbClr val="FF0000"/>
                </a:solidFill>
              </a:rPr>
              <a:t>array a</a:t>
            </a:r>
            <a:r>
              <a:rPr lang="en-US" dirty="0"/>
              <a:t>, for </a:t>
            </a:r>
            <a:r>
              <a:rPr lang="en-US" dirty="0" smtClean="0"/>
              <a:t>example</a:t>
            </a:r>
          </a:p>
          <a:p>
            <a:pPr lvl="2"/>
            <a:r>
              <a:rPr lang="en-US" dirty="0" smtClean="0"/>
              <a:t>we </a:t>
            </a:r>
            <a:r>
              <a:rPr lang="en-US" dirty="0"/>
              <a:t>don’t pass a to a sort</a:t>
            </a:r>
            <a:r>
              <a:rPr lang="en-US" dirty="0" smtClean="0"/>
              <a:t>( ) function.</a:t>
            </a:r>
          </a:p>
          <a:p>
            <a:pPr lvl="2"/>
            <a:r>
              <a:rPr lang="en-US" dirty="0" smtClean="0"/>
              <a:t>Instead</a:t>
            </a:r>
            <a:r>
              <a:rPr lang="en-US" dirty="0"/>
              <a:t>, we invoke the sort</a:t>
            </a:r>
            <a:r>
              <a:rPr lang="en-US" dirty="0" smtClean="0"/>
              <a:t>( ) </a:t>
            </a:r>
            <a:r>
              <a:rPr lang="en-US" dirty="0"/>
              <a:t>method of a</a:t>
            </a:r>
            <a:r>
              <a:rPr lang="en-US" dirty="0" smtClean="0"/>
              <a:t>:</a:t>
            </a:r>
          </a:p>
          <a:p>
            <a:pPr marL="233363" lvl="1" indent="0">
              <a:buNone/>
            </a:pPr>
            <a:endParaRPr lang="en-US" dirty="0" smtClean="0"/>
          </a:p>
          <a:p>
            <a:pPr marL="233363" lvl="1" indent="0">
              <a:buNone/>
            </a:pPr>
            <a:endParaRPr lang="en-US" dirty="0"/>
          </a:p>
          <a:p>
            <a:pPr lvl="1"/>
            <a:r>
              <a:rPr lang="en-US" dirty="0" smtClean="0"/>
              <a:t>Method </a:t>
            </a:r>
            <a:r>
              <a:rPr lang="en-US" dirty="0"/>
              <a:t>definition is covered in Chapter </a:t>
            </a:r>
            <a:r>
              <a:rPr lang="en-US" dirty="0" smtClean="0"/>
              <a:t>9.</a:t>
            </a:r>
          </a:p>
          <a:p>
            <a:pPr lvl="1"/>
            <a:r>
              <a:rPr lang="en-US" dirty="0" smtClean="0"/>
              <a:t>Technically</a:t>
            </a:r>
            <a:r>
              <a:rPr lang="en-US" dirty="0"/>
              <a:t>, it is only </a:t>
            </a:r>
            <a:r>
              <a:rPr lang="en-US" dirty="0">
                <a:solidFill>
                  <a:srgbClr val="FF0000"/>
                </a:solidFill>
              </a:rPr>
              <a:t>JavaScript objects</a:t>
            </a:r>
            <a:r>
              <a:rPr lang="en-US" dirty="0"/>
              <a:t> that have </a:t>
            </a:r>
            <a:r>
              <a:rPr lang="en-US" dirty="0" smtClean="0">
                <a:solidFill>
                  <a:srgbClr val="FF0000"/>
                </a:solidFill>
              </a:rPr>
              <a:t>methods</a:t>
            </a:r>
            <a:r>
              <a:rPr lang="en-US" dirty="0" smtClean="0"/>
              <a:t>.</a:t>
            </a:r>
          </a:p>
          <a:p>
            <a:pPr lvl="2"/>
            <a:r>
              <a:rPr lang="en-US" dirty="0" smtClean="0"/>
              <a:t>But </a:t>
            </a:r>
            <a:r>
              <a:rPr lang="en-US" dirty="0">
                <a:solidFill>
                  <a:srgbClr val="FF0000"/>
                </a:solidFill>
              </a:rPr>
              <a:t>numbers, strings, </a:t>
            </a:r>
            <a:r>
              <a:rPr lang="en-US" dirty="0">
                <a:solidFill>
                  <a:srgbClr val="0070C0"/>
                </a:solidFill>
              </a:rPr>
              <a:t>and</a:t>
            </a:r>
            <a:r>
              <a:rPr lang="en-US" dirty="0">
                <a:solidFill>
                  <a:srgbClr val="FF0000"/>
                </a:solidFill>
              </a:rPr>
              <a:t> boolean </a:t>
            </a:r>
            <a:r>
              <a:rPr lang="en-US" dirty="0">
                <a:solidFill>
                  <a:srgbClr val="0070C0"/>
                </a:solidFill>
              </a:rPr>
              <a:t>values</a:t>
            </a:r>
            <a:r>
              <a:rPr lang="en-US" dirty="0"/>
              <a:t> </a:t>
            </a:r>
            <a:r>
              <a:rPr lang="en-US" dirty="0">
                <a:solidFill>
                  <a:srgbClr val="FF0000"/>
                </a:solidFill>
              </a:rPr>
              <a:t>behave</a:t>
            </a:r>
            <a:r>
              <a:rPr lang="en-US" dirty="0"/>
              <a:t> as if they had </a:t>
            </a:r>
            <a:r>
              <a:rPr lang="en-US" dirty="0">
                <a:solidFill>
                  <a:srgbClr val="FF0000"/>
                </a:solidFill>
              </a:rPr>
              <a:t>methods</a:t>
            </a:r>
            <a:r>
              <a:rPr lang="en-US" dirty="0"/>
              <a:t> (§3.6 explains how this works</a:t>
            </a:r>
            <a:r>
              <a:rPr lang="en-US" dirty="0" smtClean="0"/>
              <a:t>).</a:t>
            </a:r>
          </a:p>
          <a:p>
            <a:pPr lvl="2"/>
            <a:r>
              <a:rPr lang="en-US" dirty="0" smtClean="0"/>
              <a:t>In </a:t>
            </a:r>
            <a:r>
              <a:rPr lang="en-US" dirty="0"/>
              <a:t>JavaScript, </a:t>
            </a:r>
            <a:r>
              <a:rPr lang="en-US" dirty="0">
                <a:solidFill>
                  <a:srgbClr val="FF0000"/>
                </a:solidFill>
              </a:rPr>
              <a:t>null</a:t>
            </a:r>
            <a:r>
              <a:rPr lang="en-US" dirty="0"/>
              <a:t> and </a:t>
            </a:r>
            <a:r>
              <a:rPr lang="en-US" dirty="0">
                <a:solidFill>
                  <a:srgbClr val="FF0000"/>
                </a:solidFill>
              </a:rPr>
              <a:t>undefined</a:t>
            </a:r>
            <a:r>
              <a:rPr lang="en-US" dirty="0"/>
              <a:t> are the </a:t>
            </a:r>
            <a:r>
              <a:rPr lang="en-US" dirty="0">
                <a:solidFill>
                  <a:srgbClr val="FF0000"/>
                </a:solidFill>
              </a:rPr>
              <a:t>only values</a:t>
            </a:r>
            <a:r>
              <a:rPr lang="en-US" dirty="0"/>
              <a:t> that </a:t>
            </a:r>
            <a:r>
              <a:rPr lang="en-US" dirty="0">
                <a:solidFill>
                  <a:srgbClr val="FF0000"/>
                </a:solidFill>
              </a:rPr>
              <a:t>methods cannot </a:t>
            </a:r>
            <a:r>
              <a:rPr lang="en-US" dirty="0">
                <a:solidFill>
                  <a:srgbClr val="0070C0"/>
                </a:solidFill>
              </a:rPr>
              <a:t>be</a:t>
            </a:r>
            <a:r>
              <a:rPr lang="en-US" dirty="0">
                <a:solidFill>
                  <a:srgbClr val="FF0000"/>
                </a:solidFill>
              </a:rPr>
              <a:t> invoked </a:t>
            </a:r>
            <a:r>
              <a:rPr lang="en-US" dirty="0">
                <a:solidFill>
                  <a:srgbClr val="0070C0"/>
                </a:solidFill>
              </a:rPr>
              <a:t>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71</a:t>
            </a:fld>
            <a:endParaRPr lang="en-US" dirty="0"/>
          </a:p>
        </p:txBody>
      </p:sp>
      <p:pic>
        <p:nvPicPr>
          <p:cNvPr id="7" name="Picture 6"/>
          <p:cNvPicPr>
            <a:picLocks noChangeAspect="1"/>
          </p:cNvPicPr>
          <p:nvPr/>
        </p:nvPicPr>
        <p:blipFill>
          <a:blip r:embed="rId2"/>
          <a:stretch>
            <a:fillRect/>
          </a:stretch>
        </p:blipFill>
        <p:spPr>
          <a:xfrm>
            <a:off x="734921" y="3408589"/>
            <a:ext cx="6029325" cy="323850"/>
          </a:xfrm>
          <a:prstGeom prst="rect">
            <a:avLst/>
          </a:prstGeom>
          <a:ln>
            <a:solidFill>
              <a:schemeClr val="accent1"/>
            </a:solidFill>
          </a:ln>
        </p:spPr>
      </p:pic>
    </p:spTree>
    <p:extLst>
      <p:ext uri="{BB962C8B-B14F-4D97-AF65-F5344CB8AC3E}">
        <p14:creationId xmlns:p14="http://schemas.microsoft.com/office/powerpoint/2010/main" val="38796969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Mutable &amp; Immutable Types</a:t>
            </a:r>
            <a:endParaRPr lang="en-US" dirty="0"/>
          </a:p>
        </p:txBody>
      </p:sp>
      <p:sp>
        <p:nvSpPr>
          <p:cNvPr id="3" name="Content Placeholder 2"/>
          <p:cNvSpPr>
            <a:spLocks noGrp="1"/>
          </p:cNvSpPr>
          <p:nvPr>
            <p:ph idx="1"/>
          </p:nvPr>
        </p:nvSpPr>
        <p:spPr/>
        <p:txBody>
          <a:bodyPr/>
          <a:lstStyle/>
          <a:p>
            <a:r>
              <a:rPr lang="en-US" dirty="0"/>
              <a:t>JavaScript’s </a:t>
            </a:r>
            <a:r>
              <a:rPr lang="en-US" dirty="0">
                <a:solidFill>
                  <a:srgbClr val="FF0000"/>
                </a:solidFill>
              </a:rPr>
              <a:t>types</a:t>
            </a:r>
            <a:r>
              <a:rPr lang="en-US" dirty="0"/>
              <a:t> can be divided </a:t>
            </a:r>
            <a:r>
              <a:rPr lang="en-US" dirty="0" smtClean="0"/>
              <a:t>into</a:t>
            </a:r>
          </a:p>
          <a:p>
            <a:pPr lvl="2"/>
            <a:r>
              <a:rPr lang="en-US" dirty="0" smtClean="0"/>
              <a:t>primitive types</a:t>
            </a:r>
          </a:p>
          <a:p>
            <a:pPr lvl="2"/>
            <a:r>
              <a:rPr lang="en-US" dirty="0" smtClean="0"/>
              <a:t>object types</a:t>
            </a:r>
          </a:p>
          <a:p>
            <a:pPr lvl="1"/>
            <a:r>
              <a:rPr lang="en-US" dirty="0" smtClean="0"/>
              <a:t>And </a:t>
            </a:r>
            <a:r>
              <a:rPr lang="en-US" dirty="0"/>
              <a:t>they can be divided into </a:t>
            </a:r>
            <a:r>
              <a:rPr lang="en-US" dirty="0" smtClean="0"/>
              <a:t>types</a:t>
            </a:r>
          </a:p>
          <a:p>
            <a:pPr lvl="2"/>
            <a:r>
              <a:rPr lang="en-US" dirty="0" smtClean="0"/>
              <a:t>with methods</a:t>
            </a:r>
          </a:p>
          <a:p>
            <a:pPr lvl="2"/>
            <a:r>
              <a:rPr lang="en-US" dirty="0" smtClean="0"/>
              <a:t>without methods</a:t>
            </a:r>
          </a:p>
          <a:p>
            <a:pPr lvl="1"/>
            <a:r>
              <a:rPr lang="en-US" dirty="0" smtClean="0"/>
              <a:t>They </a:t>
            </a:r>
            <a:r>
              <a:rPr lang="en-US" dirty="0"/>
              <a:t>can also be categorized </a:t>
            </a:r>
            <a:r>
              <a:rPr lang="en-US" dirty="0" smtClean="0"/>
              <a:t>as</a:t>
            </a:r>
          </a:p>
          <a:p>
            <a:pPr lvl="2"/>
            <a:r>
              <a:rPr lang="en-US" dirty="0" smtClean="0"/>
              <a:t>Mutable</a:t>
            </a:r>
          </a:p>
          <a:p>
            <a:pPr lvl="2"/>
            <a:r>
              <a:rPr lang="en-US" dirty="0" smtClean="0"/>
              <a:t>Immutable</a:t>
            </a:r>
          </a:p>
          <a:p>
            <a:pPr lvl="1"/>
            <a:r>
              <a:rPr lang="en-US" dirty="0" smtClean="0"/>
              <a:t>A </a:t>
            </a:r>
            <a:r>
              <a:rPr lang="en-US" dirty="0">
                <a:solidFill>
                  <a:srgbClr val="FF0000"/>
                </a:solidFill>
              </a:rPr>
              <a:t>value</a:t>
            </a:r>
            <a:r>
              <a:rPr lang="en-US" dirty="0"/>
              <a:t> of a </a:t>
            </a:r>
            <a:r>
              <a:rPr lang="en-US" dirty="0">
                <a:solidFill>
                  <a:srgbClr val="FF0000"/>
                </a:solidFill>
              </a:rPr>
              <a:t>mutable</a:t>
            </a:r>
            <a:r>
              <a:rPr lang="en-US" dirty="0"/>
              <a:t> </a:t>
            </a:r>
            <a:r>
              <a:rPr lang="en-US" dirty="0">
                <a:solidFill>
                  <a:srgbClr val="0070C0"/>
                </a:solidFill>
              </a:rPr>
              <a:t>type</a:t>
            </a:r>
            <a:r>
              <a:rPr lang="en-US" dirty="0"/>
              <a:t> can </a:t>
            </a:r>
            <a:r>
              <a:rPr lang="en-US" dirty="0" smtClean="0">
                <a:solidFill>
                  <a:srgbClr val="FF0000"/>
                </a:solidFill>
              </a:rPr>
              <a:t>change</a:t>
            </a:r>
            <a:r>
              <a:rPr lang="en-US" dirty="0" smtClean="0"/>
              <a:t>.</a:t>
            </a:r>
          </a:p>
          <a:p>
            <a:pPr lvl="2"/>
            <a:r>
              <a:rPr lang="en-US" dirty="0" smtClean="0">
                <a:solidFill>
                  <a:srgbClr val="FF0000"/>
                </a:solidFill>
              </a:rPr>
              <a:t>Objects</a:t>
            </a:r>
            <a:r>
              <a:rPr lang="en-US" dirty="0" smtClean="0"/>
              <a:t> </a:t>
            </a:r>
            <a:r>
              <a:rPr lang="en-US" dirty="0"/>
              <a:t>and </a:t>
            </a:r>
            <a:r>
              <a:rPr lang="en-US" dirty="0">
                <a:solidFill>
                  <a:srgbClr val="FF0000"/>
                </a:solidFill>
              </a:rPr>
              <a:t>arrays</a:t>
            </a:r>
            <a:r>
              <a:rPr lang="en-US" dirty="0"/>
              <a:t> are </a:t>
            </a:r>
            <a:r>
              <a:rPr lang="en-US" dirty="0">
                <a:solidFill>
                  <a:srgbClr val="FF0000"/>
                </a:solidFill>
              </a:rPr>
              <a:t>mutable</a:t>
            </a:r>
            <a:r>
              <a:rPr lang="en-US" dirty="0"/>
              <a:t>: a JavaScript </a:t>
            </a:r>
            <a:r>
              <a:rPr lang="en-US" dirty="0">
                <a:solidFill>
                  <a:srgbClr val="FF0000"/>
                </a:solidFill>
              </a:rPr>
              <a:t>program</a:t>
            </a:r>
            <a:r>
              <a:rPr lang="en-US" dirty="0"/>
              <a:t> can change the </a:t>
            </a:r>
            <a:r>
              <a:rPr lang="en-US" dirty="0">
                <a:solidFill>
                  <a:srgbClr val="FF0000"/>
                </a:solidFill>
              </a:rPr>
              <a:t>values</a:t>
            </a:r>
            <a:r>
              <a:rPr lang="en-US" dirty="0"/>
              <a:t> of </a:t>
            </a:r>
            <a:r>
              <a:rPr lang="en-US" dirty="0">
                <a:solidFill>
                  <a:srgbClr val="FF0000"/>
                </a:solidFill>
              </a:rPr>
              <a:t>object properties</a:t>
            </a:r>
            <a:r>
              <a:rPr lang="en-US" dirty="0"/>
              <a:t> and </a:t>
            </a:r>
            <a:r>
              <a:rPr lang="en-US" dirty="0">
                <a:solidFill>
                  <a:srgbClr val="FF0000"/>
                </a:solidFill>
              </a:rPr>
              <a:t>array </a:t>
            </a:r>
            <a:r>
              <a:rPr lang="en-US" dirty="0" smtClean="0">
                <a:solidFill>
                  <a:srgbClr val="FF0000"/>
                </a:solidFill>
              </a:rPr>
              <a:t>elements</a:t>
            </a:r>
            <a:r>
              <a:rPr lang="en-US" dirty="0" smtClean="0"/>
              <a:t>.</a:t>
            </a:r>
          </a:p>
          <a:p>
            <a:pPr lvl="2"/>
            <a:r>
              <a:rPr lang="en-US" dirty="0" smtClean="0">
                <a:solidFill>
                  <a:srgbClr val="FF0000"/>
                </a:solidFill>
              </a:rPr>
              <a:t>Numbers</a:t>
            </a:r>
            <a:r>
              <a:rPr lang="en-US" dirty="0"/>
              <a:t>, </a:t>
            </a:r>
            <a:r>
              <a:rPr lang="en-US" dirty="0">
                <a:solidFill>
                  <a:srgbClr val="FF0000"/>
                </a:solidFill>
              </a:rPr>
              <a:t>booleans</a:t>
            </a:r>
            <a:r>
              <a:rPr lang="en-US" dirty="0"/>
              <a:t>, </a:t>
            </a:r>
            <a:r>
              <a:rPr lang="en-US" dirty="0">
                <a:solidFill>
                  <a:srgbClr val="FF0000"/>
                </a:solidFill>
              </a:rPr>
              <a:t>null</a:t>
            </a:r>
            <a:r>
              <a:rPr lang="en-US" dirty="0"/>
              <a:t>, and </a:t>
            </a:r>
            <a:r>
              <a:rPr lang="en-US" dirty="0">
                <a:solidFill>
                  <a:srgbClr val="FF0000"/>
                </a:solidFill>
              </a:rPr>
              <a:t>undefined</a:t>
            </a:r>
            <a:r>
              <a:rPr lang="en-US" dirty="0"/>
              <a:t> are </a:t>
            </a:r>
            <a:r>
              <a:rPr lang="en-US" dirty="0">
                <a:solidFill>
                  <a:srgbClr val="FF0000"/>
                </a:solidFill>
              </a:rPr>
              <a:t>immutable</a:t>
            </a:r>
            <a:r>
              <a:rPr lang="en-US" dirty="0"/>
              <a:t>—it doesn’t even make sense to talk about changing the value of a number, for </a:t>
            </a:r>
            <a:r>
              <a:rPr lang="en-US" dirty="0" smtClean="0"/>
              <a:t>example.</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72</a:t>
            </a:fld>
            <a:endParaRPr lang="en-US" dirty="0"/>
          </a:p>
        </p:txBody>
      </p:sp>
    </p:spTree>
    <p:extLst>
      <p:ext uri="{BB962C8B-B14F-4D97-AF65-F5344CB8AC3E}">
        <p14:creationId xmlns:p14="http://schemas.microsoft.com/office/powerpoint/2010/main" val="574472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Mutable &amp; Immutable Types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solidFill>
                  <a:srgbClr val="FF0000"/>
                </a:solidFill>
              </a:rPr>
              <a:t>Strings</a:t>
            </a:r>
            <a:r>
              <a:rPr lang="en-US" dirty="0" smtClean="0"/>
              <a:t> </a:t>
            </a:r>
            <a:r>
              <a:rPr lang="en-US" dirty="0"/>
              <a:t>can be thought of as </a:t>
            </a:r>
            <a:r>
              <a:rPr lang="en-US" dirty="0">
                <a:solidFill>
                  <a:srgbClr val="FF0000"/>
                </a:solidFill>
              </a:rPr>
              <a:t>arrays of characters</a:t>
            </a:r>
            <a:r>
              <a:rPr lang="en-US" dirty="0"/>
              <a:t>, and you might expect them to be </a:t>
            </a:r>
            <a:r>
              <a:rPr lang="en-US" dirty="0" smtClean="0">
                <a:solidFill>
                  <a:srgbClr val="FF0000"/>
                </a:solidFill>
              </a:rPr>
              <a:t>mutable</a:t>
            </a:r>
            <a:r>
              <a:rPr lang="en-US" dirty="0" smtClean="0"/>
              <a:t>.</a:t>
            </a:r>
          </a:p>
          <a:p>
            <a:pPr lvl="3"/>
            <a:r>
              <a:rPr lang="en-US" dirty="0" smtClean="0"/>
              <a:t>In </a:t>
            </a:r>
            <a:r>
              <a:rPr lang="en-US" dirty="0"/>
              <a:t>JavaScript, however, </a:t>
            </a:r>
            <a:r>
              <a:rPr lang="en-US" dirty="0">
                <a:solidFill>
                  <a:srgbClr val="FF0000"/>
                </a:solidFill>
              </a:rPr>
              <a:t>strings</a:t>
            </a:r>
            <a:r>
              <a:rPr lang="en-US" dirty="0"/>
              <a:t> are </a:t>
            </a:r>
            <a:r>
              <a:rPr lang="en-US" dirty="0">
                <a:solidFill>
                  <a:srgbClr val="FF0000"/>
                </a:solidFill>
              </a:rPr>
              <a:t>immutable</a:t>
            </a:r>
            <a:r>
              <a:rPr lang="en-US" dirty="0"/>
              <a:t>: you can access the text at any index of a string, but JavaScript provides no way to alter the text of an existing </a:t>
            </a:r>
            <a:r>
              <a:rPr lang="en-US" dirty="0" smtClean="0"/>
              <a:t>string.</a:t>
            </a:r>
          </a:p>
          <a:p>
            <a:pPr lvl="1"/>
            <a:r>
              <a:rPr lang="en-US" dirty="0" smtClean="0"/>
              <a:t>The </a:t>
            </a:r>
            <a:r>
              <a:rPr lang="en-US" dirty="0"/>
              <a:t>differences between mutable and immutable values are explored further in §</a:t>
            </a:r>
            <a:r>
              <a:rPr lang="en-US" dirty="0" smtClean="0"/>
              <a:t>3.7.</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73</a:t>
            </a:fld>
            <a:endParaRPr lang="en-US" dirty="0"/>
          </a:p>
        </p:txBody>
      </p:sp>
    </p:spTree>
    <p:extLst>
      <p:ext uri="{BB962C8B-B14F-4D97-AF65-F5344CB8AC3E}">
        <p14:creationId xmlns:p14="http://schemas.microsoft.com/office/powerpoint/2010/main" val="5381074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Strongly-typed</a:t>
            </a:r>
            <a:endParaRPr lang="en-US" dirty="0"/>
          </a:p>
        </p:txBody>
      </p:sp>
      <p:sp>
        <p:nvSpPr>
          <p:cNvPr id="3" name="Content Placeholder 2"/>
          <p:cNvSpPr>
            <a:spLocks noGrp="1"/>
          </p:cNvSpPr>
          <p:nvPr>
            <p:ph idx="1"/>
          </p:nvPr>
        </p:nvSpPr>
        <p:spPr/>
        <p:txBody>
          <a:bodyPr/>
          <a:lstStyle/>
          <a:p>
            <a:r>
              <a:rPr lang="en-US" dirty="0"/>
              <a:t>JavaScript </a:t>
            </a:r>
            <a:r>
              <a:rPr lang="en-US" dirty="0">
                <a:solidFill>
                  <a:srgbClr val="FF0000"/>
                </a:solidFill>
              </a:rPr>
              <a:t>converts</a:t>
            </a:r>
            <a:r>
              <a:rPr lang="en-US" dirty="0"/>
              <a:t> </a:t>
            </a:r>
            <a:r>
              <a:rPr lang="en-US" dirty="0">
                <a:solidFill>
                  <a:srgbClr val="FF0000"/>
                </a:solidFill>
              </a:rPr>
              <a:t>values</a:t>
            </a:r>
            <a:r>
              <a:rPr lang="en-US" dirty="0"/>
              <a:t> </a:t>
            </a:r>
            <a:r>
              <a:rPr lang="en-US" dirty="0">
                <a:solidFill>
                  <a:srgbClr val="0070C0"/>
                </a:solidFill>
              </a:rPr>
              <a:t>liberally</a:t>
            </a:r>
            <a:r>
              <a:rPr lang="en-US" dirty="0"/>
              <a:t> from one </a:t>
            </a:r>
            <a:r>
              <a:rPr lang="en-US" dirty="0">
                <a:solidFill>
                  <a:srgbClr val="FF0000"/>
                </a:solidFill>
              </a:rPr>
              <a:t>type</a:t>
            </a:r>
            <a:r>
              <a:rPr lang="en-US" dirty="0"/>
              <a:t> to </a:t>
            </a:r>
            <a:r>
              <a:rPr lang="en-US" dirty="0" smtClean="0">
                <a:solidFill>
                  <a:srgbClr val="FF0000"/>
                </a:solidFill>
              </a:rPr>
              <a:t>another</a:t>
            </a:r>
            <a:r>
              <a:rPr lang="en-US" dirty="0" smtClean="0"/>
              <a:t>.</a:t>
            </a:r>
          </a:p>
          <a:p>
            <a:pPr lvl="1"/>
            <a:r>
              <a:rPr lang="en-US" dirty="0" smtClean="0"/>
              <a:t>If </a:t>
            </a:r>
            <a:r>
              <a:rPr lang="en-US" dirty="0"/>
              <a:t>a program expects a string, for example, and you give it a number, it will automatically convert the number to a string for </a:t>
            </a:r>
            <a:r>
              <a:rPr lang="en-US" dirty="0" smtClean="0"/>
              <a:t>you.</a:t>
            </a:r>
          </a:p>
          <a:p>
            <a:pPr lvl="1"/>
            <a:r>
              <a:rPr lang="en-US" dirty="0" smtClean="0"/>
              <a:t>If </a:t>
            </a:r>
            <a:r>
              <a:rPr lang="en-US" dirty="0"/>
              <a:t>you use a nonboolean value where a boolean is expected, JavaScript will convert </a:t>
            </a:r>
            <a:r>
              <a:rPr lang="en-US" dirty="0" smtClean="0"/>
              <a:t>accordingly.</a:t>
            </a:r>
          </a:p>
          <a:p>
            <a:pPr lvl="1"/>
            <a:r>
              <a:rPr lang="en-US" dirty="0" smtClean="0"/>
              <a:t>The </a:t>
            </a:r>
            <a:r>
              <a:rPr lang="en-US" dirty="0"/>
              <a:t>rules for value conversion are explained in §</a:t>
            </a:r>
            <a:r>
              <a:rPr lang="en-US" dirty="0" smtClean="0"/>
              <a:t>3.8.</a:t>
            </a:r>
          </a:p>
          <a:p>
            <a:pPr lvl="1"/>
            <a:r>
              <a:rPr lang="en-US" dirty="0" smtClean="0"/>
              <a:t>JavaScript’s </a:t>
            </a:r>
            <a:r>
              <a:rPr lang="en-US" dirty="0">
                <a:solidFill>
                  <a:srgbClr val="FF0000"/>
                </a:solidFill>
              </a:rPr>
              <a:t>liberal value conversion</a:t>
            </a:r>
            <a:r>
              <a:rPr lang="en-US" dirty="0"/>
              <a:t> rules affect its definition of equality, and the == equality operator performs type conversions as described in §</a:t>
            </a:r>
            <a:r>
              <a:rPr lang="en-US" dirty="0" smtClean="0"/>
              <a:t>3.8.1.</a:t>
            </a:r>
          </a:p>
          <a:p>
            <a:pPr lvl="1"/>
            <a:r>
              <a:rPr lang="en-US" dirty="0" smtClean="0"/>
              <a:t>JavaScript </a:t>
            </a:r>
            <a:r>
              <a:rPr lang="en-US" dirty="0"/>
              <a:t>variables are </a:t>
            </a:r>
            <a:r>
              <a:rPr lang="en-US" dirty="0">
                <a:solidFill>
                  <a:srgbClr val="FF0000"/>
                </a:solidFill>
              </a:rPr>
              <a:t>untyped</a:t>
            </a:r>
            <a:r>
              <a:rPr lang="en-US" dirty="0"/>
              <a:t>: you can assign a value of any type to a variable, and you can later assign a value of a different type to the same </a:t>
            </a:r>
            <a:r>
              <a:rPr lang="en-US" dirty="0" smtClean="0"/>
              <a:t>variable.</a:t>
            </a:r>
          </a:p>
          <a:p>
            <a:pPr lvl="1"/>
            <a:r>
              <a:rPr lang="en-US" dirty="0" smtClean="0"/>
              <a:t>Variables </a:t>
            </a:r>
            <a:r>
              <a:rPr lang="en-US" dirty="0"/>
              <a:t>are declared with the </a:t>
            </a:r>
            <a:r>
              <a:rPr lang="en-US" dirty="0">
                <a:solidFill>
                  <a:srgbClr val="FF0000"/>
                </a:solidFill>
              </a:rPr>
              <a:t>var</a:t>
            </a:r>
            <a:r>
              <a:rPr lang="en-US" dirty="0"/>
              <a:t> </a:t>
            </a:r>
            <a:r>
              <a:rPr lang="en-US" dirty="0" smtClean="0">
                <a:solidFill>
                  <a:srgbClr val="0070C0"/>
                </a:solidFill>
              </a:rPr>
              <a:t>keyword</a:t>
            </a:r>
            <a:r>
              <a:rPr lang="en-US" dirty="0" smtClean="0"/>
              <a:t>.</a:t>
            </a:r>
          </a:p>
          <a:p>
            <a:pPr lvl="1"/>
            <a:r>
              <a:rPr lang="en-US" dirty="0" smtClean="0"/>
              <a:t>JavaScript </a:t>
            </a:r>
            <a:r>
              <a:rPr lang="en-US" dirty="0"/>
              <a:t>uses </a:t>
            </a:r>
            <a:r>
              <a:rPr lang="en-US" dirty="0">
                <a:solidFill>
                  <a:srgbClr val="FF0000"/>
                </a:solidFill>
              </a:rPr>
              <a:t>lexical </a:t>
            </a:r>
            <a:r>
              <a:rPr lang="en-US" dirty="0" smtClean="0">
                <a:solidFill>
                  <a:srgbClr val="FF0000"/>
                </a:solidFill>
              </a:rPr>
              <a:t>scoping</a:t>
            </a:r>
            <a:r>
              <a:rPr lang="en-US" dirty="0" smtClean="0"/>
              <a:t>.</a:t>
            </a:r>
          </a:p>
          <a:p>
            <a:pPr lvl="2"/>
            <a:r>
              <a:rPr lang="en-US" dirty="0" smtClean="0"/>
              <a:t>Variables </a:t>
            </a:r>
            <a:r>
              <a:rPr lang="en-US" dirty="0"/>
              <a:t>declared </a:t>
            </a:r>
            <a:r>
              <a:rPr lang="en-US" dirty="0">
                <a:solidFill>
                  <a:srgbClr val="FF0000"/>
                </a:solidFill>
              </a:rPr>
              <a:t>outside</a:t>
            </a:r>
            <a:r>
              <a:rPr lang="en-US" dirty="0"/>
              <a:t> of a </a:t>
            </a:r>
            <a:r>
              <a:rPr lang="en-US" dirty="0">
                <a:solidFill>
                  <a:srgbClr val="FF0000"/>
                </a:solidFill>
              </a:rPr>
              <a:t>function</a:t>
            </a:r>
            <a:r>
              <a:rPr lang="en-US" dirty="0"/>
              <a:t> are </a:t>
            </a:r>
            <a:r>
              <a:rPr lang="en-US" dirty="0">
                <a:solidFill>
                  <a:srgbClr val="FF0000"/>
                </a:solidFill>
              </a:rPr>
              <a:t>global variables</a:t>
            </a:r>
            <a:r>
              <a:rPr lang="en-US" dirty="0"/>
              <a:t> and are </a:t>
            </a:r>
            <a:r>
              <a:rPr lang="en-US" dirty="0">
                <a:solidFill>
                  <a:srgbClr val="FF0000"/>
                </a:solidFill>
              </a:rPr>
              <a:t>visible</a:t>
            </a:r>
            <a:r>
              <a:rPr lang="en-US" dirty="0"/>
              <a:t> </a:t>
            </a:r>
            <a:r>
              <a:rPr lang="en-US" dirty="0">
                <a:solidFill>
                  <a:srgbClr val="0070C0"/>
                </a:solidFill>
              </a:rPr>
              <a:t>everywhere</a:t>
            </a:r>
            <a:r>
              <a:rPr lang="en-US" dirty="0"/>
              <a:t> in a JavaScript </a:t>
            </a:r>
            <a:r>
              <a:rPr lang="en-US" dirty="0" smtClean="0"/>
              <a:t>program.</a:t>
            </a:r>
          </a:p>
          <a:p>
            <a:pPr lvl="2"/>
            <a:r>
              <a:rPr lang="en-US" dirty="0" smtClean="0"/>
              <a:t>Variables </a:t>
            </a:r>
            <a:r>
              <a:rPr lang="en-US" dirty="0"/>
              <a:t>declared </a:t>
            </a:r>
            <a:r>
              <a:rPr lang="en-US" dirty="0">
                <a:solidFill>
                  <a:srgbClr val="FF0000"/>
                </a:solidFill>
              </a:rPr>
              <a:t>inside</a:t>
            </a:r>
            <a:r>
              <a:rPr lang="en-US" dirty="0"/>
              <a:t> a </a:t>
            </a:r>
            <a:r>
              <a:rPr lang="en-US" dirty="0">
                <a:solidFill>
                  <a:srgbClr val="FF0000"/>
                </a:solidFill>
              </a:rPr>
              <a:t>function</a:t>
            </a:r>
            <a:r>
              <a:rPr lang="en-US" dirty="0"/>
              <a:t> have </a:t>
            </a:r>
            <a:r>
              <a:rPr lang="en-US" dirty="0">
                <a:solidFill>
                  <a:srgbClr val="FF0000"/>
                </a:solidFill>
              </a:rPr>
              <a:t>function scope</a:t>
            </a:r>
            <a:r>
              <a:rPr lang="en-US" dirty="0"/>
              <a:t> and are visible only to code that appears inside that </a:t>
            </a:r>
            <a:r>
              <a:rPr lang="en-US" dirty="0" smtClean="0"/>
              <a:t>function.</a:t>
            </a:r>
          </a:p>
          <a:p>
            <a:pPr lvl="1"/>
            <a:r>
              <a:rPr lang="en-US" dirty="0" smtClean="0"/>
              <a:t>Variable </a:t>
            </a:r>
            <a:r>
              <a:rPr lang="en-US" dirty="0"/>
              <a:t>declaration and scope are covered in §3.9 and §3.10.</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74</a:t>
            </a:fld>
            <a:endParaRPr lang="en-US" dirty="0"/>
          </a:p>
        </p:txBody>
      </p:sp>
    </p:spTree>
    <p:extLst>
      <p:ext uri="{BB962C8B-B14F-4D97-AF65-F5344CB8AC3E}">
        <p14:creationId xmlns:p14="http://schemas.microsoft.com/office/powerpoint/2010/main" val="27459928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Numbers</a:t>
            </a:r>
            <a:endParaRPr lang="en-US" dirty="0"/>
          </a:p>
        </p:txBody>
      </p:sp>
      <p:sp>
        <p:nvSpPr>
          <p:cNvPr id="3" name="Content Placeholder 2"/>
          <p:cNvSpPr>
            <a:spLocks noGrp="1"/>
          </p:cNvSpPr>
          <p:nvPr>
            <p:ph idx="1"/>
          </p:nvPr>
        </p:nvSpPr>
        <p:spPr/>
        <p:txBody>
          <a:bodyPr/>
          <a:lstStyle/>
          <a:p>
            <a:r>
              <a:rPr lang="en-US" dirty="0"/>
              <a:t>Unlike many languages, JavaScript </a:t>
            </a:r>
            <a:r>
              <a:rPr lang="en-US" dirty="0">
                <a:solidFill>
                  <a:srgbClr val="FF0000"/>
                </a:solidFill>
              </a:rPr>
              <a:t>does not</a:t>
            </a:r>
            <a:r>
              <a:rPr lang="en-US" dirty="0"/>
              <a:t> make a </a:t>
            </a:r>
            <a:r>
              <a:rPr lang="en-US" dirty="0">
                <a:solidFill>
                  <a:srgbClr val="FF0000"/>
                </a:solidFill>
              </a:rPr>
              <a:t>distinction</a:t>
            </a:r>
            <a:r>
              <a:rPr lang="en-US" dirty="0"/>
              <a:t> </a:t>
            </a:r>
            <a:r>
              <a:rPr lang="en-US" dirty="0" smtClean="0"/>
              <a:t>between</a:t>
            </a:r>
          </a:p>
          <a:p>
            <a:pPr lvl="2"/>
            <a:r>
              <a:rPr lang="en-US" dirty="0" smtClean="0"/>
              <a:t>integer values</a:t>
            </a:r>
          </a:p>
          <a:p>
            <a:pPr lvl="2"/>
            <a:r>
              <a:rPr lang="en-US" dirty="0" smtClean="0"/>
              <a:t>floating-point values</a:t>
            </a:r>
          </a:p>
          <a:p>
            <a:pPr lvl="1"/>
            <a:r>
              <a:rPr lang="en-US" dirty="0" smtClean="0"/>
              <a:t>All </a:t>
            </a:r>
            <a:r>
              <a:rPr lang="en-US" dirty="0"/>
              <a:t>numbers in JavaScript are represented as </a:t>
            </a:r>
            <a:r>
              <a:rPr lang="en-US" dirty="0">
                <a:solidFill>
                  <a:srgbClr val="FF0000"/>
                </a:solidFill>
              </a:rPr>
              <a:t>floating-point</a:t>
            </a:r>
            <a:r>
              <a:rPr lang="en-US" dirty="0"/>
              <a:t> </a:t>
            </a:r>
            <a:r>
              <a:rPr lang="en-US" dirty="0" smtClean="0">
                <a:solidFill>
                  <a:srgbClr val="0070C0"/>
                </a:solidFill>
              </a:rPr>
              <a:t>values</a:t>
            </a:r>
            <a:r>
              <a:rPr lang="en-US" dirty="0" smtClean="0"/>
              <a:t>.</a:t>
            </a:r>
          </a:p>
          <a:p>
            <a:pPr lvl="1"/>
            <a:r>
              <a:rPr lang="en-US" dirty="0" smtClean="0"/>
              <a:t>JavaScript </a:t>
            </a:r>
            <a:r>
              <a:rPr lang="en-US" dirty="0"/>
              <a:t>represents </a:t>
            </a:r>
            <a:r>
              <a:rPr lang="en-US" dirty="0">
                <a:solidFill>
                  <a:srgbClr val="FF0000"/>
                </a:solidFill>
              </a:rPr>
              <a:t>numbers</a:t>
            </a:r>
            <a:r>
              <a:rPr lang="en-US" dirty="0"/>
              <a:t> using the </a:t>
            </a:r>
            <a:r>
              <a:rPr lang="en-US" dirty="0">
                <a:solidFill>
                  <a:srgbClr val="FF0000"/>
                </a:solidFill>
              </a:rPr>
              <a:t>64-bit floating-point </a:t>
            </a:r>
            <a:r>
              <a:rPr lang="en-US" dirty="0">
                <a:solidFill>
                  <a:srgbClr val="0070C0"/>
                </a:solidFill>
              </a:rPr>
              <a:t>format</a:t>
            </a:r>
            <a:r>
              <a:rPr lang="en-US" dirty="0"/>
              <a:t> defined by the </a:t>
            </a:r>
            <a:r>
              <a:rPr lang="en-US" dirty="0">
                <a:solidFill>
                  <a:srgbClr val="FF0000"/>
                </a:solidFill>
              </a:rPr>
              <a:t>IEEE 754 </a:t>
            </a:r>
            <a:r>
              <a:rPr lang="en-US" dirty="0" smtClean="0">
                <a:solidFill>
                  <a:srgbClr val="FF0000"/>
                </a:solidFill>
              </a:rPr>
              <a:t>standard</a:t>
            </a:r>
            <a:r>
              <a:rPr lang="en-US" dirty="0" smtClean="0"/>
              <a:t>, which </a:t>
            </a:r>
            <a:r>
              <a:rPr lang="en-US" dirty="0"/>
              <a:t>means it can represent </a:t>
            </a:r>
            <a:r>
              <a:rPr lang="en-US" dirty="0" smtClean="0"/>
              <a:t>numbers</a:t>
            </a:r>
          </a:p>
          <a:p>
            <a:pPr lvl="2"/>
            <a:r>
              <a:rPr lang="en-US" dirty="0" smtClean="0"/>
              <a:t>as large as ±1.7976931348623157 </a:t>
            </a:r>
            <a:r>
              <a:rPr lang="en-US" dirty="0"/>
              <a:t>× </a:t>
            </a:r>
            <a:r>
              <a:rPr lang="en-US" dirty="0" smtClean="0"/>
              <a:t>10</a:t>
            </a:r>
            <a:r>
              <a:rPr lang="en-US" baseline="30000" dirty="0" smtClean="0"/>
              <a:t>308</a:t>
            </a:r>
          </a:p>
          <a:p>
            <a:pPr lvl="2"/>
            <a:r>
              <a:rPr lang="en-US" dirty="0" smtClean="0"/>
              <a:t> as </a:t>
            </a:r>
            <a:r>
              <a:rPr lang="en-US" dirty="0"/>
              <a:t>small as ±5 × 10</a:t>
            </a:r>
            <a:r>
              <a:rPr lang="en-US" baseline="30000" dirty="0"/>
              <a:t>−</a:t>
            </a:r>
            <a:r>
              <a:rPr lang="en-US" baseline="30000" dirty="0" smtClean="0"/>
              <a:t>324</a:t>
            </a:r>
          </a:p>
          <a:p>
            <a:pPr lvl="1"/>
            <a:r>
              <a:rPr lang="en-US" dirty="0" smtClean="0"/>
              <a:t>The </a:t>
            </a:r>
            <a:r>
              <a:rPr lang="en-US" dirty="0"/>
              <a:t>JavaScript number format allows you to exactly represent all integers between −9007199254740992 (−2</a:t>
            </a:r>
            <a:r>
              <a:rPr lang="en-US" baseline="30000" dirty="0"/>
              <a:t>53</a:t>
            </a:r>
            <a:r>
              <a:rPr lang="en-US" dirty="0"/>
              <a:t>) and 9007199254740992 (2</a:t>
            </a:r>
            <a:r>
              <a:rPr lang="en-US" baseline="30000" dirty="0"/>
              <a:t>53</a:t>
            </a:r>
            <a:r>
              <a:rPr lang="en-US" dirty="0"/>
              <a:t>), </a:t>
            </a:r>
            <a:r>
              <a:rPr lang="en-US" dirty="0" smtClean="0"/>
              <a:t>inclusive.</a:t>
            </a:r>
          </a:p>
          <a:p>
            <a:pPr lvl="1"/>
            <a:r>
              <a:rPr lang="en-US" dirty="0" smtClean="0"/>
              <a:t>If </a:t>
            </a:r>
            <a:r>
              <a:rPr lang="en-US" dirty="0"/>
              <a:t>you use integer values larger than this, you may lose precision in the trailing </a:t>
            </a:r>
            <a:r>
              <a:rPr lang="en-US" dirty="0" smtClean="0"/>
              <a:t>digits.</a:t>
            </a:r>
          </a:p>
          <a:p>
            <a:pPr lvl="1"/>
            <a:r>
              <a:rPr lang="en-US" dirty="0" smtClean="0"/>
              <a:t>Note</a:t>
            </a:r>
            <a:r>
              <a:rPr lang="en-US" dirty="0"/>
              <a:t>, however, that </a:t>
            </a:r>
            <a:r>
              <a:rPr lang="en-US" dirty="0">
                <a:solidFill>
                  <a:srgbClr val="0070C0"/>
                </a:solidFill>
              </a:rPr>
              <a:t>certain</a:t>
            </a:r>
            <a:r>
              <a:rPr lang="en-US" dirty="0"/>
              <a:t> </a:t>
            </a:r>
            <a:r>
              <a:rPr lang="en-US" dirty="0">
                <a:solidFill>
                  <a:srgbClr val="FF0000"/>
                </a:solidFill>
              </a:rPr>
              <a:t>operations</a:t>
            </a:r>
            <a:r>
              <a:rPr lang="en-US" dirty="0"/>
              <a:t> in </a:t>
            </a:r>
            <a:r>
              <a:rPr lang="en-US" dirty="0">
                <a:solidFill>
                  <a:srgbClr val="FF0000"/>
                </a:solidFill>
              </a:rPr>
              <a:t>JavaScript</a:t>
            </a:r>
            <a:r>
              <a:rPr lang="en-US" dirty="0"/>
              <a:t> (such as </a:t>
            </a:r>
            <a:r>
              <a:rPr lang="en-US" dirty="0">
                <a:solidFill>
                  <a:srgbClr val="FF0000"/>
                </a:solidFill>
              </a:rPr>
              <a:t>array indexing</a:t>
            </a:r>
            <a:r>
              <a:rPr lang="en-US" dirty="0"/>
              <a:t> and the </a:t>
            </a:r>
            <a:r>
              <a:rPr lang="en-US" dirty="0">
                <a:solidFill>
                  <a:srgbClr val="FF0000"/>
                </a:solidFill>
              </a:rPr>
              <a:t>bitwise operators </a:t>
            </a:r>
            <a:r>
              <a:rPr lang="en-US" dirty="0"/>
              <a:t>described in Chapter 4) are performed with </a:t>
            </a:r>
            <a:r>
              <a:rPr lang="en-US" dirty="0">
                <a:solidFill>
                  <a:srgbClr val="FF0000"/>
                </a:solidFill>
              </a:rPr>
              <a:t>32-bit </a:t>
            </a:r>
            <a:r>
              <a:rPr lang="en-US" dirty="0" smtClean="0">
                <a:solidFill>
                  <a:srgbClr val="FF0000"/>
                </a:solidFill>
              </a:rPr>
              <a:t>integers</a:t>
            </a:r>
            <a:r>
              <a:rPr lang="en-US" dirty="0" smtClean="0"/>
              <a:t>.</a:t>
            </a:r>
          </a:p>
          <a:p>
            <a:pPr lvl="1"/>
            <a:r>
              <a:rPr lang="en-US" dirty="0" smtClean="0"/>
              <a:t>When </a:t>
            </a:r>
            <a:r>
              <a:rPr lang="en-US" dirty="0"/>
              <a:t>a </a:t>
            </a:r>
            <a:r>
              <a:rPr lang="en-US" dirty="0">
                <a:solidFill>
                  <a:srgbClr val="FF0000"/>
                </a:solidFill>
              </a:rPr>
              <a:t>number</a:t>
            </a:r>
            <a:r>
              <a:rPr lang="en-US" dirty="0"/>
              <a:t> appears </a:t>
            </a:r>
            <a:r>
              <a:rPr lang="en-US" dirty="0">
                <a:solidFill>
                  <a:srgbClr val="FF0000"/>
                </a:solidFill>
              </a:rPr>
              <a:t>directly</a:t>
            </a:r>
            <a:r>
              <a:rPr lang="en-US" dirty="0"/>
              <a:t> in a JavaScript program, it’s called a </a:t>
            </a:r>
            <a:r>
              <a:rPr lang="en-US" dirty="0">
                <a:solidFill>
                  <a:srgbClr val="FF0000"/>
                </a:solidFill>
              </a:rPr>
              <a:t>numeric </a:t>
            </a:r>
            <a:r>
              <a:rPr lang="en-US" dirty="0" smtClean="0">
                <a:solidFill>
                  <a:srgbClr val="FF0000"/>
                </a:solidFill>
              </a:rPr>
              <a:t>literal</a:t>
            </a:r>
            <a:r>
              <a:rPr lang="en-US" dirty="0" smtClean="0"/>
              <a:t>.</a:t>
            </a:r>
          </a:p>
          <a:p>
            <a:pPr lvl="2"/>
            <a:r>
              <a:rPr lang="en-US" dirty="0" smtClean="0"/>
              <a:t>JavaScript </a:t>
            </a:r>
            <a:r>
              <a:rPr lang="en-US" dirty="0"/>
              <a:t>supports numeric literals in several formats, as described in the following </a:t>
            </a:r>
            <a:r>
              <a:rPr lang="en-US" dirty="0" smtClean="0"/>
              <a:t>sections.</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75</a:t>
            </a:fld>
            <a:endParaRPr lang="en-US" dirty="0"/>
          </a:p>
        </p:txBody>
      </p:sp>
    </p:spTree>
    <p:extLst>
      <p:ext uri="{BB962C8B-B14F-4D97-AF65-F5344CB8AC3E}">
        <p14:creationId xmlns:p14="http://schemas.microsoft.com/office/powerpoint/2010/main" val="26241018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t>Note </a:t>
            </a:r>
            <a:r>
              <a:rPr lang="en-US" dirty="0"/>
              <a:t>that any numeric literal can be </a:t>
            </a:r>
            <a:r>
              <a:rPr lang="en-US" dirty="0">
                <a:solidFill>
                  <a:srgbClr val="FF0000"/>
                </a:solidFill>
              </a:rPr>
              <a:t>preceded</a:t>
            </a:r>
            <a:r>
              <a:rPr lang="en-US" dirty="0"/>
              <a:t> by a </a:t>
            </a:r>
            <a:r>
              <a:rPr lang="en-US" dirty="0">
                <a:solidFill>
                  <a:srgbClr val="FF0000"/>
                </a:solidFill>
              </a:rPr>
              <a:t>minus sign </a:t>
            </a:r>
            <a:r>
              <a:rPr lang="en-US" dirty="0"/>
              <a:t>(-) to make the </a:t>
            </a:r>
            <a:r>
              <a:rPr lang="en-US" dirty="0">
                <a:solidFill>
                  <a:srgbClr val="FF0000"/>
                </a:solidFill>
              </a:rPr>
              <a:t>number </a:t>
            </a:r>
            <a:r>
              <a:rPr lang="en-US" dirty="0" smtClean="0">
                <a:solidFill>
                  <a:srgbClr val="FF0000"/>
                </a:solidFill>
              </a:rPr>
              <a:t>negative</a:t>
            </a:r>
            <a:r>
              <a:rPr lang="en-US" dirty="0" smtClean="0"/>
              <a:t>.</a:t>
            </a:r>
          </a:p>
          <a:p>
            <a:pPr lvl="2"/>
            <a:r>
              <a:rPr lang="en-US" dirty="0" smtClean="0"/>
              <a:t>Technically</a:t>
            </a:r>
            <a:r>
              <a:rPr lang="en-US" dirty="0"/>
              <a:t>, however, </a:t>
            </a:r>
            <a:r>
              <a:rPr lang="en-US" dirty="0">
                <a:solidFill>
                  <a:srgbClr val="FF0000"/>
                </a:solidFill>
              </a:rPr>
              <a:t>-</a:t>
            </a:r>
            <a:r>
              <a:rPr lang="en-US" dirty="0"/>
              <a:t> is the </a:t>
            </a:r>
            <a:r>
              <a:rPr lang="en-US" dirty="0">
                <a:solidFill>
                  <a:srgbClr val="FF0000"/>
                </a:solidFill>
              </a:rPr>
              <a:t>unary negation operator</a:t>
            </a:r>
            <a:r>
              <a:rPr lang="en-US" dirty="0"/>
              <a:t> (see Chapter 4) and is not part of the </a:t>
            </a:r>
            <a:r>
              <a:rPr lang="en-US" dirty="0">
                <a:solidFill>
                  <a:srgbClr val="FF0000"/>
                </a:solidFill>
              </a:rPr>
              <a:t>numeric literal syntax</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76</a:t>
            </a:fld>
            <a:endParaRPr lang="en-US" dirty="0"/>
          </a:p>
        </p:txBody>
      </p:sp>
    </p:spTree>
    <p:extLst>
      <p:ext uri="{BB962C8B-B14F-4D97-AF65-F5344CB8AC3E}">
        <p14:creationId xmlns:p14="http://schemas.microsoft.com/office/powerpoint/2010/main" val="10537982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a:t>64-bit floating-point format defined by the </a:t>
            </a:r>
            <a:r>
              <a:rPr lang="en-US" dirty="0">
                <a:solidFill>
                  <a:srgbClr val="FF0000"/>
                </a:solidFill>
              </a:rPr>
              <a:t>IEEE 754 standard</a:t>
            </a:r>
            <a:endParaRPr lang="en-US" dirty="0" smtClean="0">
              <a:solidFill>
                <a:srgbClr val="FF0000"/>
              </a:solidFill>
            </a:endParaRPr>
          </a:p>
          <a:p>
            <a:pPr lvl="1"/>
            <a:r>
              <a:rPr lang="en-US" dirty="0" smtClean="0"/>
              <a:t>This </a:t>
            </a:r>
            <a:r>
              <a:rPr lang="en-US" dirty="0"/>
              <a:t>format should be familiar to Java programmers as the format of the </a:t>
            </a:r>
            <a:r>
              <a:rPr lang="en-US" dirty="0">
                <a:solidFill>
                  <a:srgbClr val="FF0000"/>
                </a:solidFill>
              </a:rPr>
              <a:t>double</a:t>
            </a:r>
            <a:r>
              <a:rPr lang="en-US" dirty="0"/>
              <a:t> </a:t>
            </a:r>
            <a:r>
              <a:rPr lang="en-US" dirty="0" smtClean="0">
                <a:solidFill>
                  <a:srgbClr val="0070C0"/>
                </a:solidFill>
              </a:rPr>
              <a:t>type</a:t>
            </a:r>
            <a:r>
              <a:rPr lang="en-US" dirty="0" smtClean="0"/>
              <a:t>.</a:t>
            </a:r>
          </a:p>
          <a:p>
            <a:pPr lvl="1"/>
            <a:r>
              <a:rPr lang="en-US" dirty="0" smtClean="0"/>
              <a:t>It </a:t>
            </a:r>
            <a:r>
              <a:rPr lang="en-US" dirty="0"/>
              <a:t>is also the </a:t>
            </a:r>
            <a:r>
              <a:rPr lang="en-US" dirty="0">
                <a:solidFill>
                  <a:srgbClr val="FF0000"/>
                </a:solidFill>
              </a:rPr>
              <a:t>double</a:t>
            </a:r>
            <a:r>
              <a:rPr lang="en-US" dirty="0"/>
              <a:t> </a:t>
            </a:r>
            <a:r>
              <a:rPr lang="en-US" dirty="0">
                <a:solidFill>
                  <a:srgbClr val="0070C0"/>
                </a:solidFill>
              </a:rPr>
              <a:t>format</a:t>
            </a:r>
            <a:r>
              <a:rPr lang="en-US" dirty="0"/>
              <a:t> used in almost all modern implementations of C and C</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77</a:t>
            </a:fld>
            <a:endParaRPr lang="en-US" dirty="0"/>
          </a:p>
        </p:txBody>
      </p:sp>
    </p:spTree>
    <p:extLst>
      <p:ext uri="{BB962C8B-B14F-4D97-AF65-F5344CB8AC3E}">
        <p14:creationId xmlns:p14="http://schemas.microsoft.com/office/powerpoint/2010/main" val="31779772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Integer Literals</a:t>
            </a:r>
          </a:p>
        </p:txBody>
      </p:sp>
      <p:sp>
        <p:nvSpPr>
          <p:cNvPr id="3" name="Content Placeholder 2"/>
          <p:cNvSpPr>
            <a:spLocks noGrp="1"/>
          </p:cNvSpPr>
          <p:nvPr>
            <p:ph idx="1"/>
          </p:nvPr>
        </p:nvSpPr>
        <p:spPr/>
        <p:txBody>
          <a:bodyPr/>
          <a:lstStyle/>
          <a:p>
            <a:r>
              <a:rPr lang="en-US" dirty="0" smtClean="0"/>
              <a:t>In </a:t>
            </a:r>
            <a:r>
              <a:rPr lang="en-US" dirty="0"/>
              <a:t>a JavaScript program, a </a:t>
            </a:r>
            <a:r>
              <a:rPr lang="en-US" dirty="0">
                <a:solidFill>
                  <a:srgbClr val="FF0000"/>
                </a:solidFill>
              </a:rPr>
              <a:t>base-10 integer</a:t>
            </a:r>
            <a:r>
              <a:rPr lang="en-US" dirty="0"/>
              <a:t> is written as a sequence of digits. For example:</a:t>
            </a:r>
          </a:p>
          <a:p>
            <a:pPr marL="233363" lvl="1" indent="0">
              <a:buNone/>
            </a:pPr>
            <a:endParaRPr lang="en-US" dirty="0" smtClean="0"/>
          </a:p>
          <a:p>
            <a:pPr marL="233363" lvl="1" indent="0">
              <a:buNone/>
            </a:pPr>
            <a:endParaRPr lang="en-US" dirty="0"/>
          </a:p>
          <a:p>
            <a:pPr marL="233363" lvl="1" indent="0">
              <a:buNone/>
            </a:pPr>
            <a:endParaRPr lang="en-US" dirty="0" smtClean="0"/>
          </a:p>
          <a:p>
            <a:pPr lvl="1"/>
            <a:r>
              <a:rPr lang="en-US" dirty="0" smtClean="0"/>
              <a:t>In </a:t>
            </a:r>
            <a:r>
              <a:rPr lang="en-US" dirty="0"/>
              <a:t>addition to base-10 integer literals, JavaScript recognizes </a:t>
            </a:r>
            <a:r>
              <a:rPr lang="en-US" dirty="0">
                <a:solidFill>
                  <a:srgbClr val="FF0000"/>
                </a:solidFill>
              </a:rPr>
              <a:t>hexadecimal (base-16) </a:t>
            </a:r>
            <a:r>
              <a:rPr lang="en-US" dirty="0" smtClean="0">
                <a:solidFill>
                  <a:srgbClr val="FF0000"/>
                </a:solidFill>
              </a:rPr>
              <a:t>values</a:t>
            </a:r>
            <a:r>
              <a:rPr lang="en-US" dirty="0" smtClean="0"/>
              <a:t>.</a:t>
            </a:r>
          </a:p>
          <a:p>
            <a:pPr lvl="2"/>
            <a:r>
              <a:rPr lang="en-US" dirty="0" smtClean="0"/>
              <a:t>A </a:t>
            </a:r>
            <a:r>
              <a:rPr lang="en-US" dirty="0"/>
              <a:t>hexadecimal literal begins with “0x” or “0X”, followed by a string of hexadecimal </a:t>
            </a:r>
            <a:r>
              <a:rPr lang="en-US" dirty="0" smtClean="0"/>
              <a:t>digits.</a:t>
            </a:r>
          </a:p>
          <a:p>
            <a:pPr lvl="2"/>
            <a:r>
              <a:rPr lang="en-US" dirty="0" smtClean="0"/>
              <a:t>A </a:t>
            </a:r>
            <a:r>
              <a:rPr lang="en-US" dirty="0"/>
              <a:t>hexadecimal digit is one of the digits 0 through 9 or the letters a (or A) through f (or F), which represent values 10 through </a:t>
            </a:r>
            <a:r>
              <a:rPr lang="en-US" dirty="0" smtClean="0"/>
              <a:t>15.</a:t>
            </a:r>
          </a:p>
          <a:p>
            <a:pPr lvl="2"/>
            <a:r>
              <a:rPr lang="en-US" dirty="0" smtClean="0"/>
              <a:t>Here </a:t>
            </a:r>
            <a:r>
              <a:rPr lang="en-US" dirty="0"/>
              <a:t>are examples of hexadecimal integer literals</a:t>
            </a:r>
            <a:r>
              <a:rPr lang="en-US" dirty="0" smtClean="0"/>
              <a:t>:</a:t>
            </a:r>
          </a:p>
          <a:p>
            <a:pPr marL="233363" lvl="1" indent="0">
              <a:buNone/>
            </a:pPr>
            <a:endParaRPr lang="en-US" dirty="0" smtClean="0"/>
          </a:p>
          <a:p>
            <a:pPr marL="233363" lvl="1" indent="0">
              <a:buNone/>
            </a:pPr>
            <a:endParaRPr lang="en-US" dirty="0" smtClean="0"/>
          </a:p>
          <a:p>
            <a:pPr lvl="1"/>
            <a:r>
              <a:rPr lang="en-US" dirty="0"/>
              <a:t>Although the ECMAScript standard does not support them, some implementations of JavaScript allow you to specify integer literals in </a:t>
            </a:r>
            <a:r>
              <a:rPr lang="en-US" dirty="0">
                <a:solidFill>
                  <a:srgbClr val="FF0000"/>
                </a:solidFill>
              </a:rPr>
              <a:t>octal (base-8)</a:t>
            </a:r>
            <a:r>
              <a:rPr lang="en-US" dirty="0"/>
              <a:t> </a:t>
            </a:r>
            <a:r>
              <a:rPr lang="en-US" dirty="0">
                <a:solidFill>
                  <a:srgbClr val="0070C0"/>
                </a:solidFill>
              </a:rPr>
              <a:t>format</a:t>
            </a:r>
            <a:r>
              <a:rPr lang="en-US" dirty="0" smtClean="0"/>
              <a:t>.</a:t>
            </a:r>
          </a:p>
          <a:p>
            <a:pPr lvl="2"/>
            <a:r>
              <a:rPr lang="en-US" dirty="0"/>
              <a:t>An octal literal begins with the digit 0 and is followed by a sequence of digits, each between 0 and 7. For example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78</a:t>
            </a:fld>
            <a:endParaRPr lang="en-US" dirty="0"/>
          </a:p>
        </p:txBody>
      </p:sp>
      <p:pic>
        <p:nvPicPr>
          <p:cNvPr id="7" name="Picture 6"/>
          <p:cNvPicPr>
            <a:picLocks noChangeAspect="1"/>
          </p:cNvPicPr>
          <p:nvPr/>
        </p:nvPicPr>
        <p:blipFill>
          <a:blip r:embed="rId2"/>
          <a:stretch>
            <a:fillRect/>
          </a:stretch>
        </p:blipFill>
        <p:spPr>
          <a:xfrm>
            <a:off x="792071" y="1782943"/>
            <a:ext cx="923925" cy="714375"/>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792071" y="4311015"/>
            <a:ext cx="3629025" cy="552450"/>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2028825" y="6064351"/>
            <a:ext cx="4114800" cy="295275"/>
          </a:xfrm>
          <a:prstGeom prst="rect">
            <a:avLst/>
          </a:prstGeom>
          <a:ln>
            <a:solidFill>
              <a:schemeClr val="accent1"/>
            </a:solidFill>
          </a:ln>
        </p:spPr>
      </p:pic>
    </p:spTree>
    <p:extLst>
      <p:ext uri="{BB962C8B-B14F-4D97-AF65-F5344CB8AC3E}">
        <p14:creationId xmlns:p14="http://schemas.microsoft.com/office/powerpoint/2010/main" val="6847332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Integer </a:t>
            </a:r>
            <a:r>
              <a:rPr lang="en-US" dirty="0" smtClean="0"/>
              <a:t>Literals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Since some implementations support octal literals and some do not, you should never write an integer literal with a leading </a:t>
            </a:r>
            <a:r>
              <a:rPr lang="en-US" dirty="0" smtClean="0"/>
              <a:t>zero;</a:t>
            </a:r>
          </a:p>
          <a:p>
            <a:pPr lvl="2"/>
            <a:r>
              <a:rPr lang="en-US" dirty="0" smtClean="0"/>
              <a:t>you </a:t>
            </a:r>
            <a:r>
              <a:rPr lang="en-US" dirty="0"/>
              <a:t>cannot know in this case whether an implementation will </a:t>
            </a:r>
            <a:r>
              <a:rPr lang="en-US" dirty="0">
                <a:solidFill>
                  <a:srgbClr val="FF0000"/>
                </a:solidFill>
              </a:rPr>
              <a:t>interpret</a:t>
            </a:r>
            <a:r>
              <a:rPr lang="en-US" dirty="0"/>
              <a:t> it as an </a:t>
            </a:r>
            <a:r>
              <a:rPr lang="en-US" dirty="0">
                <a:solidFill>
                  <a:srgbClr val="FF0000"/>
                </a:solidFill>
              </a:rPr>
              <a:t>octal</a:t>
            </a:r>
            <a:r>
              <a:rPr lang="en-US" dirty="0"/>
              <a:t> or </a:t>
            </a:r>
            <a:r>
              <a:rPr lang="en-US" dirty="0">
                <a:solidFill>
                  <a:srgbClr val="FF0000"/>
                </a:solidFill>
              </a:rPr>
              <a:t>decimal</a:t>
            </a:r>
            <a:r>
              <a:rPr lang="en-US" dirty="0"/>
              <a:t> </a:t>
            </a:r>
            <a:r>
              <a:rPr lang="en-US" dirty="0" smtClean="0"/>
              <a:t>value.</a:t>
            </a:r>
          </a:p>
          <a:p>
            <a:pPr lvl="2"/>
            <a:r>
              <a:rPr lang="en-US" dirty="0" smtClean="0"/>
              <a:t>In </a:t>
            </a:r>
            <a:r>
              <a:rPr lang="en-US" dirty="0"/>
              <a:t>the </a:t>
            </a:r>
            <a:r>
              <a:rPr lang="en-US" dirty="0">
                <a:solidFill>
                  <a:srgbClr val="FF0000"/>
                </a:solidFill>
              </a:rPr>
              <a:t>strict mode </a:t>
            </a:r>
            <a:r>
              <a:rPr lang="en-US" dirty="0"/>
              <a:t>of </a:t>
            </a:r>
            <a:r>
              <a:rPr lang="en-US" dirty="0" smtClean="0"/>
              <a:t>ES </a:t>
            </a:r>
            <a:r>
              <a:rPr lang="en-US" dirty="0"/>
              <a:t>5 (§5.7.3), </a:t>
            </a:r>
            <a:r>
              <a:rPr lang="en-US" dirty="0">
                <a:solidFill>
                  <a:srgbClr val="FF0000"/>
                </a:solidFill>
              </a:rPr>
              <a:t>octal literals</a:t>
            </a:r>
            <a:r>
              <a:rPr lang="en-US" dirty="0"/>
              <a:t> are explicitly </a:t>
            </a:r>
            <a:r>
              <a:rPr lang="en-US" dirty="0">
                <a:solidFill>
                  <a:srgbClr val="FF0000"/>
                </a:solidFill>
              </a:rPr>
              <a:t>forbidden</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79</a:t>
            </a:fld>
            <a:endParaRPr lang="en-US" dirty="0"/>
          </a:p>
        </p:txBody>
      </p:sp>
    </p:spTree>
    <p:extLst>
      <p:ext uri="{BB962C8B-B14F-4D97-AF65-F5344CB8AC3E}">
        <p14:creationId xmlns:p14="http://schemas.microsoft.com/office/powerpoint/2010/main" val="2915034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JavaScript: Names and </a:t>
            </a:r>
            <a:r>
              <a:rPr lang="en-US" dirty="0" smtClean="0"/>
              <a:t>Versions				   </a:t>
            </a:r>
            <a:r>
              <a:rPr lang="en-US" dirty="0" smtClean="0">
                <a:solidFill>
                  <a:srgbClr val="C00000"/>
                </a:solidFill>
              </a:rPr>
              <a:t>|</a:t>
            </a:r>
            <a:endParaRPr lang="en-US" dirty="0">
              <a:solidFill>
                <a:srgbClr val="C00000"/>
              </a:solidFill>
            </a:endParaRPr>
          </a:p>
        </p:txBody>
      </p:sp>
      <p:sp>
        <p:nvSpPr>
          <p:cNvPr id="8" name="Content Placeholder 7"/>
          <p:cNvSpPr>
            <a:spLocks noGrp="1"/>
          </p:cNvSpPr>
          <p:nvPr>
            <p:ph idx="1"/>
          </p:nvPr>
        </p:nvSpPr>
        <p:spPr/>
        <p:txBody>
          <a:bodyPr/>
          <a:lstStyle/>
          <a:p>
            <a:pPr lvl="1"/>
            <a:r>
              <a:rPr lang="en-US" dirty="0" smtClean="0"/>
              <a:t>When </a:t>
            </a:r>
            <a:r>
              <a:rPr lang="en-US" dirty="0"/>
              <a:t>we’re speaking of the language itself, the only version numbers that are relevant are </a:t>
            </a:r>
            <a:r>
              <a:rPr lang="en-US" dirty="0">
                <a:solidFill>
                  <a:srgbClr val="FF0000"/>
                </a:solidFill>
              </a:rPr>
              <a:t>ECMAScript </a:t>
            </a:r>
            <a:r>
              <a:rPr lang="en-US" dirty="0">
                <a:solidFill>
                  <a:srgbClr val="0070C0"/>
                </a:solidFill>
              </a:rPr>
              <a:t>versions</a:t>
            </a:r>
            <a:r>
              <a:rPr lang="en-US" dirty="0">
                <a:solidFill>
                  <a:srgbClr val="FF0000"/>
                </a:solidFill>
              </a:rPr>
              <a:t> 3 </a:t>
            </a:r>
            <a:r>
              <a:rPr lang="en-US" dirty="0">
                <a:solidFill>
                  <a:srgbClr val="0070C0"/>
                </a:solidFill>
              </a:rPr>
              <a:t>or</a:t>
            </a:r>
            <a:r>
              <a:rPr lang="en-US" dirty="0">
                <a:solidFill>
                  <a:srgbClr val="FF0000"/>
                </a:solidFill>
              </a:rPr>
              <a:t> 5</a:t>
            </a:r>
            <a:r>
              <a:rPr lang="en-US" dirty="0"/>
              <a:t>. (Version 4 of ECMAScript was under development for years, but proved to be too ambitious and was never released</a:t>
            </a:r>
            <a:r>
              <a:rPr lang="en-US" dirty="0" smtClean="0"/>
              <a:t>.)</a:t>
            </a:r>
          </a:p>
          <a:p>
            <a:pPr lvl="1"/>
            <a:r>
              <a:rPr lang="en-US" dirty="0" smtClean="0"/>
              <a:t>Sometimes</a:t>
            </a:r>
            <a:r>
              <a:rPr lang="en-US" dirty="0"/>
              <a:t>, however, you’ll also see a JavaScript version number, such as </a:t>
            </a:r>
            <a:r>
              <a:rPr lang="en-US" dirty="0">
                <a:solidFill>
                  <a:srgbClr val="FF0000"/>
                </a:solidFill>
              </a:rPr>
              <a:t>JavaScript 1.5</a:t>
            </a:r>
            <a:r>
              <a:rPr lang="en-US" dirty="0"/>
              <a:t> or </a:t>
            </a:r>
            <a:r>
              <a:rPr lang="en-US" dirty="0">
                <a:solidFill>
                  <a:srgbClr val="FF0000"/>
                </a:solidFill>
              </a:rPr>
              <a:t>JavaScript </a:t>
            </a:r>
            <a:r>
              <a:rPr lang="en-US" dirty="0" smtClean="0">
                <a:solidFill>
                  <a:srgbClr val="FF0000"/>
                </a:solidFill>
              </a:rPr>
              <a:t>1.8</a:t>
            </a:r>
            <a:r>
              <a:rPr lang="en-US" dirty="0" smtClean="0"/>
              <a:t>.</a:t>
            </a:r>
          </a:p>
          <a:p>
            <a:pPr lvl="2"/>
            <a:r>
              <a:rPr lang="en-US" dirty="0" smtClean="0"/>
              <a:t>These </a:t>
            </a:r>
            <a:r>
              <a:rPr lang="en-US" dirty="0"/>
              <a:t>are Mozilla’s version </a:t>
            </a:r>
            <a:r>
              <a:rPr lang="en-US" dirty="0" smtClean="0"/>
              <a:t>numbers:</a:t>
            </a:r>
          </a:p>
          <a:p>
            <a:pPr lvl="3"/>
            <a:r>
              <a:rPr lang="en-US" dirty="0" smtClean="0"/>
              <a:t>version </a:t>
            </a:r>
            <a:r>
              <a:rPr lang="en-US" dirty="0"/>
              <a:t>1.5 is basically ECMAScript </a:t>
            </a:r>
            <a:r>
              <a:rPr lang="en-US" dirty="0" smtClean="0"/>
              <a:t>3</a:t>
            </a:r>
          </a:p>
          <a:p>
            <a:pPr lvl="3"/>
            <a:r>
              <a:rPr lang="en-US" dirty="0" smtClean="0"/>
              <a:t>later </a:t>
            </a:r>
            <a:r>
              <a:rPr lang="en-US" dirty="0"/>
              <a:t>versions include nonstandard language extensions (see Chapter 11</a:t>
            </a:r>
            <a:r>
              <a:rPr lang="en-US" dirty="0" smtClean="0"/>
              <a:t>)</a:t>
            </a:r>
          </a:p>
          <a:p>
            <a:pPr lvl="1"/>
            <a:r>
              <a:rPr lang="en-US" dirty="0" smtClean="0"/>
              <a:t>Finally</a:t>
            </a:r>
            <a:r>
              <a:rPr lang="en-US" dirty="0"/>
              <a:t>, there are also </a:t>
            </a:r>
            <a:r>
              <a:rPr lang="en-US" dirty="0">
                <a:solidFill>
                  <a:srgbClr val="FF0000"/>
                </a:solidFill>
              </a:rPr>
              <a:t>version</a:t>
            </a:r>
            <a:r>
              <a:rPr lang="en-US" dirty="0">
                <a:solidFill>
                  <a:srgbClr val="0070C0"/>
                </a:solidFill>
              </a:rPr>
              <a:t> numbers</a:t>
            </a:r>
            <a:r>
              <a:rPr lang="en-US" dirty="0"/>
              <a:t> </a:t>
            </a:r>
            <a:r>
              <a:rPr lang="en-US" dirty="0">
                <a:solidFill>
                  <a:srgbClr val="FF0000"/>
                </a:solidFill>
              </a:rPr>
              <a:t>attached</a:t>
            </a:r>
            <a:r>
              <a:rPr lang="en-US" dirty="0"/>
              <a:t> to particular </a:t>
            </a:r>
            <a:r>
              <a:rPr lang="en-US" dirty="0">
                <a:solidFill>
                  <a:srgbClr val="FF0000"/>
                </a:solidFill>
              </a:rPr>
              <a:t>JavaScript </a:t>
            </a:r>
            <a:r>
              <a:rPr lang="en-US" dirty="0">
                <a:solidFill>
                  <a:srgbClr val="0070C0"/>
                </a:solidFill>
              </a:rPr>
              <a:t>interpreters</a:t>
            </a:r>
            <a:r>
              <a:rPr lang="en-US" dirty="0"/>
              <a:t> or “</a:t>
            </a:r>
            <a:r>
              <a:rPr lang="en-US" dirty="0">
                <a:solidFill>
                  <a:srgbClr val="0070C0"/>
                </a:solidFill>
              </a:rPr>
              <a:t>engines</a:t>
            </a:r>
            <a:r>
              <a:rPr lang="en-US" dirty="0" smtClean="0"/>
              <a:t>.”</a:t>
            </a:r>
          </a:p>
          <a:p>
            <a:pPr lvl="2"/>
            <a:r>
              <a:rPr lang="en-US" dirty="0" smtClean="0">
                <a:solidFill>
                  <a:srgbClr val="FF0000"/>
                </a:solidFill>
              </a:rPr>
              <a:t>Google</a:t>
            </a:r>
            <a:r>
              <a:rPr lang="en-US" dirty="0" smtClean="0"/>
              <a:t> </a:t>
            </a:r>
            <a:r>
              <a:rPr lang="en-US" dirty="0"/>
              <a:t>calls its JavaScript interpreter </a:t>
            </a:r>
            <a:r>
              <a:rPr lang="en-US" dirty="0">
                <a:solidFill>
                  <a:srgbClr val="FF0000"/>
                </a:solidFill>
              </a:rPr>
              <a:t>V8</a:t>
            </a:r>
            <a:r>
              <a:rPr lang="en-US" dirty="0"/>
              <a:t>, for example, and at the time of this writing the current version of the V8 engine is 3.0</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8</a:t>
            </a:fld>
            <a:endParaRPr lang="en-US" dirty="0"/>
          </a:p>
        </p:txBody>
      </p:sp>
    </p:spTree>
    <p:extLst>
      <p:ext uri="{BB962C8B-B14F-4D97-AF65-F5344CB8AC3E}">
        <p14:creationId xmlns:p14="http://schemas.microsoft.com/office/powerpoint/2010/main" val="694971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Floating-Point Literals</a:t>
            </a:r>
          </a:p>
        </p:txBody>
      </p:sp>
      <p:sp>
        <p:nvSpPr>
          <p:cNvPr id="3" name="Content Placeholder 2"/>
          <p:cNvSpPr>
            <a:spLocks noGrp="1"/>
          </p:cNvSpPr>
          <p:nvPr>
            <p:ph idx="1"/>
          </p:nvPr>
        </p:nvSpPr>
        <p:spPr/>
        <p:txBody>
          <a:bodyPr/>
          <a:lstStyle/>
          <a:p>
            <a:r>
              <a:rPr lang="en-US" dirty="0" smtClean="0"/>
              <a:t>Floating-point </a:t>
            </a:r>
            <a:r>
              <a:rPr lang="en-US" dirty="0"/>
              <a:t>literals can have a </a:t>
            </a:r>
            <a:r>
              <a:rPr lang="en-US" dirty="0">
                <a:solidFill>
                  <a:srgbClr val="FF0000"/>
                </a:solidFill>
              </a:rPr>
              <a:t>decimal point</a:t>
            </a:r>
            <a:r>
              <a:rPr lang="en-US" dirty="0"/>
              <a:t>; they use the traditional syntax for </a:t>
            </a:r>
            <a:r>
              <a:rPr lang="en-US" dirty="0">
                <a:solidFill>
                  <a:srgbClr val="FF0000"/>
                </a:solidFill>
              </a:rPr>
              <a:t>real </a:t>
            </a:r>
            <a:r>
              <a:rPr lang="en-US" dirty="0" smtClean="0">
                <a:solidFill>
                  <a:srgbClr val="FF0000"/>
                </a:solidFill>
              </a:rPr>
              <a:t>numbers</a:t>
            </a:r>
            <a:r>
              <a:rPr lang="en-US" dirty="0" smtClean="0"/>
              <a:t>.</a:t>
            </a:r>
          </a:p>
          <a:p>
            <a:pPr lvl="1"/>
            <a:r>
              <a:rPr lang="en-US" dirty="0" smtClean="0"/>
              <a:t>A </a:t>
            </a:r>
            <a:r>
              <a:rPr lang="en-US" dirty="0"/>
              <a:t>real value is represented </a:t>
            </a:r>
            <a:r>
              <a:rPr lang="en-US" dirty="0" smtClean="0"/>
              <a:t>as</a:t>
            </a:r>
          </a:p>
          <a:p>
            <a:pPr lvl="2"/>
            <a:r>
              <a:rPr lang="en-US" dirty="0" smtClean="0"/>
              <a:t>the </a:t>
            </a:r>
            <a:r>
              <a:rPr lang="en-US" dirty="0"/>
              <a:t>integral part of the </a:t>
            </a:r>
            <a:r>
              <a:rPr lang="en-US" dirty="0" smtClean="0"/>
              <a:t>number</a:t>
            </a:r>
          </a:p>
          <a:p>
            <a:pPr lvl="2"/>
            <a:r>
              <a:rPr lang="en-US" dirty="0" smtClean="0"/>
              <a:t>followed </a:t>
            </a:r>
            <a:r>
              <a:rPr lang="en-US" dirty="0"/>
              <a:t>by a decimal </a:t>
            </a:r>
            <a:r>
              <a:rPr lang="en-US" dirty="0" smtClean="0"/>
              <a:t>point</a:t>
            </a:r>
          </a:p>
          <a:p>
            <a:pPr lvl="2"/>
            <a:r>
              <a:rPr lang="en-US" dirty="0" smtClean="0"/>
              <a:t>the </a:t>
            </a:r>
            <a:r>
              <a:rPr lang="en-US" dirty="0"/>
              <a:t>fractional part of the </a:t>
            </a:r>
            <a:r>
              <a:rPr lang="en-US" dirty="0" smtClean="0"/>
              <a:t>number.</a:t>
            </a:r>
          </a:p>
          <a:p>
            <a:pPr lvl="1"/>
            <a:r>
              <a:rPr lang="en-US" dirty="0" smtClean="0"/>
              <a:t>Floating-point </a:t>
            </a:r>
            <a:r>
              <a:rPr lang="en-US" dirty="0"/>
              <a:t>literals may also be represented using </a:t>
            </a:r>
            <a:r>
              <a:rPr lang="en-US" dirty="0">
                <a:solidFill>
                  <a:srgbClr val="FF0000"/>
                </a:solidFill>
              </a:rPr>
              <a:t>exponential </a:t>
            </a:r>
            <a:r>
              <a:rPr lang="en-US" dirty="0" smtClean="0">
                <a:solidFill>
                  <a:srgbClr val="FF0000"/>
                </a:solidFill>
              </a:rPr>
              <a:t>notation</a:t>
            </a:r>
            <a:r>
              <a:rPr lang="en-US" dirty="0" smtClean="0"/>
              <a:t>:</a:t>
            </a:r>
          </a:p>
          <a:p>
            <a:pPr lvl="2"/>
            <a:r>
              <a:rPr lang="en-US" dirty="0" smtClean="0"/>
              <a:t>a </a:t>
            </a:r>
            <a:r>
              <a:rPr lang="en-US" dirty="0"/>
              <a:t>real </a:t>
            </a:r>
            <a:r>
              <a:rPr lang="en-US" dirty="0" smtClean="0"/>
              <a:t>number</a:t>
            </a:r>
          </a:p>
          <a:p>
            <a:pPr lvl="2"/>
            <a:r>
              <a:rPr lang="en-US" dirty="0" smtClean="0"/>
              <a:t>followed </a:t>
            </a:r>
            <a:r>
              <a:rPr lang="en-US" dirty="0"/>
              <a:t>by the letter </a:t>
            </a:r>
            <a:r>
              <a:rPr lang="en-US" dirty="0">
                <a:solidFill>
                  <a:srgbClr val="FF0000"/>
                </a:solidFill>
              </a:rPr>
              <a:t>e (or </a:t>
            </a:r>
            <a:r>
              <a:rPr lang="en-US" dirty="0" smtClean="0">
                <a:solidFill>
                  <a:srgbClr val="FF0000"/>
                </a:solidFill>
              </a:rPr>
              <a:t>E)</a:t>
            </a:r>
            <a:endParaRPr lang="en-US" dirty="0"/>
          </a:p>
          <a:p>
            <a:pPr lvl="2"/>
            <a:r>
              <a:rPr lang="en-US" dirty="0" smtClean="0"/>
              <a:t>followed </a:t>
            </a:r>
            <a:r>
              <a:rPr lang="en-US" dirty="0"/>
              <a:t>by an </a:t>
            </a:r>
            <a:r>
              <a:rPr lang="en-US" dirty="0">
                <a:solidFill>
                  <a:srgbClr val="0070C0"/>
                </a:solidFill>
              </a:rPr>
              <a:t>optional</a:t>
            </a:r>
            <a:r>
              <a:rPr lang="en-US" dirty="0"/>
              <a:t> </a:t>
            </a:r>
            <a:r>
              <a:rPr lang="en-US" dirty="0">
                <a:solidFill>
                  <a:srgbClr val="FF0000"/>
                </a:solidFill>
              </a:rPr>
              <a:t>plus</a:t>
            </a:r>
            <a:r>
              <a:rPr lang="en-US" dirty="0"/>
              <a:t> or </a:t>
            </a:r>
            <a:r>
              <a:rPr lang="en-US" dirty="0">
                <a:solidFill>
                  <a:srgbClr val="FF0000"/>
                </a:solidFill>
              </a:rPr>
              <a:t>minus</a:t>
            </a:r>
            <a:r>
              <a:rPr lang="en-US" dirty="0"/>
              <a:t> </a:t>
            </a:r>
            <a:r>
              <a:rPr lang="en-US" dirty="0" smtClean="0">
                <a:solidFill>
                  <a:srgbClr val="0070C0"/>
                </a:solidFill>
              </a:rPr>
              <a:t>sign</a:t>
            </a:r>
            <a:endParaRPr lang="en-US" dirty="0"/>
          </a:p>
          <a:p>
            <a:pPr lvl="2"/>
            <a:r>
              <a:rPr lang="en-US" dirty="0" smtClean="0"/>
              <a:t>followed </a:t>
            </a:r>
            <a:r>
              <a:rPr lang="en-US" dirty="0"/>
              <a:t>by an </a:t>
            </a:r>
            <a:r>
              <a:rPr lang="en-US" dirty="0">
                <a:solidFill>
                  <a:srgbClr val="FF0000"/>
                </a:solidFill>
              </a:rPr>
              <a:t>integer</a:t>
            </a:r>
            <a:r>
              <a:rPr lang="en-US" dirty="0"/>
              <a:t> </a:t>
            </a:r>
            <a:r>
              <a:rPr lang="en-US" dirty="0" smtClean="0">
                <a:solidFill>
                  <a:srgbClr val="FF0000"/>
                </a:solidFill>
              </a:rPr>
              <a:t>exponent</a:t>
            </a:r>
            <a:r>
              <a:rPr lang="en-US" dirty="0" smtClean="0"/>
              <a:t>.</a:t>
            </a:r>
          </a:p>
          <a:p>
            <a:pPr lvl="1"/>
            <a:r>
              <a:rPr lang="en-US" dirty="0" smtClean="0"/>
              <a:t>This </a:t>
            </a:r>
            <a:r>
              <a:rPr lang="en-US" dirty="0"/>
              <a:t>notation represents the </a:t>
            </a:r>
            <a:r>
              <a:rPr lang="en-US" dirty="0">
                <a:solidFill>
                  <a:srgbClr val="FF0000"/>
                </a:solidFill>
              </a:rPr>
              <a:t>real number</a:t>
            </a:r>
            <a:r>
              <a:rPr lang="en-US" dirty="0"/>
              <a:t> multiplied by 10 to the power of the </a:t>
            </a:r>
            <a:r>
              <a:rPr lang="en-US" dirty="0" smtClean="0"/>
              <a:t>exponent.</a:t>
            </a:r>
          </a:p>
          <a:p>
            <a:pPr lvl="1"/>
            <a:r>
              <a:rPr lang="en-US" dirty="0" smtClean="0"/>
              <a:t>More </a:t>
            </a:r>
            <a:r>
              <a:rPr lang="en-US" dirty="0"/>
              <a:t>succinctly, the syntax is</a:t>
            </a:r>
            <a:r>
              <a:rPr lang="en-US" dirty="0" smtClean="0"/>
              <a:t>: </a:t>
            </a:r>
            <a:r>
              <a:rPr lang="en-US" dirty="0" smtClean="0">
                <a:solidFill>
                  <a:srgbClr val="FF0000"/>
                </a:solidFill>
              </a:rPr>
              <a:t>Code 3-0</a:t>
            </a:r>
            <a:r>
              <a:rPr lang="en-US" dirty="0" smtClean="0"/>
              <a:t>.</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80</a:t>
            </a:fld>
            <a:endParaRPr lang="en-US" dirty="0"/>
          </a:p>
        </p:txBody>
      </p:sp>
    </p:spTree>
    <p:extLst>
      <p:ext uri="{BB962C8B-B14F-4D97-AF65-F5344CB8AC3E}">
        <p14:creationId xmlns:p14="http://schemas.microsoft.com/office/powerpoint/2010/main" val="16514671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3-0</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81</a:t>
            </a:fld>
            <a:endParaRPr lang="en-US" dirty="0"/>
          </a:p>
        </p:txBody>
      </p:sp>
      <p:pic>
        <p:nvPicPr>
          <p:cNvPr id="7" name="Picture 6"/>
          <p:cNvPicPr>
            <a:picLocks noChangeAspect="1"/>
          </p:cNvPicPr>
          <p:nvPr/>
        </p:nvPicPr>
        <p:blipFill>
          <a:blip r:embed="rId2"/>
          <a:stretch>
            <a:fillRect/>
          </a:stretch>
        </p:blipFill>
        <p:spPr>
          <a:xfrm>
            <a:off x="152400" y="1291318"/>
            <a:ext cx="4082824" cy="2055052"/>
          </a:xfrm>
          <a:prstGeom prst="rect">
            <a:avLst/>
          </a:prstGeom>
          <a:ln>
            <a:solidFill>
              <a:schemeClr val="accent1"/>
            </a:solidFill>
          </a:ln>
        </p:spPr>
      </p:pic>
    </p:spTree>
    <p:extLst>
      <p:ext uri="{BB962C8B-B14F-4D97-AF65-F5344CB8AC3E}">
        <p14:creationId xmlns:p14="http://schemas.microsoft.com/office/powerpoint/2010/main" val="3219921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Arithmetic in JavaScript</a:t>
            </a:r>
          </a:p>
        </p:txBody>
      </p:sp>
      <p:sp>
        <p:nvSpPr>
          <p:cNvPr id="3" name="Content Placeholder 2"/>
          <p:cNvSpPr>
            <a:spLocks noGrp="1"/>
          </p:cNvSpPr>
          <p:nvPr>
            <p:ph idx="1"/>
          </p:nvPr>
        </p:nvSpPr>
        <p:spPr/>
        <p:txBody>
          <a:bodyPr/>
          <a:lstStyle/>
          <a:p>
            <a:r>
              <a:rPr lang="en-US" dirty="0" smtClean="0"/>
              <a:t>JavaScript </a:t>
            </a:r>
            <a:r>
              <a:rPr lang="en-US" dirty="0"/>
              <a:t>programs work with </a:t>
            </a:r>
            <a:r>
              <a:rPr lang="en-US" dirty="0">
                <a:solidFill>
                  <a:srgbClr val="FF0000"/>
                </a:solidFill>
              </a:rPr>
              <a:t>numbers</a:t>
            </a:r>
            <a:r>
              <a:rPr lang="en-US" dirty="0"/>
              <a:t> using the </a:t>
            </a:r>
            <a:r>
              <a:rPr lang="en-US" dirty="0">
                <a:solidFill>
                  <a:srgbClr val="FF0000"/>
                </a:solidFill>
              </a:rPr>
              <a:t>arithmetic operators</a:t>
            </a:r>
            <a:r>
              <a:rPr lang="en-US" dirty="0"/>
              <a:t> that the language </a:t>
            </a:r>
            <a:r>
              <a:rPr lang="en-US" dirty="0" smtClean="0"/>
              <a:t>provides.</a:t>
            </a:r>
          </a:p>
          <a:p>
            <a:pPr lvl="1"/>
            <a:r>
              <a:rPr lang="en-US" dirty="0" smtClean="0"/>
              <a:t>These include</a:t>
            </a:r>
          </a:p>
          <a:p>
            <a:pPr lvl="2"/>
            <a:r>
              <a:rPr lang="en-US" dirty="0" smtClean="0"/>
              <a:t>+ </a:t>
            </a:r>
            <a:r>
              <a:rPr lang="en-US" dirty="0"/>
              <a:t>for </a:t>
            </a:r>
            <a:r>
              <a:rPr lang="en-US" dirty="0" smtClean="0"/>
              <a:t>addition</a:t>
            </a:r>
            <a:endParaRPr lang="en-US" dirty="0"/>
          </a:p>
          <a:p>
            <a:pPr lvl="2"/>
            <a:r>
              <a:rPr lang="en-US" dirty="0" smtClean="0"/>
              <a:t>- </a:t>
            </a:r>
            <a:r>
              <a:rPr lang="en-US" dirty="0"/>
              <a:t>for </a:t>
            </a:r>
            <a:r>
              <a:rPr lang="en-US" dirty="0" smtClean="0"/>
              <a:t>subtraction</a:t>
            </a:r>
            <a:endParaRPr lang="en-US" dirty="0"/>
          </a:p>
          <a:p>
            <a:pPr lvl="2"/>
            <a:r>
              <a:rPr lang="en-US" dirty="0" smtClean="0"/>
              <a:t>* </a:t>
            </a:r>
            <a:r>
              <a:rPr lang="en-US" dirty="0"/>
              <a:t>for multiplication</a:t>
            </a:r>
            <a:r>
              <a:rPr lang="en-US" dirty="0" smtClean="0"/>
              <a:t>,</a:t>
            </a:r>
          </a:p>
          <a:p>
            <a:pPr lvl="2"/>
            <a:r>
              <a:rPr lang="en-US" dirty="0" smtClean="0"/>
              <a:t>/ </a:t>
            </a:r>
            <a:r>
              <a:rPr lang="en-US" dirty="0"/>
              <a:t>for </a:t>
            </a:r>
            <a:r>
              <a:rPr lang="en-US" dirty="0" smtClean="0"/>
              <a:t>division</a:t>
            </a:r>
          </a:p>
          <a:p>
            <a:pPr lvl="2"/>
            <a:r>
              <a:rPr lang="en-US" dirty="0" smtClean="0"/>
              <a:t>% </a:t>
            </a:r>
            <a:r>
              <a:rPr lang="en-US" dirty="0"/>
              <a:t>for modulo (remainder after </a:t>
            </a:r>
            <a:r>
              <a:rPr lang="en-US" dirty="0" smtClean="0"/>
              <a:t>division)</a:t>
            </a:r>
          </a:p>
          <a:p>
            <a:pPr lvl="1"/>
            <a:r>
              <a:rPr lang="en-US" dirty="0" smtClean="0"/>
              <a:t>Full </a:t>
            </a:r>
            <a:r>
              <a:rPr lang="en-US" dirty="0"/>
              <a:t>details on these and other operators can be found in Chapter </a:t>
            </a:r>
            <a:r>
              <a:rPr lang="en-US" dirty="0" smtClean="0"/>
              <a:t>4.</a:t>
            </a:r>
          </a:p>
          <a:p>
            <a:pPr lvl="1"/>
            <a:r>
              <a:rPr lang="en-US" dirty="0" smtClean="0"/>
              <a:t>In </a:t>
            </a:r>
            <a:r>
              <a:rPr lang="en-US" dirty="0"/>
              <a:t>addition to these </a:t>
            </a:r>
            <a:r>
              <a:rPr lang="en-US" dirty="0">
                <a:solidFill>
                  <a:srgbClr val="FF0000"/>
                </a:solidFill>
              </a:rPr>
              <a:t>basic arithmetic operators</a:t>
            </a:r>
            <a:r>
              <a:rPr lang="en-US" dirty="0"/>
              <a:t>, JavaScript supports more </a:t>
            </a:r>
            <a:r>
              <a:rPr lang="en-US" dirty="0">
                <a:solidFill>
                  <a:srgbClr val="FF0000"/>
                </a:solidFill>
              </a:rPr>
              <a:t>complex mathematical operations</a:t>
            </a:r>
            <a:r>
              <a:rPr lang="en-US" dirty="0"/>
              <a:t> through a </a:t>
            </a:r>
            <a:r>
              <a:rPr lang="en-US" dirty="0" smtClean="0">
                <a:solidFill>
                  <a:srgbClr val="FF0000"/>
                </a:solidFill>
              </a:rPr>
              <a:t>set</a:t>
            </a:r>
            <a:r>
              <a:rPr lang="en-US" dirty="0" smtClean="0"/>
              <a:t> </a:t>
            </a:r>
            <a:r>
              <a:rPr lang="en-US" dirty="0" smtClean="0">
                <a:solidFill>
                  <a:srgbClr val="0070C0"/>
                </a:solidFill>
              </a:rPr>
              <a:t>of</a:t>
            </a:r>
            <a:r>
              <a:rPr lang="en-US" dirty="0" smtClean="0"/>
              <a:t> </a:t>
            </a:r>
            <a:r>
              <a:rPr lang="en-US" dirty="0">
                <a:solidFill>
                  <a:srgbClr val="FF0000"/>
                </a:solidFill>
              </a:rPr>
              <a:t>functions</a:t>
            </a:r>
            <a:r>
              <a:rPr lang="en-US" dirty="0"/>
              <a:t> </a:t>
            </a:r>
            <a:r>
              <a:rPr lang="en-US" dirty="0">
                <a:solidFill>
                  <a:srgbClr val="0070C0"/>
                </a:solidFill>
              </a:rPr>
              <a:t>and</a:t>
            </a:r>
            <a:r>
              <a:rPr lang="en-US" dirty="0"/>
              <a:t> </a:t>
            </a:r>
            <a:r>
              <a:rPr lang="en-US" dirty="0">
                <a:solidFill>
                  <a:srgbClr val="FF0000"/>
                </a:solidFill>
              </a:rPr>
              <a:t>constants</a:t>
            </a:r>
            <a:r>
              <a:rPr lang="en-US" dirty="0"/>
              <a:t> defined as </a:t>
            </a:r>
            <a:r>
              <a:rPr lang="en-US" dirty="0">
                <a:solidFill>
                  <a:srgbClr val="0070C0"/>
                </a:solidFill>
              </a:rPr>
              <a:t>properties</a:t>
            </a:r>
            <a:r>
              <a:rPr lang="en-US" dirty="0"/>
              <a:t> of the </a:t>
            </a:r>
            <a:r>
              <a:rPr lang="en-US" dirty="0">
                <a:solidFill>
                  <a:srgbClr val="FF0000"/>
                </a:solidFill>
              </a:rPr>
              <a:t>Math</a:t>
            </a:r>
            <a:r>
              <a:rPr lang="en-US" dirty="0"/>
              <a:t> </a:t>
            </a:r>
            <a:r>
              <a:rPr lang="en-US" dirty="0">
                <a:solidFill>
                  <a:srgbClr val="0070C0"/>
                </a:solidFill>
              </a:rPr>
              <a:t>object</a:t>
            </a:r>
            <a:r>
              <a:rPr lang="en-US" dirty="0" smtClean="0"/>
              <a:t>: </a:t>
            </a:r>
            <a:r>
              <a:rPr lang="en-US" dirty="0" smtClean="0">
                <a:solidFill>
                  <a:srgbClr val="FF0000"/>
                </a:solidFill>
              </a:rPr>
              <a:t>Code 3-1</a:t>
            </a:r>
            <a:r>
              <a:rPr lang="en-US" dirty="0" smtClean="0"/>
              <a:t>.</a:t>
            </a:r>
          </a:p>
          <a:p>
            <a:pPr lvl="1"/>
            <a:r>
              <a:rPr lang="en-US" dirty="0"/>
              <a:t>See the </a:t>
            </a:r>
            <a:r>
              <a:rPr lang="en-US" dirty="0">
                <a:solidFill>
                  <a:srgbClr val="FF0000"/>
                </a:solidFill>
              </a:rPr>
              <a:t>Math object</a:t>
            </a:r>
            <a:r>
              <a:rPr lang="en-US" dirty="0"/>
              <a:t> in the </a:t>
            </a:r>
            <a:r>
              <a:rPr lang="en-US" dirty="0">
                <a:solidFill>
                  <a:srgbClr val="FF0000"/>
                </a:solidFill>
              </a:rPr>
              <a:t>reference section</a:t>
            </a:r>
            <a:r>
              <a:rPr lang="en-US" dirty="0"/>
              <a:t> for complete details on all the mathematical functions supported by JavaScript</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82</a:t>
            </a:fld>
            <a:endParaRPr lang="en-US" dirty="0"/>
          </a:p>
        </p:txBody>
      </p:sp>
    </p:spTree>
    <p:extLst>
      <p:ext uri="{BB962C8B-B14F-4D97-AF65-F5344CB8AC3E}">
        <p14:creationId xmlns:p14="http://schemas.microsoft.com/office/powerpoint/2010/main" val="17317344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Code 3-1</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83</a:t>
            </a:fld>
            <a:endParaRPr lang="en-US" dirty="0"/>
          </a:p>
        </p:txBody>
      </p:sp>
      <p:pic>
        <p:nvPicPr>
          <p:cNvPr id="8" name="Picture 7"/>
          <p:cNvPicPr>
            <a:picLocks noChangeAspect="1"/>
          </p:cNvPicPr>
          <p:nvPr/>
        </p:nvPicPr>
        <p:blipFill>
          <a:blip r:embed="rId2"/>
          <a:stretch>
            <a:fillRect/>
          </a:stretch>
        </p:blipFill>
        <p:spPr>
          <a:xfrm>
            <a:off x="152400" y="1272268"/>
            <a:ext cx="7391400" cy="4133850"/>
          </a:xfrm>
          <a:prstGeom prst="rect">
            <a:avLst/>
          </a:prstGeom>
          <a:ln>
            <a:solidFill>
              <a:schemeClr val="accent1"/>
            </a:solidFill>
          </a:ln>
        </p:spPr>
      </p:pic>
    </p:spTree>
    <p:extLst>
      <p:ext uri="{BB962C8B-B14F-4D97-AF65-F5344CB8AC3E}">
        <p14:creationId xmlns:p14="http://schemas.microsoft.com/office/powerpoint/2010/main" val="6505572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of Numeric Operations</a:t>
            </a:r>
            <a:endParaRPr lang="en-US" dirty="0"/>
          </a:p>
        </p:txBody>
      </p:sp>
      <p:sp>
        <p:nvSpPr>
          <p:cNvPr id="3" name="Content Placeholder 2"/>
          <p:cNvSpPr>
            <a:spLocks noGrp="1"/>
          </p:cNvSpPr>
          <p:nvPr>
            <p:ph idx="1"/>
          </p:nvPr>
        </p:nvSpPr>
        <p:spPr/>
        <p:txBody>
          <a:bodyPr/>
          <a:lstStyle/>
          <a:p>
            <a:r>
              <a:rPr lang="en-US" dirty="0"/>
              <a:t>Arithmetic in JavaScript </a:t>
            </a:r>
            <a:r>
              <a:rPr lang="en-US" dirty="0">
                <a:solidFill>
                  <a:srgbClr val="FF0000"/>
                </a:solidFill>
              </a:rPr>
              <a:t>does not raise errors</a:t>
            </a:r>
            <a:r>
              <a:rPr lang="en-US" dirty="0"/>
              <a:t> in cases </a:t>
            </a:r>
            <a:r>
              <a:rPr lang="en-US" dirty="0" smtClean="0"/>
              <a:t>of</a:t>
            </a:r>
          </a:p>
          <a:p>
            <a:pPr lvl="2"/>
            <a:r>
              <a:rPr lang="en-US" dirty="0" smtClean="0"/>
              <a:t>Overflow</a:t>
            </a:r>
          </a:p>
          <a:p>
            <a:pPr lvl="2"/>
            <a:r>
              <a:rPr lang="en-US" dirty="0" smtClean="0"/>
              <a:t>Underflow</a:t>
            </a:r>
          </a:p>
          <a:p>
            <a:pPr lvl="2"/>
            <a:r>
              <a:rPr lang="en-US" dirty="0" smtClean="0"/>
              <a:t>division </a:t>
            </a:r>
            <a:r>
              <a:rPr lang="en-US" dirty="0"/>
              <a:t>by </a:t>
            </a:r>
            <a:r>
              <a:rPr lang="en-US" dirty="0" smtClean="0"/>
              <a:t>zero</a:t>
            </a:r>
          </a:p>
          <a:p>
            <a:pPr lvl="1"/>
            <a:r>
              <a:rPr lang="en-US" dirty="0" smtClean="0"/>
              <a:t>When </a:t>
            </a:r>
            <a:r>
              <a:rPr lang="en-US" dirty="0"/>
              <a:t>the result of a numeric operation is larger than the largest representable number (</a:t>
            </a:r>
            <a:r>
              <a:rPr lang="en-US" dirty="0">
                <a:solidFill>
                  <a:srgbClr val="FF0000"/>
                </a:solidFill>
              </a:rPr>
              <a:t>overflow</a:t>
            </a:r>
            <a:r>
              <a:rPr lang="en-US" dirty="0"/>
              <a:t>), the result is a </a:t>
            </a:r>
            <a:r>
              <a:rPr lang="en-US" dirty="0">
                <a:solidFill>
                  <a:srgbClr val="0070C0"/>
                </a:solidFill>
              </a:rPr>
              <a:t>special</a:t>
            </a:r>
            <a:r>
              <a:rPr lang="en-US" dirty="0">
                <a:solidFill>
                  <a:srgbClr val="FF0000"/>
                </a:solidFill>
              </a:rPr>
              <a:t> infinity value</a:t>
            </a:r>
            <a:r>
              <a:rPr lang="en-US" dirty="0"/>
              <a:t>, which JavaScript </a:t>
            </a:r>
            <a:r>
              <a:rPr lang="en-US" dirty="0">
                <a:solidFill>
                  <a:srgbClr val="FF0000"/>
                </a:solidFill>
              </a:rPr>
              <a:t>prints</a:t>
            </a:r>
            <a:r>
              <a:rPr lang="en-US" dirty="0"/>
              <a:t> as </a:t>
            </a:r>
            <a:r>
              <a:rPr lang="en-US" dirty="0" smtClean="0">
                <a:solidFill>
                  <a:srgbClr val="FF0000"/>
                </a:solidFill>
              </a:rPr>
              <a:t>Infinity</a:t>
            </a:r>
            <a:r>
              <a:rPr lang="en-US" dirty="0" smtClean="0"/>
              <a:t>.</a:t>
            </a:r>
          </a:p>
          <a:p>
            <a:pPr lvl="1"/>
            <a:r>
              <a:rPr lang="en-US" dirty="0" smtClean="0"/>
              <a:t>Similarly</a:t>
            </a:r>
            <a:r>
              <a:rPr lang="en-US" dirty="0"/>
              <a:t>, when a negative value becomes larger than the largest representable negative number, the result is </a:t>
            </a:r>
            <a:r>
              <a:rPr lang="en-US" dirty="0">
                <a:solidFill>
                  <a:srgbClr val="FF0000"/>
                </a:solidFill>
              </a:rPr>
              <a:t>negative infinity</a:t>
            </a:r>
            <a:r>
              <a:rPr lang="en-US" dirty="0"/>
              <a:t>, printed as </a:t>
            </a:r>
            <a:r>
              <a:rPr lang="en-US" dirty="0">
                <a:solidFill>
                  <a:srgbClr val="FF0000"/>
                </a:solidFill>
              </a:rPr>
              <a:t>-</a:t>
            </a:r>
            <a:r>
              <a:rPr lang="en-US" dirty="0" smtClean="0">
                <a:solidFill>
                  <a:srgbClr val="FF0000"/>
                </a:solidFill>
              </a:rPr>
              <a:t>Infinity</a:t>
            </a:r>
            <a:r>
              <a:rPr lang="en-US" dirty="0" smtClean="0"/>
              <a:t>.</a:t>
            </a:r>
          </a:p>
          <a:p>
            <a:pPr lvl="1"/>
            <a:r>
              <a:rPr lang="en-US" dirty="0" smtClean="0"/>
              <a:t>The </a:t>
            </a:r>
            <a:r>
              <a:rPr lang="en-US" dirty="0"/>
              <a:t>infinite values behave as you would </a:t>
            </a:r>
            <a:r>
              <a:rPr lang="en-US" dirty="0" smtClean="0"/>
              <a:t>expect:</a:t>
            </a:r>
          </a:p>
          <a:p>
            <a:pPr lvl="2"/>
            <a:r>
              <a:rPr lang="en-US" dirty="0" smtClean="0"/>
              <a:t>Adding</a:t>
            </a:r>
          </a:p>
          <a:p>
            <a:pPr lvl="2"/>
            <a:r>
              <a:rPr lang="en-US" dirty="0" smtClean="0"/>
              <a:t>Subtracting</a:t>
            </a:r>
          </a:p>
          <a:p>
            <a:pPr lvl="2"/>
            <a:r>
              <a:rPr lang="en-US" dirty="0" smtClean="0"/>
              <a:t>Multiplying</a:t>
            </a:r>
          </a:p>
          <a:p>
            <a:pPr lvl="2"/>
            <a:r>
              <a:rPr lang="en-US" dirty="0" smtClean="0"/>
              <a:t>Dividing</a:t>
            </a:r>
          </a:p>
          <a:p>
            <a:pPr marL="460375" lvl="2" indent="0">
              <a:buNone/>
            </a:pPr>
            <a:r>
              <a:rPr lang="en-US" dirty="0" smtClean="0"/>
              <a:t>them </a:t>
            </a:r>
            <a:r>
              <a:rPr lang="en-US" dirty="0"/>
              <a:t>by anything </a:t>
            </a:r>
            <a:r>
              <a:rPr lang="en-US" dirty="0">
                <a:solidFill>
                  <a:srgbClr val="FF0000"/>
                </a:solidFill>
              </a:rPr>
              <a:t>results</a:t>
            </a:r>
            <a:r>
              <a:rPr lang="en-US" dirty="0"/>
              <a:t> in an </a:t>
            </a:r>
            <a:r>
              <a:rPr lang="en-US" dirty="0">
                <a:solidFill>
                  <a:srgbClr val="FF0000"/>
                </a:solidFill>
              </a:rPr>
              <a:t>infinite value</a:t>
            </a:r>
            <a:r>
              <a:rPr lang="en-US" dirty="0"/>
              <a:t> (possibly with the sign reversed</a:t>
            </a:r>
            <a:r>
              <a:rPr lang="en-US" dirty="0" smtClean="0"/>
              <a:t>).</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84</a:t>
            </a:fld>
            <a:endParaRPr lang="en-US" dirty="0"/>
          </a:p>
        </p:txBody>
      </p:sp>
    </p:spTree>
    <p:extLst>
      <p:ext uri="{BB962C8B-B14F-4D97-AF65-F5344CB8AC3E}">
        <p14:creationId xmlns:p14="http://schemas.microsoft.com/office/powerpoint/2010/main" val="34655305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 of Numeric Operations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solidFill>
                  <a:srgbClr val="FF0000"/>
                </a:solidFill>
              </a:rPr>
              <a:t>Underflow</a:t>
            </a:r>
            <a:r>
              <a:rPr lang="en-US" dirty="0" smtClean="0"/>
              <a:t> </a:t>
            </a:r>
            <a:r>
              <a:rPr lang="en-US" dirty="0"/>
              <a:t>occurs when the result of a numeric operation is closer to zero than the smallest representable </a:t>
            </a:r>
            <a:r>
              <a:rPr lang="en-US" dirty="0" smtClean="0"/>
              <a:t>number.</a:t>
            </a:r>
          </a:p>
          <a:p>
            <a:pPr lvl="2"/>
            <a:r>
              <a:rPr lang="en-US" dirty="0" smtClean="0"/>
              <a:t>In </a:t>
            </a:r>
            <a:r>
              <a:rPr lang="en-US" dirty="0"/>
              <a:t>this case, JavaScript </a:t>
            </a:r>
            <a:r>
              <a:rPr lang="en-US" dirty="0">
                <a:solidFill>
                  <a:srgbClr val="FF0000"/>
                </a:solidFill>
              </a:rPr>
              <a:t>returns </a:t>
            </a:r>
            <a:r>
              <a:rPr lang="en-US" dirty="0" smtClean="0">
                <a:solidFill>
                  <a:srgbClr val="FF0000"/>
                </a:solidFill>
              </a:rPr>
              <a:t>0</a:t>
            </a:r>
            <a:r>
              <a:rPr lang="en-US" dirty="0" smtClean="0"/>
              <a:t>.</a:t>
            </a:r>
          </a:p>
          <a:p>
            <a:pPr lvl="2"/>
            <a:r>
              <a:rPr lang="en-US" dirty="0" smtClean="0"/>
              <a:t>If </a:t>
            </a:r>
            <a:r>
              <a:rPr lang="en-US" dirty="0"/>
              <a:t>underflow occurs from a negative number, JavaScript returns a special value known as “</a:t>
            </a:r>
            <a:r>
              <a:rPr lang="en-US" dirty="0">
                <a:solidFill>
                  <a:srgbClr val="FF0000"/>
                </a:solidFill>
              </a:rPr>
              <a:t>negative zero</a:t>
            </a:r>
            <a:r>
              <a:rPr lang="en-US" dirty="0"/>
              <a:t>.” </a:t>
            </a:r>
            <a:endParaRPr lang="en-US" dirty="0" smtClean="0"/>
          </a:p>
          <a:p>
            <a:pPr lvl="2"/>
            <a:r>
              <a:rPr lang="en-US" dirty="0" smtClean="0"/>
              <a:t>This </a:t>
            </a:r>
            <a:r>
              <a:rPr lang="en-US" dirty="0"/>
              <a:t>value is almost completely indistinguishable from </a:t>
            </a:r>
            <a:r>
              <a:rPr lang="en-US" dirty="0">
                <a:solidFill>
                  <a:srgbClr val="FF0000"/>
                </a:solidFill>
              </a:rPr>
              <a:t>regular zero</a:t>
            </a:r>
            <a:r>
              <a:rPr lang="en-US" dirty="0"/>
              <a:t> and JavaScript programmers </a:t>
            </a:r>
            <a:r>
              <a:rPr lang="en-US" dirty="0">
                <a:solidFill>
                  <a:srgbClr val="FF0000"/>
                </a:solidFill>
              </a:rPr>
              <a:t>rarely</a:t>
            </a:r>
            <a:r>
              <a:rPr lang="en-US" dirty="0"/>
              <a:t> need to </a:t>
            </a:r>
            <a:r>
              <a:rPr lang="en-US" dirty="0">
                <a:solidFill>
                  <a:srgbClr val="FF0000"/>
                </a:solidFill>
              </a:rPr>
              <a:t>detect </a:t>
            </a:r>
            <a:r>
              <a:rPr lang="en-US" dirty="0" smtClean="0">
                <a:solidFill>
                  <a:srgbClr val="FF0000"/>
                </a:solidFill>
              </a:rPr>
              <a:t>it</a:t>
            </a:r>
            <a:r>
              <a:rPr lang="en-US" dirty="0" smtClean="0"/>
              <a:t>.</a:t>
            </a:r>
          </a:p>
          <a:p>
            <a:pPr lvl="1"/>
            <a:r>
              <a:rPr lang="en-US" dirty="0" smtClean="0">
                <a:solidFill>
                  <a:srgbClr val="FF0000"/>
                </a:solidFill>
              </a:rPr>
              <a:t>Division </a:t>
            </a:r>
            <a:r>
              <a:rPr lang="en-US" dirty="0">
                <a:solidFill>
                  <a:srgbClr val="FF0000"/>
                </a:solidFill>
              </a:rPr>
              <a:t>by zero</a:t>
            </a:r>
            <a:r>
              <a:rPr lang="en-US" dirty="0"/>
              <a:t> is not an error in JavaScript: it simply </a:t>
            </a:r>
            <a:r>
              <a:rPr lang="en-US" dirty="0" smtClean="0"/>
              <a:t>returns</a:t>
            </a:r>
          </a:p>
          <a:p>
            <a:pPr lvl="3"/>
            <a:r>
              <a:rPr lang="en-US" dirty="0" smtClean="0">
                <a:solidFill>
                  <a:srgbClr val="FF0000"/>
                </a:solidFill>
              </a:rPr>
              <a:t>Infinity</a:t>
            </a:r>
            <a:endParaRPr lang="en-US" dirty="0"/>
          </a:p>
          <a:p>
            <a:pPr lvl="3"/>
            <a:r>
              <a:rPr lang="en-US" dirty="0" smtClean="0">
                <a:solidFill>
                  <a:srgbClr val="FF0000"/>
                </a:solidFill>
              </a:rPr>
              <a:t>negative infinity</a:t>
            </a:r>
            <a:endParaRPr lang="en-US" dirty="0"/>
          </a:p>
          <a:p>
            <a:pPr lvl="2"/>
            <a:r>
              <a:rPr lang="en-US" dirty="0" smtClean="0"/>
              <a:t>There </a:t>
            </a:r>
            <a:r>
              <a:rPr lang="en-US" dirty="0"/>
              <a:t>is one exception, however: </a:t>
            </a:r>
            <a:r>
              <a:rPr lang="en-US" dirty="0">
                <a:solidFill>
                  <a:srgbClr val="FF0000"/>
                </a:solidFill>
              </a:rPr>
              <a:t>zero divided by zero</a:t>
            </a:r>
            <a:r>
              <a:rPr lang="en-US" dirty="0"/>
              <a:t> does not have a </a:t>
            </a:r>
            <a:r>
              <a:rPr lang="en-US" dirty="0" smtClean="0">
                <a:solidFill>
                  <a:srgbClr val="FF0000"/>
                </a:solidFill>
              </a:rPr>
              <a:t>well-defined </a:t>
            </a:r>
            <a:r>
              <a:rPr lang="en-US" dirty="0">
                <a:solidFill>
                  <a:srgbClr val="FF0000"/>
                </a:solidFill>
              </a:rPr>
              <a:t>value</a:t>
            </a:r>
            <a:r>
              <a:rPr lang="en-US" dirty="0"/>
              <a:t>, and the result of this operation is the special </a:t>
            </a:r>
            <a:r>
              <a:rPr lang="en-US" dirty="0">
                <a:solidFill>
                  <a:srgbClr val="FF0000"/>
                </a:solidFill>
              </a:rPr>
              <a:t>not-a-number</a:t>
            </a:r>
            <a:r>
              <a:rPr lang="en-US" dirty="0"/>
              <a:t> value, printed as </a:t>
            </a:r>
            <a:r>
              <a:rPr lang="en-US" dirty="0" smtClean="0">
                <a:solidFill>
                  <a:srgbClr val="FF0000"/>
                </a:solidFill>
              </a:rPr>
              <a:t>NaN</a:t>
            </a:r>
            <a:r>
              <a:rPr lang="en-US" dirty="0" smtClean="0"/>
              <a:t>.</a:t>
            </a:r>
          </a:p>
          <a:p>
            <a:pPr lvl="2"/>
            <a:r>
              <a:rPr lang="en-US" dirty="0" smtClean="0">
                <a:solidFill>
                  <a:srgbClr val="FF0000"/>
                </a:solidFill>
              </a:rPr>
              <a:t>NaN</a:t>
            </a:r>
            <a:r>
              <a:rPr lang="en-US" dirty="0" smtClean="0"/>
              <a:t> </a:t>
            </a:r>
            <a:r>
              <a:rPr lang="en-US" dirty="0"/>
              <a:t>also arises if you attempt </a:t>
            </a:r>
            <a:r>
              <a:rPr lang="en-US" dirty="0" smtClean="0"/>
              <a:t>to</a:t>
            </a:r>
          </a:p>
          <a:p>
            <a:pPr lvl="3"/>
            <a:r>
              <a:rPr lang="en-US" dirty="0" smtClean="0"/>
              <a:t>divide </a:t>
            </a:r>
            <a:r>
              <a:rPr lang="en-US" dirty="0">
                <a:solidFill>
                  <a:srgbClr val="FF0000"/>
                </a:solidFill>
              </a:rPr>
              <a:t>infinity by </a:t>
            </a:r>
            <a:r>
              <a:rPr lang="en-US" dirty="0" smtClean="0">
                <a:solidFill>
                  <a:srgbClr val="FF0000"/>
                </a:solidFill>
              </a:rPr>
              <a:t>infinity</a:t>
            </a:r>
          </a:p>
          <a:p>
            <a:pPr lvl="3"/>
            <a:r>
              <a:rPr lang="en-US" dirty="0" smtClean="0"/>
              <a:t>take </a:t>
            </a:r>
            <a:r>
              <a:rPr lang="en-US" dirty="0"/>
              <a:t>the </a:t>
            </a:r>
            <a:r>
              <a:rPr lang="en-US" dirty="0">
                <a:solidFill>
                  <a:srgbClr val="FF0000"/>
                </a:solidFill>
              </a:rPr>
              <a:t>square root</a:t>
            </a:r>
            <a:r>
              <a:rPr lang="en-US" dirty="0"/>
              <a:t> of a </a:t>
            </a:r>
            <a:r>
              <a:rPr lang="en-US" dirty="0">
                <a:solidFill>
                  <a:srgbClr val="FF0000"/>
                </a:solidFill>
              </a:rPr>
              <a:t>negative</a:t>
            </a:r>
            <a:r>
              <a:rPr lang="en-US" dirty="0"/>
              <a:t> </a:t>
            </a:r>
            <a:r>
              <a:rPr lang="en-US" dirty="0" smtClean="0">
                <a:solidFill>
                  <a:srgbClr val="0070C0"/>
                </a:solidFill>
              </a:rPr>
              <a:t>number</a:t>
            </a:r>
          </a:p>
          <a:p>
            <a:pPr lvl="3"/>
            <a:r>
              <a:rPr lang="en-US" dirty="0" smtClean="0"/>
              <a:t>use </a:t>
            </a:r>
            <a:r>
              <a:rPr lang="en-US" dirty="0"/>
              <a:t>arithmetic operators with </a:t>
            </a:r>
            <a:r>
              <a:rPr lang="en-US" dirty="0">
                <a:solidFill>
                  <a:srgbClr val="FF0000"/>
                </a:solidFill>
              </a:rPr>
              <a:t>non-numeric operands</a:t>
            </a:r>
            <a:r>
              <a:rPr lang="en-US" dirty="0"/>
              <a:t> that cannot be converted to numbers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85</a:t>
            </a:fld>
            <a:endParaRPr lang="en-US" dirty="0"/>
          </a:p>
        </p:txBody>
      </p:sp>
    </p:spTree>
    <p:extLst>
      <p:ext uri="{BB962C8B-B14F-4D97-AF65-F5344CB8AC3E}">
        <p14:creationId xmlns:p14="http://schemas.microsoft.com/office/powerpoint/2010/main" val="11050004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variables: Infinity, NaN</a:t>
            </a:r>
            <a:endParaRPr lang="en-US" dirty="0"/>
          </a:p>
        </p:txBody>
      </p:sp>
      <p:sp>
        <p:nvSpPr>
          <p:cNvPr id="3" name="Content Placeholder 2"/>
          <p:cNvSpPr>
            <a:spLocks noGrp="1"/>
          </p:cNvSpPr>
          <p:nvPr>
            <p:ph idx="1"/>
          </p:nvPr>
        </p:nvSpPr>
        <p:spPr/>
        <p:txBody>
          <a:bodyPr/>
          <a:lstStyle/>
          <a:p>
            <a:r>
              <a:rPr lang="en-US" dirty="0"/>
              <a:t>JavaScript predefines global </a:t>
            </a:r>
            <a:r>
              <a:rPr lang="en-US" dirty="0" smtClean="0"/>
              <a:t>variables</a:t>
            </a:r>
          </a:p>
          <a:p>
            <a:pPr lvl="2"/>
            <a:r>
              <a:rPr lang="en-US" dirty="0" smtClean="0"/>
              <a:t>Infinity</a:t>
            </a:r>
          </a:p>
          <a:p>
            <a:pPr lvl="2"/>
            <a:r>
              <a:rPr lang="en-US" dirty="0" smtClean="0"/>
              <a:t>NaN</a:t>
            </a:r>
          </a:p>
          <a:p>
            <a:pPr marL="460375" lvl="2" indent="0">
              <a:buNone/>
            </a:pPr>
            <a:r>
              <a:rPr lang="en-US" dirty="0" smtClean="0"/>
              <a:t>to </a:t>
            </a:r>
            <a:r>
              <a:rPr lang="en-US" dirty="0"/>
              <a:t>hold </a:t>
            </a:r>
            <a:r>
              <a:rPr lang="en-US" dirty="0" smtClean="0"/>
              <a:t>the</a:t>
            </a:r>
          </a:p>
          <a:p>
            <a:pPr lvl="2"/>
            <a:r>
              <a:rPr lang="en-US" dirty="0" smtClean="0"/>
              <a:t>positive infinity</a:t>
            </a:r>
          </a:p>
          <a:p>
            <a:pPr lvl="2"/>
            <a:r>
              <a:rPr lang="en-US" dirty="0" smtClean="0"/>
              <a:t>not-a-number value</a:t>
            </a:r>
          </a:p>
          <a:p>
            <a:pPr lvl="1"/>
            <a:r>
              <a:rPr lang="en-US" dirty="0" smtClean="0"/>
              <a:t>In </a:t>
            </a:r>
            <a:r>
              <a:rPr lang="en-US" dirty="0">
                <a:solidFill>
                  <a:srgbClr val="FF0000"/>
                </a:solidFill>
              </a:rPr>
              <a:t>ECMAScript 3</a:t>
            </a:r>
            <a:r>
              <a:rPr lang="en-US" dirty="0"/>
              <a:t>, these are </a:t>
            </a:r>
            <a:r>
              <a:rPr lang="en-US" dirty="0">
                <a:solidFill>
                  <a:srgbClr val="FF0000"/>
                </a:solidFill>
              </a:rPr>
              <a:t>read/write values</a:t>
            </a:r>
            <a:r>
              <a:rPr lang="en-US" dirty="0"/>
              <a:t> and can be </a:t>
            </a:r>
            <a:r>
              <a:rPr lang="en-US" dirty="0" smtClean="0">
                <a:solidFill>
                  <a:srgbClr val="FF0000"/>
                </a:solidFill>
              </a:rPr>
              <a:t>changed</a:t>
            </a:r>
            <a:r>
              <a:rPr lang="en-US" dirty="0" smtClean="0"/>
              <a:t>.</a:t>
            </a:r>
          </a:p>
          <a:p>
            <a:pPr lvl="1"/>
            <a:r>
              <a:rPr lang="en-US" dirty="0" smtClean="0">
                <a:solidFill>
                  <a:srgbClr val="FF0000"/>
                </a:solidFill>
              </a:rPr>
              <a:t>ECMAScript </a:t>
            </a:r>
            <a:r>
              <a:rPr lang="en-US" dirty="0">
                <a:solidFill>
                  <a:srgbClr val="FF0000"/>
                </a:solidFill>
              </a:rPr>
              <a:t>5</a:t>
            </a:r>
            <a:r>
              <a:rPr lang="en-US" dirty="0"/>
              <a:t> corrects this and makes the values </a:t>
            </a:r>
            <a:r>
              <a:rPr lang="en-US" dirty="0" smtClean="0">
                <a:solidFill>
                  <a:srgbClr val="FF0000"/>
                </a:solidFill>
              </a:rPr>
              <a:t>read-only</a:t>
            </a:r>
            <a:r>
              <a:rPr lang="en-US" dirty="0" smtClean="0"/>
              <a:t>.</a:t>
            </a:r>
          </a:p>
          <a:p>
            <a:pPr lvl="1"/>
            <a:r>
              <a:rPr lang="en-US" dirty="0" smtClean="0"/>
              <a:t>The </a:t>
            </a:r>
            <a:r>
              <a:rPr lang="en-US" dirty="0"/>
              <a:t>Number object defines </a:t>
            </a:r>
            <a:r>
              <a:rPr lang="en-US" dirty="0">
                <a:solidFill>
                  <a:srgbClr val="FF0000"/>
                </a:solidFill>
              </a:rPr>
              <a:t>alternatives</a:t>
            </a:r>
            <a:r>
              <a:rPr lang="en-US" dirty="0"/>
              <a:t> that are </a:t>
            </a:r>
            <a:r>
              <a:rPr lang="en-US" dirty="0">
                <a:solidFill>
                  <a:srgbClr val="FF0000"/>
                </a:solidFill>
              </a:rPr>
              <a:t>read-only</a:t>
            </a:r>
            <a:r>
              <a:rPr lang="en-US" dirty="0"/>
              <a:t> even in </a:t>
            </a:r>
            <a:r>
              <a:rPr lang="en-US" dirty="0">
                <a:solidFill>
                  <a:srgbClr val="FF0000"/>
                </a:solidFill>
              </a:rPr>
              <a:t>ECMAScript </a:t>
            </a:r>
            <a:r>
              <a:rPr lang="en-US" dirty="0" smtClean="0">
                <a:solidFill>
                  <a:srgbClr val="FF0000"/>
                </a:solidFill>
              </a:rPr>
              <a:t>3.</a:t>
            </a:r>
          </a:p>
          <a:p>
            <a:pPr lvl="1"/>
            <a:r>
              <a:rPr lang="en-US" dirty="0" smtClean="0"/>
              <a:t>Here </a:t>
            </a:r>
            <a:r>
              <a:rPr lang="en-US" dirty="0"/>
              <a:t>are some examples</a:t>
            </a:r>
            <a:r>
              <a:rPr lang="en-US" dirty="0" smtClean="0"/>
              <a:t>: </a:t>
            </a:r>
            <a:r>
              <a:rPr lang="en-US" dirty="0" smtClean="0">
                <a:solidFill>
                  <a:srgbClr val="FF0000"/>
                </a:solidFill>
              </a:rPr>
              <a:t>Code 3-2</a:t>
            </a:r>
            <a:r>
              <a:rPr lang="en-US" dirty="0" smtClean="0"/>
              <a:t>.</a:t>
            </a:r>
          </a:p>
          <a:p>
            <a:pPr lvl="1"/>
            <a:r>
              <a:rPr lang="en-US" dirty="0"/>
              <a:t>The </a:t>
            </a:r>
            <a:r>
              <a:rPr lang="en-US" dirty="0">
                <a:solidFill>
                  <a:srgbClr val="FF0000"/>
                </a:solidFill>
              </a:rPr>
              <a:t>not-a-number</a:t>
            </a:r>
            <a:r>
              <a:rPr lang="en-US" dirty="0"/>
              <a:t> </a:t>
            </a:r>
            <a:r>
              <a:rPr lang="en-US" dirty="0">
                <a:solidFill>
                  <a:srgbClr val="0070C0"/>
                </a:solidFill>
              </a:rPr>
              <a:t>value</a:t>
            </a:r>
            <a:r>
              <a:rPr lang="en-US" dirty="0"/>
              <a:t> has one </a:t>
            </a:r>
            <a:r>
              <a:rPr lang="en-US" dirty="0">
                <a:solidFill>
                  <a:srgbClr val="FF0000"/>
                </a:solidFill>
              </a:rPr>
              <a:t>unusual feature</a:t>
            </a:r>
            <a:r>
              <a:rPr lang="en-US" dirty="0"/>
              <a:t> in </a:t>
            </a:r>
            <a:r>
              <a:rPr lang="en-US" dirty="0" smtClean="0"/>
              <a:t>JavaScript:</a:t>
            </a:r>
          </a:p>
          <a:p>
            <a:pPr lvl="2"/>
            <a:r>
              <a:rPr lang="en-US" dirty="0" smtClean="0"/>
              <a:t>it </a:t>
            </a:r>
            <a:r>
              <a:rPr lang="en-US" dirty="0"/>
              <a:t>does not compare equal to any other value, including </a:t>
            </a:r>
            <a:r>
              <a:rPr lang="en-US" dirty="0" smtClean="0"/>
              <a:t>itself.</a:t>
            </a:r>
          </a:p>
          <a:p>
            <a:pPr lvl="2"/>
            <a:r>
              <a:rPr lang="en-US" dirty="0" smtClean="0"/>
              <a:t>This </a:t>
            </a:r>
            <a:r>
              <a:rPr lang="en-US" dirty="0"/>
              <a:t>means that you can’t write </a:t>
            </a:r>
            <a:r>
              <a:rPr lang="en-US" dirty="0">
                <a:solidFill>
                  <a:srgbClr val="FF0000"/>
                </a:solidFill>
              </a:rPr>
              <a:t>x == NaN</a:t>
            </a:r>
            <a:r>
              <a:rPr lang="en-US" dirty="0"/>
              <a:t> to determine whether the value of a variable x is </a:t>
            </a:r>
            <a:r>
              <a:rPr lang="en-US" dirty="0" smtClean="0"/>
              <a:t>NaN.</a:t>
            </a:r>
          </a:p>
          <a:p>
            <a:pPr lvl="2"/>
            <a:r>
              <a:rPr lang="en-US" dirty="0" smtClean="0"/>
              <a:t>Instead</a:t>
            </a:r>
            <a:r>
              <a:rPr lang="en-US" dirty="0"/>
              <a:t>, you should write x != x. </a:t>
            </a:r>
            <a:endParaRPr lang="en-US" dirty="0" smtClean="0"/>
          </a:p>
          <a:p>
            <a:pPr lvl="2"/>
            <a:r>
              <a:rPr lang="en-US" dirty="0" smtClean="0"/>
              <a:t>That </a:t>
            </a:r>
            <a:r>
              <a:rPr lang="en-US" dirty="0"/>
              <a:t>expression will be true if, and only if, x is NaN</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86</a:t>
            </a:fld>
            <a:endParaRPr lang="en-US" dirty="0"/>
          </a:p>
        </p:txBody>
      </p:sp>
    </p:spTree>
    <p:extLst>
      <p:ext uri="{BB962C8B-B14F-4D97-AF65-F5344CB8AC3E}">
        <p14:creationId xmlns:p14="http://schemas.microsoft.com/office/powerpoint/2010/main" val="18057623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variables: Infinity, NaN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The </a:t>
            </a:r>
            <a:r>
              <a:rPr lang="en-US" dirty="0"/>
              <a:t>function </a:t>
            </a:r>
            <a:r>
              <a:rPr lang="en-US" dirty="0">
                <a:solidFill>
                  <a:srgbClr val="FF0000"/>
                </a:solidFill>
              </a:rPr>
              <a:t>isNaN</a:t>
            </a:r>
            <a:r>
              <a:rPr lang="en-US" dirty="0" smtClean="0">
                <a:solidFill>
                  <a:srgbClr val="FF0000"/>
                </a:solidFill>
              </a:rPr>
              <a:t>( )</a:t>
            </a:r>
            <a:r>
              <a:rPr lang="en-US" dirty="0" smtClean="0"/>
              <a:t> </a:t>
            </a:r>
            <a:r>
              <a:rPr lang="en-US" dirty="0"/>
              <a:t>is </a:t>
            </a:r>
            <a:r>
              <a:rPr lang="en-US" dirty="0" smtClean="0"/>
              <a:t>similar.</a:t>
            </a:r>
          </a:p>
          <a:p>
            <a:pPr lvl="2"/>
            <a:r>
              <a:rPr lang="en-US" dirty="0" smtClean="0"/>
              <a:t>It </a:t>
            </a:r>
            <a:r>
              <a:rPr lang="en-US" dirty="0"/>
              <a:t>returns true if its argument is </a:t>
            </a:r>
            <a:r>
              <a:rPr lang="en-US" dirty="0">
                <a:solidFill>
                  <a:srgbClr val="FF0000"/>
                </a:solidFill>
              </a:rPr>
              <a:t>NaN</a:t>
            </a:r>
            <a:r>
              <a:rPr lang="en-US" dirty="0"/>
              <a:t>, or if that argument is a non-numeric value such as </a:t>
            </a:r>
            <a:r>
              <a:rPr lang="en-US" dirty="0" smtClean="0"/>
              <a:t>a</a:t>
            </a:r>
          </a:p>
          <a:p>
            <a:pPr lvl="3"/>
            <a:r>
              <a:rPr lang="en-US" dirty="0" smtClean="0"/>
              <a:t>string or</a:t>
            </a:r>
          </a:p>
          <a:p>
            <a:pPr lvl="3"/>
            <a:r>
              <a:rPr lang="en-US" dirty="0" smtClean="0"/>
              <a:t>an object</a:t>
            </a:r>
          </a:p>
          <a:p>
            <a:pPr lvl="1"/>
            <a:r>
              <a:rPr lang="en-US" dirty="0" smtClean="0"/>
              <a:t>The </a:t>
            </a:r>
            <a:r>
              <a:rPr lang="en-US" dirty="0"/>
              <a:t>related function </a:t>
            </a:r>
            <a:r>
              <a:rPr lang="en-US" dirty="0">
                <a:solidFill>
                  <a:srgbClr val="FF0000"/>
                </a:solidFill>
              </a:rPr>
              <a:t>isFinite</a:t>
            </a:r>
            <a:r>
              <a:rPr lang="en-US" dirty="0" smtClean="0">
                <a:solidFill>
                  <a:srgbClr val="FF0000"/>
                </a:solidFill>
              </a:rPr>
              <a:t>( ) </a:t>
            </a:r>
            <a:r>
              <a:rPr lang="en-US" dirty="0"/>
              <a:t>returns true if its argument is a number other </a:t>
            </a:r>
            <a:r>
              <a:rPr lang="en-US" dirty="0" smtClean="0"/>
              <a:t>than</a:t>
            </a:r>
          </a:p>
          <a:p>
            <a:pPr lvl="2"/>
            <a:r>
              <a:rPr lang="en-US" dirty="0" smtClean="0"/>
              <a:t>NaN</a:t>
            </a:r>
          </a:p>
          <a:p>
            <a:pPr lvl="2"/>
            <a:r>
              <a:rPr lang="en-US" dirty="0" smtClean="0"/>
              <a:t>Infinity</a:t>
            </a:r>
          </a:p>
          <a:p>
            <a:pPr lvl="2"/>
            <a:r>
              <a:rPr lang="en-US" dirty="0" smtClean="0"/>
              <a:t>-Infinity</a:t>
            </a:r>
          </a:p>
          <a:p>
            <a:pPr lvl="1"/>
            <a:r>
              <a:rPr lang="en-US" dirty="0" smtClean="0"/>
              <a:t>The </a:t>
            </a:r>
            <a:r>
              <a:rPr lang="en-US" dirty="0">
                <a:solidFill>
                  <a:srgbClr val="FF0000"/>
                </a:solidFill>
              </a:rPr>
              <a:t>negative zero value</a:t>
            </a:r>
            <a:r>
              <a:rPr lang="en-US" dirty="0"/>
              <a:t> is also </a:t>
            </a:r>
            <a:r>
              <a:rPr lang="en-US" dirty="0">
                <a:solidFill>
                  <a:srgbClr val="FF0000"/>
                </a:solidFill>
              </a:rPr>
              <a:t>somewhat </a:t>
            </a:r>
            <a:r>
              <a:rPr lang="en-US" dirty="0" smtClean="0">
                <a:solidFill>
                  <a:srgbClr val="FF0000"/>
                </a:solidFill>
              </a:rPr>
              <a:t>unusual</a:t>
            </a:r>
            <a:r>
              <a:rPr lang="en-US" dirty="0" smtClean="0"/>
              <a:t>.</a:t>
            </a:r>
          </a:p>
          <a:p>
            <a:pPr lvl="2"/>
            <a:r>
              <a:rPr lang="en-US" dirty="0" smtClean="0"/>
              <a:t>It </a:t>
            </a:r>
            <a:r>
              <a:rPr lang="en-US" dirty="0"/>
              <a:t>compares equal (even using JavaScript’s strict equality test) to positive zero, which means that the two values are almost indistinguishable, except when used as a divisor</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87</a:t>
            </a:fld>
            <a:endParaRPr lang="en-US" dirty="0"/>
          </a:p>
        </p:txBody>
      </p:sp>
      <p:pic>
        <p:nvPicPr>
          <p:cNvPr id="6" name="Picture 5"/>
          <p:cNvPicPr>
            <a:picLocks noChangeAspect="1"/>
          </p:cNvPicPr>
          <p:nvPr/>
        </p:nvPicPr>
        <p:blipFill>
          <a:blip r:embed="rId2"/>
          <a:stretch>
            <a:fillRect/>
          </a:stretch>
        </p:blipFill>
        <p:spPr>
          <a:xfrm>
            <a:off x="840758" y="5140806"/>
            <a:ext cx="7315200" cy="1000125"/>
          </a:xfrm>
          <a:prstGeom prst="rect">
            <a:avLst/>
          </a:prstGeom>
          <a:ln>
            <a:solidFill>
              <a:schemeClr val="accent1"/>
            </a:solidFill>
          </a:ln>
        </p:spPr>
      </p:pic>
    </p:spTree>
    <p:extLst>
      <p:ext uri="{BB962C8B-B14F-4D97-AF65-F5344CB8AC3E}">
        <p14:creationId xmlns:p14="http://schemas.microsoft.com/office/powerpoint/2010/main" val="40694620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Code 3-2</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88</a:t>
            </a:fld>
            <a:endParaRPr lang="en-US" dirty="0"/>
          </a:p>
        </p:txBody>
      </p:sp>
      <p:pic>
        <p:nvPicPr>
          <p:cNvPr id="8" name="Picture 7"/>
          <p:cNvPicPr>
            <a:picLocks noChangeAspect="1"/>
          </p:cNvPicPr>
          <p:nvPr/>
        </p:nvPicPr>
        <p:blipFill>
          <a:blip r:embed="rId2"/>
          <a:stretch>
            <a:fillRect/>
          </a:stretch>
        </p:blipFill>
        <p:spPr>
          <a:xfrm>
            <a:off x="152400" y="1272948"/>
            <a:ext cx="7575132" cy="4246109"/>
          </a:xfrm>
          <a:prstGeom prst="rect">
            <a:avLst/>
          </a:prstGeom>
          <a:ln>
            <a:solidFill>
              <a:schemeClr val="accent1"/>
            </a:solidFill>
          </a:ln>
        </p:spPr>
      </p:pic>
    </p:spTree>
    <p:extLst>
      <p:ext uri="{BB962C8B-B14F-4D97-AF65-F5344CB8AC3E}">
        <p14:creationId xmlns:p14="http://schemas.microsoft.com/office/powerpoint/2010/main" val="26620075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Binary Floating-Point and Rounding Errors</a:t>
            </a:r>
          </a:p>
        </p:txBody>
      </p:sp>
      <p:sp>
        <p:nvSpPr>
          <p:cNvPr id="3" name="Content Placeholder 2"/>
          <p:cNvSpPr>
            <a:spLocks noGrp="1"/>
          </p:cNvSpPr>
          <p:nvPr>
            <p:ph idx="1"/>
          </p:nvPr>
        </p:nvSpPr>
        <p:spPr/>
        <p:txBody>
          <a:bodyPr/>
          <a:lstStyle/>
          <a:p>
            <a:r>
              <a:rPr lang="en-US" dirty="0" smtClean="0"/>
              <a:t>There </a:t>
            </a:r>
            <a:r>
              <a:rPr lang="en-US" dirty="0"/>
              <a:t>are </a:t>
            </a:r>
            <a:r>
              <a:rPr lang="en-US" dirty="0">
                <a:solidFill>
                  <a:srgbClr val="FF0000"/>
                </a:solidFill>
              </a:rPr>
              <a:t>infinitely</a:t>
            </a:r>
            <a:r>
              <a:rPr lang="en-US" dirty="0"/>
              <a:t> many </a:t>
            </a:r>
            <a:r>
              <a:rPr lang="en-US" dirty="0">
                <a:solidFill>
                  <a:srgbClr val="FF0000"/>
                </a:solidFill>
              </a:rPr>
              <a:t>real numbers</a:t>
            </a:r>
            <a:r>
              <a:rPr lang="en-US" dirty="0"/>
              <a:t>, but only a </a:t>
            </a:r>
            <a:r>
              <a:rPr lang="en-US" dirty="0">
                <a:solidFill>
                  <a:srgbClr val="FF0000"/>
                </a:solidFill>
              </a:rPr>
              <a:t>finite number</a:t>
            </a:r>
            <a:r>
              <a:rPr lang="en-US" dirty="0"/>
              <a:t> of them (18437736874454810627, to be exact) can be represented exactly by the JavaScript floating-point </a:t>
            </a:r>
            <a:r>
              <a:rPr lang="en-US" dirty="0" smtClean="0"/>
              <a:t>format.</a:t>
            </a:r>
          </a:p>
          <a:p>
            <a:pPr lvl="1"/>
            <a:r>
              <a:rPr lang="en-US" dirty="0" smtClean="0"/>
              <a:t>This </a:t>
            </a:r>
            <a:r>
              <a:rPr lang="en-US" dirty="0"/>
              <a:t>means that when you’re working with real numbers in JavaScript, the </a:t>
            </a:r>
            <a:r>
              <a:rPr lang="en-US" dirty="0">
                <a:solidFill>
                  <a:srgbClr val="FF0000"/>
                </a:solidFill>
              </a:rPr>
              <a:t>representation of the number</a:t>
            </a:r>
            <a:r>
              <a:rPr lang="en-US" dirty="0"/>
              <a:t> will often be an </a:t>
            </a:r>
            <a:r>
              <a:rPr lang="en-US" dirty="0">
                <a:solidFill>
                  <a:srgbClr val="FF0000"/>
                </a:solidFill>
              </a:rPr>
              <a:t>approximation</a:t>
            </a:r>
            <a:r>
              <a:rPr lang="en-US" dirty="0"/>
              <a:t> of the </a:t>
            </a:r>
            <a:r>
              <a:rPr lang="en-US" dirty="0">
                <a:solidFill>
                  <a:srgbClr val="FF0000"/>
                </a:solidFill>
              </a:rPr>
              <a:t>actual number</a:t>
            </a:r>
            <a:r>
              <a:rPr lang="en-US" dirty="0"/>
              <a:t>.</a:t>
            </a:r>
          </a:p>
          <a:p>
            <a:pPr lvl="1"/>
            <a:r>
              <a:rPr lang="en-US" dirty="0"/>
              <a:t>The </a:t>
            </a:r>
            <a:r>
              <a:rPr lang="en-US" dirty="0">
                <a:solidFill>
                  <a:srgbClr val="FF0000"/>
                </a:solidFill>
              </a:rPr>
              <a:t>IEEE-754 floating-point representation</a:t>
            </a:r>
            <a:r>
              <a:rPr lang="en-US" dirty="0"/>
              <a:t> used by JavaScript (and just about every other modern programming language) is a </a:t>
            </a:r>
            <a:r>
              <a:rPr lang="en-US" dirty="0">
                <a:solidFill>
                  <a:srgbClr val="FF0000"/>
                </a:solidFill>
              </a:rPr>
              <a:t>binary representation</a:t>
            </a:r>
            <a:r>
              <a:rPr lang="en-US" dirty="0"/>
              <a:t>, which can exactly represent fractions like 1/2, 1/8, and </a:t>
            </a:r>
            <a:r>
              <a:rPr lang="en-US" dirty="0" smtClean="0"/>
              <a:t>1/1024.</a:t>
            </a:r>
          </a:p>
          <a:p>
            <a:pPr lvl="1"/>
            <a:r>
              <a:rPr lang="en-US" dirty="0" smtClean="0"/>
              <a:t>Unfortunately</a:t>
            </a:r>
            <a:r>
              <a:rPr lang="en-US" dirty="0"/>
              <a:t>, the fractions we use most commonly (especially when performing financial calculations) are decimal fractions 1/10, 1/100, and so </a:t>
            </a:r>
            <a:r>
              <a:rPr lang="en-US" dirty="0" smtClean="0"/>
              <a:t>on.</a:t>
            </a:r>
          </a:p>
          <a:p>
            <a:pPr lvl="1"/>
            <a:r>
              <a:rPr lang="en-US" dirty="0" smtClean="0"/>
              <a:t>Binary </a:t>
            </a:r>
            <a:r>
              <a:rPr lang="en-US" dirty="0"/>
              <a:t>floating-point representations </a:t>
            </a:r>
            <a:r>
              <a:rPr lang="en-US" dirty="0">
                <a:solidFill>
                  <a:srgbClr val="FF0000"/>
                </a:solidFill>
              </a:rPr>
              <a:t>cannot</a:t>
            </a:r>
            <a:r>
              <a:rPr lang="en-US" dirty="0"/>
              <a:t> exactly </a:t>
            </a:r>
            <a:r>
              <a:rPr lang="en-US" dirty="0">
                <a:solidFill>
                  <a:srgbClr val="FF0000"/>
                </a:solidFill>
              </a:rPr>
              <a:t>represent numbers</a:t>
            </a:r>
            <a:r>
              <a:rPr lang="en-US" dirty="0"/>
              <a:t> as simple as </a:t>
            </a:r>
            <a:r>
              <a:rPr lang="en-US" dirty="0" smtClean="0">
                <a:solidFill>
                  <a:srgbClr val="FF0000"/>
                </a:solidFill>
              </a:rPr>
              <a:t>0.1</a:t>
            </a:r>
            <a:r>
              <a:rPr lang="en-US" dirty="0" smtClean="0"/>
              <a:t>.</a:t>
            </a:r>
          </a:p>
          <a:p>
            <a:pPr lvl="1"/>
            <a:r>
              <a:rPr lang="en-US" dirty="0" smtClean="0"/>
              <a:t>JavaScript </a:t>
            </a:r>
            <a:r>
              <a:rPr lang="en-US" dirty="0"/>
              <a:t>numbers have plenty of </a:t>
            </a:r>
            <a:r>
              <a:rPr lang="en-US" dirty="0">
                <a:solidFill>
                  <a:srgbClr val="FF0000"/>
                </a:solidFill>
              </a:rPr>
              <a:t>precision</a:t>
            </a:r>
            <a:r>
              <a:rPr lang="en-US" dirty="0"/>
              <a:t> and can approximate 0.1 very </a:t>
            </a:r>
            <a:r>
              <a:rPr lang="en-US" dirty="0" smtClean="0"/>
              <a:t>closely.</a:t>
            </a:r>
          </a:p>
          <a:p>
            <a:pPr lvl="1"/>
            <a:r>
              <a:rPr lang="en-US" dirty="0" smtClean="0"/>
              <a:t>But </a:t>
            </a:r>
            <a:r>
              <a:rPr lang="en-US" dirty="0"/>
              <a:t>the fact that this number cannot be represented exactly can </a:t>
            </a:r>
            <a:r>
              <a:rPr lang="en-US" dirty="0">
                <a:solidFill>
                  <a:srgbClr val="FF0000"/>
                </a:solidFill>
              </a:rPr>
              <a:t>lead to </a:t>
            </a:r>
            <a:r>
              <a:rPr lang="en-US" dirty="0" smtClean="0">
                <a:solidFill>
                  <a:srgbClr val="FF0000"/>
                </a:solidFill>
              </a:rPr>
              <a:t>problems</a:t>
            </a:r>
            <a:r>
              <a:rPr lang="en-US" dirty="0" smtClean="0"/>
              <a:t>.</a:t>
            </a:r>
          </a:p>
          <a:p>
            <a:pPr lvl="1"/>
            <a:r>
              <a:rPr lang="en-US" dirty="0" smtClean="0"/>
              <a:t>Consider </a:t>
            </a:r>
            <a:r>
              <a:rPr lang="en-US" dirty="0"/>
              <a:t>this code</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89</a:t>
            </a:fld>
            <a:endParaRPr lang="en-US" dirty="0"/>
          </a:p>
        </p:txBody>
      </p:sp>
      <p:pic>
        <p:nvPicPr>
          <p:cNvPr id="6" name="Picture 5"/>
          <p:cNvPicPr>
            <a:picLocks noChangeAspect="1"/>
          </p:cNvPicPr>
          <p:nvPr/>
        </p:nvPicPr>
        <p:blipFill>
          <a:blip r:embed="rId2"/>
          <a:stretch>
            <a:fillRect/>
          </a:stretch>
        </p:blipFill>
        <p:spPr>
          <a:xfrm>
            <a:off x="2811917" y="5169354"/>
            <a:ext cx="6191196" cy="1141639"/>
          </a:xfrm>
          <a:prstGeom prst="rect">
            <a:avLst/>
          </a:prstGeom>
          <a:ln>
            <a:solidFill>
              <a:schemeClr val="accent1"/>
            </a:solidFill>
          </a:ln>
        </p:spPr>
      </p:pic>
    </p:spTree>
    <p:extLst>
      <p:ext uri="{BB962C8B-B14F-4D97-AF65-F5344CB8AC3E}">
        <p14:creationId xmlns:p14="http://schemas.microsoft.com/office/powerpoint/2010/main" val="686201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a:t>
            </a:r>
            <a:endParaRPr lang="en-US" dirty="0"/>
          </a:p>
        </p:txBody>
      </p:sp>
      <p:sp>
        <p:nvSpPr>
          <p:cNvPr id="3" name="Content Placeholder 2"/>
          <p:cNvSpPr>
            <a:spLocks noGrp="1"/>
          </p:cNvSpPr>
          <p:nvPr>
            <p:ph idx="1"/>
          </p:nvPr>
        </p:nvSpPr>
        <p:spPr/>
        <p:txBody>
          <a:bodyPr/>
          <a:lstStyle/>
          <a:p>
            <a:r>
              <a:rPr lang="en-US" dirty="0"/>
              <a:t>To be useful, every language must </a:t>
            </a:r>
            <a:r>
              <a:rPr lang="en-US" dirty="0" smtClean="0"/>
              <a:t>have</a:t>
            </a:r>
          </a:p>
          <a:p>
            <a:pPr lvl="2"/>
            <a:r>
              <a:rPr lang="en-US" dirty="0" smtClean="0"/>
              <a:t>a </a:t>
            </a:r>
            <a:r>
              <a:rPr lang="en-US" dirty="0"/>
              <a:t>platform </a:t>
            </a:r>
            <a:r>
              <a:rPr lang="en-US" dirty="0" smtClean="0"/>
              <a:t>or</a:t>
            </a:r>
          </a:p>
          <a:p>
            <a:pPr lvl="2"/>
            <a:r>
              <a:rPr lang="en-US" dirty="0" smtClean="0"/>
              <a:t>standard </a:t>
            </a:r>
            <a:r>
              <a:rPr lang="en-US" dirty="0"/>
              <a:t>library </a:t>
            </a:r>
            <a:r>
              <a:rPr lang="en-US" dirty="0" smtClean="0"/>
              <a:t>or</a:t>
            </a:r>
          </a:p>
          <a:p>
            <a:pPr lvl="2"/>
            <a:r>
              <a:rPr lang="en-US" dirty="0" smtClean="0"/>
              <a:t>API </a:t>
            </a:r>
            <a:r>
              <a:rPr lang="en-US" dirty="0"/>
              <a:t>of </a:t>
            </a:r>
            <a:r>
              <a:rPr lang="en-US" dirty="0" smtClean="0"/>
              <a:t>functions</a:t>
            </a:r>
          </a:p>
          <a:p>
            <a:pPr marL="460375" lvl="2" indent="0">
              <a:buNone/>
            </a:pPr>
            <a:r>
              <a:rPr lang="en-US" dirty="0" smtClean="0"/>
              <a:t>for </a:t>
            </a:r>
            <a:r>
              <a:rPr lang="en-US" dirty="0"/>
              <a:t>performing things like basic input and </a:t>
            </a:r>
            <a:r>
              <a:rPr lang="en-US" dirty="0" smtClean="0"/>
              <a:t>output.</a:t>
            </a:r>
          </a:p>
          <a:p>
            <a:pPr lvl="1"/>
            <a:r>
              <a:rPr lang="en-US" dirty="0" smtClean="0"/>
              <a:t>The </a:t>
            </a:r>
            <a:r>
              <a:rPr lang="en-US" dirty="0">
                <a:solidFill>
                  <a:srgbClr val="FF0000"/>
                </a:solidFill>
              </a:rPr>
              <a:t>core JavaScript</a:t>
            </a:r>
            <a:r>
              <a:rPr lang="en-US" dirty="0"/>
              <a:t> language defines a </a:t>
            </a:r>
            <a:r>
              <a:rPr lang="en-US" dirty="0">
                <a:solidFill>
                  <a:srgbClr val="FF0000"/>
                </a:solidFill>
              </a:rPr>
              <a:t>minimal API</a:t>
            </a:r>
            <a:r>
              <a:rPr lang="en-US" dirty="0"/>
              <a:t> for working </a:t>
            </a:r>
            <a:r>
              <a:rPr lang="en-US" dirty="0" smtClean="0"/>
              <a:t>with</a:t>
            </a:r>
          </a:p>
          <a:p>
            <a:pPr lvl="2"/>
            <a:r>
              <a:rPr lang="en-US" dirty="0" smtClean="0"/>
              <a:t>Text</a:t>
            </a:r>
          </a:p>
          <a:p>
            <a:pPr lvl="2"/>
            <a:r>
              <a:rPr lang="en-US" dirty="0" smtClean="0"/>
              <a:t>Arrays</a:t>
            </a:r>
          </a:p>
          <a:p>
            <a:pPr lvl="2"/>
            <a:r>
              <a:rPr lang="en-US" dirty="0" smtClean="0"/>
              <a:t>Dates</a:t>
            </a:r>
          </a:p>
          <a:p>
            <a:pPr lvl="2"/>
            <a:r>
              <a:rPr lang="en-US" dirty="0" smtClean="0"/>
              <a:t>regular expressions</a:t>
            </a:r>
          </a:p>
          <a:p>
            <a:pPr marL="460375" lvl="2" indent="0">
              <a:buNone/>
            </a:pPr>
            <a:r>
              <a:rPr lang="en-US" dirty="0" smtClean="0"/>
              <a:t>but </a:t>
            </a:r>
            <a:r>
              <a:rPr lang="en-US" dirty="0"/>
              <a:t>does not include any input or output </a:t>
            </a:r>
            <a:r>
              <a:rPr lang="en-US" dirty="0" smtClean="0"/>
              <a:t>functionality.</a:t>
            </a:r>
          </a:p>
          <a:p>
            <a:pPr lvl="1"/>
            <a:r>
              <a:rPr lang="en-US" dirty="0" smtClean="0"/>
              <a:t>Input </a:t>
            </a:r>
            <a:r>
              <a:rPr lang="en-US" dirty="0"/>
              <a:t>and output (as well as more sophisticated features, such as networking, storage, and graphics) are the responsibility of the “</a:t>
            </a:r>
            <a:r>
              <a:rPr lang="en-US" dirty="0">
                <a:solidFill>
                  <a:srgbClr val="FF0000"/>
                </a:solidFill>
              </a:rPr>
              <a:t>host environment</a:t>
            </a:r>
            <a:r>
              <a:rPr lang="en-US" dirty="0"/>
              <a:t>” within which JavaScript is </a:t>
            </a:r>
            <a:r>
              <a:rPr lang="en-US" dirty="0" smtClean="0"/>
              <a:t>embedded.</a:t>
            </a:r>
          </a:p>
          <a:p>
            <a:pPr lvl="2"/>
            <a:r>
              <a:rPr lang="en-US" dirty="0" smtClean="0"/>
              <a:t>Usually </a:t>
            </a:r>
            <a:r>
              <a:rPr lang="en-US" dirty="0"/>
              <a:t>that host environment is a </a:t>
            </a:r>
            <a:r>
              <a:rPr lang="en-US" dirty="0">
                <a:solidFill>
                  <a:srgbClr val="FF0000"/>
                </a:solidFill>
              </a:rPr>
              <a:t>web browser</a:t>
            </a:r>
            <a:r>
              <a:rPr lang="en-US" dirty="0"/>
              <a:t> (though we’ll see two uses of JavaScript without a web browser in Chapter 12</a:t>
            </a:r>
            <a:r>
              <a:rPr lang="en-US" dirty="0" smtClean="0"/>
              <a:t>).</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9</a:t>
            </a:fld>
            <a:endParaRPr lang="en-US" dirty="0"/>
          </a:p>
        </p:txBody>
      </p:sp>
    </p:spTree>
    <p:extLst>
      <p:ext uri="{BB962C8B-B14F-4D97-AF65-F5344CB8AC3E}">
        <p14:creationId xmlns:p14="http://schemas.microsoft.com/office/powerpoint/2010/main" val="12394559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Floating-Point and Rounding </a:t>
            </a:r>
            <a:r>
              <a:rPr lang="en-US" dirty="0" smtClean="0"/>
              <a:t>Errors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Because of </a:t>
            </a:r>
            <a:r>
              <a:rPr lang="en-US" dirty="0">
                <a:solidFill>
                  <a:srgbClr val="FF0000"/>
                </a:solidFill>
              </a:rPr>
              <a:t>rounding error</a:t>
            </a:r>
            <a:r>
              <a:rPr lang="en-US" dirty="0"/>
              <a:t>, the difference between the approximations of .3 and .2 is not exactly the same as the difference between the approximations of .2 and .</a:t>
            </a:r>
            <a:r>
              <a:rPr lang="en-US" dirty="0" smtClean="0"/>
              <a:t>1.</a:t>
            </a:r>
          </a:p>
          <a:p>
            <a:pPr lvl="1"/>
            <a:r>
              <a:rPr lang="en-US" dirty="0" smtClean="0"/>
              <a:t>It </a:t>
            </a:r>
            <a:r>
              <a:rPr lang="en-US" dirty="0"/>
              <a:t>is important to understand that this problem is not specific to </a:t>
            </a:r>
            <a:r>
              <a:rPr lang="en-US" dirty="0" smtClean="0"/>
              <a:t>JavaScript:</a:t>
            </a:r>
          </a:p>
          <a:p>
            <a:pPr lvl="2"/>
            <a:r>
              <a:rPr lang="en-US" dirty="0" smtClean="0"/>
              <a:t>it </a:t>
            </a:r>
            <a:r>
              <a:rPr lang="en-US" dirty="0"/>
              <a:t>affects any programming language that uses </a:t>
            </a:r>
            <a:r>
              <a:rPr lang="en-US" dirty="0">
                <a:solidFill>
                  <a:srgbClr val="FF0000"/>
                </a:solidFill>
              </a:rPr>
              <a:t>binary floating-point </a:t>
            </a:r>
            <a:r>
              <a:rPr lang="en-US" dirty="0" smtClean="0">
                <a:solidFill>
                  <a:srgbClr val="FF0000"/>
                </a:solidFill>
              </a:rPr>
              <a:t>numbers</a:t>
            </a:r>
            <a:r>
              <a:rPr lang="en-US" dirty="0" smtClean="0"/>
              <a:t>.</a:t>
            </a:r>
          </a:p>
          <a:p>
            <a:pPr lvl="1"/>
            <a:r>
              <a:rPr lang="en-US" dirty="0" smtClean="0"/>
              <a:t>Also</a:t>
            </a:r>
            <a:r>
              <a:rPr lang="en-US" dirty="0"/>
              <a:t>, note that the values x and y in the code above are very close to each other and to the correct value. </a:t>
            </a:r>
            <a:endParaRPr lang="en-US" dirty="0" smtClean="0"/>
          </a:p>
          <a:p>
            <a:pPr lvl="1"/>
            <a:r>
              <a:rPr lang="en-US" dirty="0" smtClean="0"/>
              <a:t>The </a:t>
            </a:r>
            <a:r>
              <a:rPr lang="en-US" dirty="0">
                <a:solidFill>
                  <a:srgbClr val="FF0000"/>
                </a:solidFill>
              </a:rPr>
              <a:t>computed values</a:t>
            </a:r>
            <a:r>
              <a:rPr lang="en-US" dirty="0"/>
              <a:t> are adequate for almost any </a:t>
            </a:r>
            <a:r>
              <a:rPr lang="en-US" dirty="0" smtClean="0"/>
              <a:t>purpose:</a:t>
            </a:r>
          </a:p>
          <a:p>
            <a:pPr lvl="2"/>
            <a:r>
              <a:rPr lang="en-US" dirty="0" smtClean="0"/>
              <a:t>the </a:t>
            </a:r>
            <a:r>
              <a:rPr lang="en-US" dirty="0"/>
              <a:t>problem arises when we attempt to </a:t>
            </a:r>
            <a:r>
              <a:rPr lang="en-US" dirty="0">
                <a:solidFill>
                  <a:srgbClr val="FF0000"/>
                </a:solidFill>
              </a:rPr>
              <a:t>compare values</a:t>
            </a:r>
            <a:r>
              <a:rPr lang="en-US" dirty="0"/>
              <a:t> for </a:t>
            </a:r>
            <a:r>
              <a:rPr lang="en-US" dirty="0" smtClean="0">
                <a:solidFill>
                  <a:srgbClr val="FF0000"/>
                </a:solidFill>
              </a:rPr>
              <a:t>equality</a:t>
            </a:r>
            <a:r>
              <a:rPr lang="en-US" dirty="0" smtClean="0"/>
              <a:t>.</a:t>
            </a:r>
          </a:p>
          <a:p>
            <a:pPr lvl="1"/>
            <a:r>
              <a:rPr lang="en-US" dirty="0" smtClean="0"/>
              <a:t>A </a:t>
            </a:r>
            <a:r>
              <a:rPr lang="en-US" dirty="0"/>
              <a:t>future version of JavaScript may support a </a:t>
            </a:r>
            <a:r>
              <a:rPr lang="en-US" dirty="0">
                <a:solidFill>
                  <a:srgbClr val="FF0000"/>
                </a:solidFill>
              </a:rPr>
              <a:t>decimal numeric type</a:t>
            </a:r>
            <a:r>
              <a:rPr lang="en-US" dirty="0"/>
              <a:t> that avoids these </a:t>
            </a:r>
            <a:r>
              <a:rPr lang="en-US" dirty="0">
                <a:solidFill>
                  <a:srgbClr val="FF0000"/>
                </a:solidFill>
              </a:rPr>
              <a:t>rounding </a:t>
            </a:r>
            <a:r>
              <a:rPr lang="en-US" dirty="0" smtClean="0">
                <a:solidFill>
                  <a:srgbClr val="FF0000"/>
                </a:solidFill>
              </a:rPr>
              <a:t>issues</a:t>
            </a:r>
            <a:r>
              <a:rPr lang="en-US" dirty="0" smtClean="0"/>
              <a:t>.</a:t>
            </a:r>
          </a:p>
          <a:p>
            <a:pPr lvl="1"/>
            <a:r>
              <a:rPr lang="en-US" dirty="0" smtClean="0"/>
              <a:t>Until </a:t>
            </a:r>
            <a:r>
              <a:rPr lang="en-US" dirty="0"/>
              <a:t>then you might want to perform </a:t>
            </a:r>
            <a:r>
              <a:rPr lang="en-US" dirty="0">
                <a:solidFill>
                  <a:srgbClr val="FF0000"/>
                </a:solidFill>
              </a:rPr>
              <a:t>critical financial calculations</a:t>
            </a:r>
            <a:r>
              <a:rPr lang="en-US" dirty="0"/>
              <a:t> using </a:t>
            </a:r>
            <a:r>
              <a:rPr lang="en-US" dirty="0">
                <a:solidFill>
                  <a:srgbClr val="FF0000"/>
                </a:solidFill>
              </a:rPr>
              <a:t>scaled </a:t>
            </a:r>
            <a:r>
              <a:rPr lang="en-US" dirty="0" smtClean="0">
                <a:solidFill>
                  <a:srgbClr val="FF0000"/>
                </a:solidFill>
              </a:rPr>
              <a:t>integers</a:t>
            </a:r>
            <a:r>
              <a:rPr lang="en-US" dirty="0" smtClean="0"/>
              <a:t>.</a:t>
            </a:r>
          </a:p>
          <a:p>
            <a:pPr lvl="1"/>
            <a:r>
              <a:rPr lang="en-US" dirty="0" smtClean="0"/>
              <a:t>For </a:t>
            </a:r>
            <a:r>
              <a:rPr lang="en-US" dirty="0"/>
              <a:t>example, you might manipulate monetary values as integer cents rather than fractional dollars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90</a:t>
            </a:fld>
            <a:endParaRPr lang="en-US" dirty="0"/>
          </a:p>
        </p:txBody>
      </p:sp>
    </p:spTree>
    <p:extLst>
      <p:ext uri="{BB962C8B-B14F-4D97-AF65-F5344CB8AC3E}">
        <p14:creationId xmlns:p14="http://schemas.microsoft.com/office/powerpoint/2010/main" val="37987106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Dates and Times</a:t>
            </a:r>
          </a:p>
        </p:txBody>
      </p:sp>
      <p:sp>
        <p:nvSpPr>
          <p:cNvPr id="3" name="Content Placeholder 2"/>
          <p:cNvSpPr>
            <a:spLocks noGrp="1"/>
          </p:cNvSpPr>
          <p:nvPr>
            <p:ph idx="1"/>
          </p:nvPr>
        </p:nvSpPr>
        <p:spPr/>
        <p:txBody>
          <a:bodyPr/>
          <a:lstStyle/>
          <a:p>
            <a:r>
              <a:rPr lang="en-US" dirty="0" smtClean="0">
                <a:solidFill>
                  <a:srgbClr val="FF0000"/>
                </a:solidFill>
              </a:rPr>
              <a:t>Core </a:t>
            </a:r>
            <a:r>
              <a:rPr lang="en-US" dirty="0">
                <a:solidFill>
                  <a:srgbClr val="FF0000"/>
                </a:solidFill>
              </a:rPr>
              <a:t>JavaScript</a:t>
            </a:r>
            <a:r>
              <a:rPr lang="en-US" dirty="0"/>
              <a:t> includes a </a:t>
            </a:r>
            <a:r>
              <a:rPr lang="en-US" dirty="0">
                <a:solidFill>
                  <a:srgbClr val="FF0000"/>
                </a:solidFill>
              </a:rPr>
              <a:t>Date</a:t>
            </a:r>
            <a:r>
              <a:rPr lang="en-US" dirty="0" smtClean="0">
                <a:solidFill>
                  <a:srgbClr val="FF0000"/>
                </a:solidFill>
              </a:rPr>
              <a:t>( ) </a:t>
            </a:r>
            <a:r>
              <a:rPr lang="en-US" dirty="0">
                <a:solidFill>
                  <a:srgbClr val="0070C0"/>
                </a:solidFill>
              </a:rPr>
              <a:t>constructor</a:t>
            </a:r>
            <a:r>
              <a:rPr lang="en-US" dirty="0"/>
              <a:t> for creating objects that represent </a:t>
            </a:r>
            <a:r>
              <a:rPr lang="en-US" dirty="0">
                <a:solidFill>
                  <a:srgbClr val="FF0000"/>
                </a:solidFill>
              </a:rPr>
              <a:t>dates</a:t>
            </a:r>
            <a:r>
              <a:rPr lang="en-US" dirty="0">
                <a:solidFill>
                  <a:srgbClr val="0070C0"/>
                </a:solidFill>
              </a:rPr>
              <a:t> and </a:t>
            </a:r>
            <a:r>
              <a:rPr lang="en-US" dirty="0" smtClean="0">
                <a:solidFill>
                  <a:srgbClr val="FF0000"/>
                </a:solidFill>
              </a:rPr>
              <a:t>times</a:t>
            </a:r>
            <a:r>
              <a:rPr lang="en-US" dirty="0" smtClean="0"/>
              <a:t>.</a:t>
            </a:r>
          </a:p>
          <a:p>
            <a:pPr lvl="1"/>
            <a:r>
              <a:rPr lang="en-US" dirty="0" smtClean="0"/>
              <a:t>These </a:t>
            </a:r>
            <a:r>
              <a:rPr lang="en-US" dirty="0">
                <a:solidFill>
                  <a:srgbClr val="FF0000"/>
                </a:solidFill>
              </a:rPr>
              <a:t>Date objects</a:t>
            </a:r>
            <a:r>
              <a:rPr lang="en-US" dirty="0"/>
              <a:t> have </a:t>
            </a:r>
            <a:r>
              <a:rPr lang="en-US" dirty="0">
                <a:solidFill>
                  <a:srgbClr val="FF0000"/>
                </a:solidFill>
              </a:rPr>
              <a:t>methods</a:t>
            </a:r>
            <a:r>
              <a:rPr lang="en-US" dirty="0"/>
              <a:t> that provide an </a:t>
            </a:r>
            <a:r>
              <a:rPr lang="en-US" dirty="0">
                <a:solidFill>
                  <a:srgbClr val="FF0000"/>
                </a:solidFill>
              </a:rPr>
              <a:t>API</a:t>
            </a:r>
            <a:r>
              <a:rPr lang="en-US" dirty="0"/>
              <a:t> for simple </a:t>
            </a:r>
            <a:r>
              <a:rPr lang="en-US" dirty="0">
                <a:solidFill>
                  <a:srgbClr val="FF0000"/>
                </a:solidFill>
              </a:rPr>
              <a:t>date </a:t>
            </a:r>
            <a:r>
              <a:rPr lang="en-US" dirty="0" smtClean="0">
                <a:solidFill>
                  <a:srgbClr val="FF0000"/>
                </a:solidFill>
              </a:rPr>
              <a:t>computations</a:t>
            </a:r>
            <a:r>
              <a:rPr lang="en-US" dirty="0" smtClean="0"/>
              <a:t>.</a:t>
            </a:r>
          </a:p>
          <a:p>
            <a:pPr lvl="1"/>
            <a:r>
              <a:rPr lang="en-US" dirty="0" smtClean="0">
                <a:solidFill>
                  <a:srgbClr val="FF0000"/>
                </a:solidFill>
              </a:rPr>
              <a:t>Date </a:t>
            </a:r>
            <a:r>
              <a:rPr lang="en-US" dirty="0">
                <a:solidFill>
                  <a:srgbClr val="FF0000"/>
                </a:solidFill>
              </a:rPr>
              <a:t>objects</a:t>
            </a:r>
            <a:r>
              <a:rPr lang="en-US" dirty="0"/>
              <a:t> are </a:t>
            </a:r>
            <a:r>
              <a:rPr lang="en-US" dirty="0">
                <a:solidFill>
                  <a:srgbClr val="FF0000"/>
                </a:solidFill>
              </a:rPr>
              <a:t>not</a:t>
            </a:r>
            <a:r>
              <a:rPr lang="en-US" dirty="0"/>
              <a:t> a </a:t>
            </a:r>
            <a:r>
              <a:rPr lang="en-US" dirty="0">
                <a:solidFill>
                  <a:srgbClr val="FF0000"/>
                </a:solidFill>
              </a:rPr>
              <a:t>fundamental type</a:t>
            </a:r>
            <a:r>
              <a:rPr lang="en-US" dirty="0"/>
              <a:t> like numbers </a:t>
            </a:r>
            <a:r>
              <a:rPr lang="en-US" dirty="0" smtClean="0"/>
              <a:t>are.</a:t>
            </a:r>
          </a:p>
          <a:p>
            <a:pPr lvl="1"/>
            <a:r>
              <a:rPr lang="en-US" dirty="0" smtClean="0"/>
              <a:t>This </a:t>
            </a:r>
            <a:r>
              <a:rPr lang="en-US" dirty="0"/>
              <a:t>section presents a quick tutorial on working with </a:t>
            </a:r>
            <a:r>
              <a:rPr lang="en-US" dirty="0" smtClean="0"/>
              <a:t>dates.</a:t>
            </a:r>
          </a:p>
          <a:p>
            <a:pPr lvl="1"/>
            <a:r>
              <a:rPr lang="en-US" dirty="0" smtClean="0"/>
              <a:t>Full </a:t>
            </a:r>
            <a:r>
              <a:rPr lang="en-US" dirty="0"/>
              <a:t>details can be found in the reference section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91</a:t>
            </a:fld>
            <a:endParaRPr lang="en-US" dirty="0"/>
          </a:p>
        </p:txBody>
      </p:sp>
      <p:pic>
        <p:nvPicPr>
          <p:cNvPr id="7" name="Picture 6"/>
          <p:cNvPicPr>
            <a:picLocks noChangeAspect="1"/>
          </p:cNvPicPr>
          <p:nvPr/>
        </p:nvPicPr>
        <p:blipFill>
          <a:blip r:embed="rId2"/>
          <a:stretch>
            <a:fillRect/>
          </a:stretch>
        </p:blipFill>
        <p:spPr>
          <a:xfrm>
            <a:off x="628650" y="3084142"/>
            <a:ext cx="6002790" cy="3326159"/>
          </a:xfrm>
          <a:prstGeom prst="rect">
            <a:avLst/>
          </a:prstGeom>
          <a:ln>
            <a:solidFill>
              <a:schemeClr val="accent1"/>
            </a:solidFill>
          </a:ln>
        </p:spPr>
      </p:pic>
    </p:spTree>
    <p:extLst>
      <p:ext uri="{BB962C8B-B14F-4D97-AF65-F5344CB8AC3E}">
        <p14:creationId xmlns:p14="http://schemas.microsoft.com/office/powerpoint/2010/main" val="16412805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a:t>
            </a:r>
            <a:endParaRPr lang="en-US" dirty="0"/>
          </a:p>
        </p:txBody>
      </p:sp>
      <p:sp>
        <p:nvSpPr>
          <p:cNvPr id="3" name="Content Placeholder 2"/>
          <p:cNvSpPr>
            <a:spLocks noGrp="1"/>
          </p:cNvSpPr>
          <p:nvPr>
            <p:ph idx="1"/>
          </p:nvPr>
        </p:nvSpPr>
        <p:spPr/>
        <p:txBody>
          <a:bodyPr/>
          <a:lstStyle/>
          <a:p>
            <a:r>
              <a:rPr lang="en-US" dirty="0"/>
              <a:t>A </a:t>
            </a:r>
            <a:r>
              <a:rPr lang="en-US" dirty="0">
                <a:solidFill>
                  <a:srgbClr val="FF0000"/>
                </a:solidFill>
              </a:rPr>
              <a:t>string</a:t>
            </a:r>
            <a:r>
              <a:rPr lang="en-US" dirty="0"/>
              <a:t> is an </a:t>
            </a:r>
            <a:r>
              <a:rPr lang="en-US" dirty="0">
                <a:solidFill>
                  <a:srgbClr val="FF0000"/>
                </a:solidFill>
              </a:rPr>
              <a:t>immutable</a:t>
            </a:r>
            <a:r>
              <a:rPr lang="en-US" dirty="0"/>
              <a:t> </a:t>
            </a:r>
            <a:r>
              <a:rPr lang="en-US" dirty="0">
                <a:solidFill>
                  <a:srgbClr val="0070C0"/>
                </a:solidFill>
              </a:rPr>
              <a:t>ordered sequence</a:t>
            </a:r>
            <a:r>
              <a:rPr lang="en-US" dirty="0"/>
              <a:t> of </a:t>
            </a:r>
            <a:r>
              <a:rPr lang="en-US" dirty="0">
                <a:solidFill>
                  <a:srgbClr val="FF0000"/>
                </a:solidFill>
              </a:rPr>
              <a:t>16-bit values</a:t>
            </a:r>
            <a:r>
              <a:rPr lang="en-US" dirty="0"/>
              <a:t>, each of which typically represents a </a:t>
            </a:r>
            <a:r>
              <a:rPr lang="en-US" dirty="0">
                <a:solidFill>
                  <a:srgbClr val="FF0000"/>
                </a:solidFill>
              </a:rPr>
              <a:t>Unicode character</a:t>
            </a:r>
            <a:r>
              <a:rPr lang="en-US" dirty="0"/>
              <a:t>—strings are JavaScript’s type for representing </a:t>
            </a:r>
            <a:r>
              <a:rPr lang="en-US" dirty="0" smtClean="0"/>
              <a:t>text.</a:t>
            </a:r>
          </a:p>
          <a:p>
            <a:pPr lvl="1"/>
            <a:r>
              <a:rPr lang="en-US" dirty="0" smtClean="0"/>
              <a:t>The </a:t>
            </a:r>
            <a:r>
              <a:rPr lang="en-US" dirty="0">
                <a:solidFill>
                  <a:srgbClr val="FF0000"/>
                </a:solidFill>
              </a:rPr>
              <a:t>length</a:t>
            </a:r>
            <a:r>
              <a:rPr lang="en-US" dirty="0"/>
              <a:t> of a </a:t>
            </a:r>
            <a:r>
              <a:rPr lang="en-US" dirty="0">
                <a:solidFill>
                  <a:srgbClr val="FF0000"/>
                </a:solidFill>
              </a:rPr>
              <a:t>string</a:t>
            </a:r>
            <a:r>
              <a:rPr lang="en-US" dirty="0"/>
              <a:t> is the number of </a:t>
            </a:r>
            <a:r>
              <a:rPr lang="en-US" dirty="0">
                <a:solidFill>
                  <a:srgbClr val="FF0000"/>
                </a:solidFill>
              </a:rPr>
              <a:t>16-bit values</a:t>
            </a:r>
            <a:r>
              <a:rPr lang="en-US" dirty="0"/>
              <a:t> it </a:t>
            </a:r>
            <a:r>
              <a:rPr lang="en-US" dirty="0" smtClean="0"/>
              <a:t>contains.</a:t>
            </a:r>
          </a:p>
          <a:p>
            <a:pPr lvl="1"/>
            <a:r>
              <a:rPr lang="en-US" dirty="0" smtClean="0"/>
              <a:t>JavaScript’s </a:t>
            </a:r>
            <a:r>
              <a:rPr lang="en-US" dirty="0"/>
              <a:t>strings (and its arrays) use </a:t>
            </a:r>
            <a:r>
              <a:rPr lang="en-US" dirty="0">
                <a:solidFill>
                  <a:srgbClr val="FF0000"/>
                </a:solidFill>
              </a:rPr>
              <a:t>zero-based </a:t>
            </a:r>
            <a:r>
              <a:rPr lang="en-US" dirty="0" smtClean="0">
                <a:solidFill>
                  <a:srgbClr val="FF0000"/>
                </a:solidFill>
              </a:rPr>
              <a:t>indexing</a:t>
            </a:r>
            <a:r>
              <a:rPr lang="en-US" dirty="0" smtClean="0"/>
              <a:t>:</a:t>
            </a:r>
          </a:p>
          <a:p>
            <a:pPr lvl="2"/>
            <a:r>
              <a:rPr lang="en-US" dirty="0" smtClean="0"/>
              <a:t>the </a:t>
            </a:r>
            <a:r>
              <a:rPr lang="en-US" dirty="0"/>
              <a:t>first 16-bit value is at position </a:t>
            </a:r>
            <a:r>
              <a:rPr lang="en-US" dirty="0" smtClean="0"/>
              <a:t>0</a:t>
            </a:r>
          </a:p>
          <a:p>
            <a:pPr lvl="2"/>
            <a:r>
              <a:rPr lang="en-US" dirty="0" smtClean="0"/>
              <a:t>the </a:t>
            </a:r>
            <a:r>
              <a:rPr lang="en-US" dirty="0"/>
              <a:t>second at position 1 and so </a:t>
            </a:r>
            <a:r>
              <a:rPr lang="en-US" dirty="0" smtClean="0"/>
              <a:t>on.</a:t>
            </a:r>
          </a:p>
          <a:p>
            <a:pPr lvl="1"/>
            <a:r>
              <a:rPr lang="en-US" dirty="0" smtClean="0"/>
              <a:t>The </a:t>
            </a:r>
            <a:r>
              <a:rPr lang="en-US" dirty="0">
                <a:solidFill>
                  <a:srgbClr val="FF0000"/>
                </a:solidFill>
              </a:rPr>
              <a:t>empty string</a:t>
            </a:r>
            <a:r>
              <a:rPr lang="en-US" dirty="0"/>
              <a:t> is the string of </a:t>
            </a:r>
            <a:r>
              <a:rPr lang="en-US" dirty="0">
                <a:solidFill>
                  <a:srgbClr val="FF0000"/>
                </a:solidFill>
              </a:rPr>
              <a:t>length </a:t>
            </a:r>
            <a:r>
              <a:rPr lang="en-US" dirty="0" smtClean="0">
                <a:solidFill>
                  <a:srgbClr val="FF0000"/>
                </a:solidFill>
              </a:rPr>
              <a:t>0</a:t>
            </a:r>
            <a:r>
              <a:rPr lang="en-US" dirty="0" smtClean="0"/>
              <a:t>.</a:t>
            </a:r>
          </a:p>
          <a:p>
            <a:pPr lvl="1"/>
            <a:r>
              <a:rPr lang="en-US" dirty="0" smtClean="0"/>
              <a:t>JavaScript </a:t>
            </a:r>
            <a:r>
              <a:rPr lang="en-US" dirty="0">
                <a:solidFill>
                  <a:srgbClr val="FF0000"/>
                </a:solidFill>
              </a:rPr>
              <a:t>does not</a:t>
            </a:r>
            <a:r>
              <a:rPr lang="en-US" dirty="0"/>
              <a:t> have a </a:t>
            </a:r>
            <a:r>
              <a:rPr lang="en-US" dirty="0">
                <a:solidFill>
                  <a:srgbClr val="FF0000"/>
                </a:solidFill>
              </a:rPr>
              <a:t>special</a:t>
            </a:r>
            <a:r>
              <a:rPr lang="en-US" dirty="0"/>
              <a:t> type that represents a </a:t>
            </a:r>
            <a:r>
              <a:rPr lang="en-US" dirty="0">
                <a:solidFill>
                  <a:srgbClr val="FF0000"/>
                </a:solidFill>
              </a:rPr>
              <a:t>single element</a:t>
            </a:r>
            <a:r>
              <a:rPr lang="en-US" dirty="0"/>
              <a:t> of a </a:t>
            </a:r>
            <a:r>
              <a:rPr lang="en-US" dirty="0" smtClean="0">
                <a:solidFill>
                  <a:srgbClr val="FF0000"/>
                </a:solidFill>
              </a:rPr>
              <a:t>string</a:t>
            </a:r>
            <a:r>
              <a:rPr lang="en-US" dirty="0" smtClean="0"/>
              <a:t>.</a:t>
            </a:r>
          </a:p>
          <a:p>
            <a:pPr lvl="1"/>
            <a:r>
              <a:rPr lang="en-US" dirty="0" smtClean="0"/>
              <a:t>To </a:t>
            </a:r>
            <a:r>
              <a:rPr lang="en-US" dirty="0"/>
              <a:t>represent a single 16-bit value, simply use a string that has a length of 1</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92</a:t>
            </a:fld>
            <a:endParaRPr lang="en-US" dirty="0"/>
          </a:p>
        </p:txBody>
      </p:sp>
    </p:spTree>
    <p:extLst>
      <p:ext uri="{BB962C8B-B14F-4D97-AF65-F5344CB8AC3E}">
        <p14:creationId xmlns:p14="http://schemas.microsoft.com/office/powerpoint/2010/main" val="40595352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a:t>Characters, Codepoints, and JavaScript </a:t>
            </a:r>
            <a:r>
              <a:rPr lang="en-US" dirty="0" smtClean="0"/>
              <a:t>Strings</a:t>
            </a:r>
          </a:p>
          <a:p>
            <a:pPr lvl="1"/>
            <a:r>
              <a:rPr lang="en-US" dirty="0" smtClean="0"/>
              <a:t>JavaScript </a:t>
            </a:r>
            <a:r>
              <a:rPr lang="en-US" dirty="0"/>
              <a:t>uses the </a:t>
            </a:r>
            <a:r>
              <a:rPr lang="en-US" dirty="0">
                <a:solidFill>
                  <a:srgbClr val="FF0000"/>
                </a:solidFill>
              </a:rPr>
              <a:t>UTF-16 encoding</a:t>
            </a:r>
            <a:r>
              <a:rPr lang="en-US" dirty="0"/>
              <a:t> of the </a:t>
            </a:r>
            <a:r>
              <a:rPr lang="en-US" dirty="0">
                <a:solidFill>
                  <a:srgbClr val="FF0000"/>
                </a:solidFill>
              </a:rPr>
              <a:t>Unicode character set</a:t>
            </a:r>
            <a:r>
              <a:rPr lang="en-US" dirty="0"/>
              <a:t>, and JavaScript strings are sequences of </a:t>
            </a:r>
            <a:r>
              <a:rPr lang="en-US" dirty="0">
                <a:solidFill>
                  <a:srgbClr val="FF0000"/>
                </a:solidFill>
              </a:rPr>
              <a:t>unsigned</a:t>
            </a:r>
            <a:r>
              <a:rPr lang="en-US" dirty="0"/>
              <a:t> </a:t>
            </a:r>
            <a:r>
              <a:rPr lang="en-US" dirty="0">
                <a:solidFill>
                  <a:srgbClr val="FF0000"/>
                </a:solidFill>
              </a:rPr>
              <a:t>16-bit </a:t>
            </a:r>
            <a:r>
              <a:rPr lang="en-US" dirty="0" smtClean="0">
                <a:solidFill>
                  <a:srgbClr val="0070C0"/>
                </a:solidFill>
              </a:rPr>
              <a:t>values</a:t>
            </a:r>
            <a:r>
              <a:rPr lang="en-US" dirty="0" smtClean="0"/>
              <a:t>.</a:t>
            </a:r>
          </a:p>
          <a:p>
            <a:pPr lvl="1"/>
            <a:r>
              <a:rPr lang="en-US" dirty="0" smtClean="0"/>
              <a:t>The </a:t>
            </a:r>
            <a:r>
              <a:rPr lang="en-US" dirty="0"/>
              <a:t>most commonly used Unicode characters (those from the “</a:t>
            </a:r>
            <a:r>
              <a:rPr lang="en-US" dirty="0">
                <a:solidFill>
                  <a:srgbClr val="FF0000"/>
                </a:solidFill>
              </a:rPr>
              <a:t>basic multilingual plane</a:t>
            </a:r>
            <a:r>
              <a:rPr lang="en-US" dirty="0"/>
              <a:t>”) have codepoints that fit in 16 bits and can be represented by a single element of a </a:t>
            </a:r>
            <a:r>
              <a:rPr lang="en-US" dirty="0" smtClean="0"/>
              <a:t>string.</a:t>
            </a:r>
          </a:p>
          <a:p>
            <a:pPr lvl="1"/>
            <a:r>
              <a:rPr lang="en-US" dirty="0" smtClean="0"/>
              <a:t>Unicode </a:t>
            </a:r>
            <a:r>
              <a:rPr lang="en-US" dirty="0"/>
              <a:t>characters whose codepoints do not fit in 16 bits are </a:t>
            </a:r>
            <a:r>
              <a:rPr lang="en-US" dirty="0">
                <a:solidFill>
                  <a:srgbClr val="FF0000"/>
                </a:solidFill>
              </a:rPr>
              <a:t>encoded</a:t>
            </a:r>
            <a:r>
              <a:rPr lang="en-US" dirty="0"/>
              <a:t> following the rules of </a:t>
            </a:r>
            <a:r>
              <a:rPr lang="en-US" dirty="0">
                <a:solidFill>
                  <a:srgbClr val="FF0000"/>
                </a:solidFill>
              </a:rPr>
              <a:t>UTF-16</a:t>
            </a:r>
            <a:r>
              <a:rPr lang="en-US" dirty="0"/>
              <a:t> as a </a:t>
            </a:r>
            <a:r>
              <a:rPr lang="en-US" dirty="0">
                <a:solidFill>
                  <a:srgbClr val="FF0000"/>
                </a:solidFill>
              </a:rPr>
              <a:t>sequence</a:t>
            </a:r>
            <a:r>
              <a:rPr lang="en-US" dirty="0"/>
              <a:t> (known as a “</a:t>
            </a:r>
            <a:r>
              <a:rPr lang="en-US" dirty="0">
                <a:solidFill>
                  <a:srgbClr val="FF0000"/>
                </a:solidFill>
              </a:rPr>
              <a:t>surrogate pair</a:t>
            </a:r>
            <a:r>
              <a:rPr lang="en-US" dirty="0"/>
              <a:t>”) of </a:t>
            </a:r>
            <a:r>
              <a:rPr lang="en-US" dirty="0">
                <a:solidFill>
                  <a:srgbClr val="FF0000"/>
                </a:solidFill>
              </a:rPr>
              <a:t>two 16-bit </a:t>
            </a:r>
            <a:r>
              <a:rPr lang="en-US" dirty="0" smtClean="0">
                <a:solidFill>
                  <a:srgbClr val="FF0000"/>
                </a:solidFill>
              </a:rPr>
              <a:t>values</a:t>
            </a:r>
            <a:r>
              <a:rPr lang="en-US" dirty="0" smtClean="0"/>
              <a:t>.</a:t>
            </a:r>
          </a:p>
          <a:p>
            <a:pPr lvl="1"/>
            <a:r>
              <a:rPr lang="en-US" dirty="0" smtClean="0"/>
              <a:t>This </a:t>
            </a:r>
            <a:r>
              <a:rPr lang="en-US" dirty="0"/>
              <a:t>means that a JavaScript string of length 2 (two 16-bit values) might represent only a single Unicode </a:t>
            </a:r>
            <a:r>
              <a:rPr lang="en-US" dirty="0" smtClean="0"/>
              <a:t>character:</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lvl="1"/>
            <a:r>
              <a:rPr lang="en-US" dirty="0" smtClean="0"/>
              <a:t>The </a:t>
            </a:r>
            <a:r>
              <a:rPr lang="en-US" dirty="0"/>
              <a:t>various </a:t>
            </a:r>
            <a:r>
              <a:rPr lang="en-US" dirty="0">
                <a:solidFill>
                  <a:srgbClr val="FF0000"/>
                </a:solidFill>
              </a:rPr>
              <a:t>string-manipulation</a:t>
            </a:r>
            <a:r>
              <a:rPr lang="en-US" dirty="0"/>
              <a:t> methods defined by JavaScript operate on </a:t>
            </a:r>
            <a:r>
              <a:rPr lang="en-US" dirty="0">
                <a:solidFill>
                  <a:srgbClr val="FF0000"/>
                </a:solidFill>
              </a:rPr>
              <a:t>16-bit values</a:t>
            </a:r>
            <a:r>
              <a:rPr lang="en-US" dirty="0"/>
              <a:t>, </a:t>
            </a:r>
            <a:r>
              <a:rPr lang="en-US" dirty="0">
                <a:solidFill>
                  <a:srgbClr val="0070C0"/>
                </a:solidFill>
              </a:rPr>
              <a:t>not on</a:t>
            </a:r>
            <a:r>
              <a:rPr lang="en-US" dirty="0"/>
              <a:t> </a:t>
            </a:r>
            <a:r>
              <a:rPr lang="en-US" dirty="0">
                <a:solidFill>
                  <a:srgbClr val="FF0000"/>
                </a:solidFill>
              </a:rPr>
              <a:t>characters</a:t>
            </a:r>
            <a:r>
              <a:rPr lang="en-US" dirty="0"/>
              <a:t>. </a:t>
            </a:r>
            <a:endParaRPr lang="en-US" dirty="0" smtClean="0"/>
          </a:p>
          <a:p>
            <a:pPr lvl="1"/>
            <a:r>
              <a:rPr lang="en-US" dirty="0" smtClean="0"/>
              <a:t>They </a:t>
            </a:r>
            <a:r>
              <a:rPr lang="en-US" dirty="0"/>
              <a:t>do not treat surrogate pairs specially, perform no normalization of the string, and do not even ensure that a string is well-formed UTF-16</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93</a:t>
            </a:fld>
            <a:endParaRPr lang="en-US" dirty="0"/>
          </a:p>
        </p:txBody>
      </p:sp>
      <p:pic>
        <p:nvPicPr>
          <p:cNvPr id="6" name="Picture 5"/>
          <p:cNvPicPr>
            <a:picLocks noChangeAspect="1"/>
          </p:cNvPicPr>
          <p:nvPr/>
        </p:nvPicPr>
        <p:blipFill>
          <a:blip r:embed="rId2"/>
          <a:stretch>
            <a:fillRect/>
          </a:stretch>
        </p:blipFill>
        <p:spPr>
          <a:xfrm>
            <a:off x="773565" y="4214812"/>
            <a:ext cx="7362825" cy="942975"/>
          </a:xfrm>
          <a:prstGeom prst="rect">
            <a:avLst/>
          </a:prstGeom>
          <a:ln>
            <a:solidFill>
              <a:schemeClr val="accent1"/>
            </a:solidFill>
          </a:ln>
        </p:spPr>
      </p:pic>
    </p:spTree>
    <p:extLst>
      <p:ext uri="{BB962C8B-B14F-4D97-AF65-F5344CB8AC3E}">
        <p14:creationId xmlns:p14="http://schemas.microsoft.com/office/powerpoint/2010/main" val="25900082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String Literals</a:t>
            </a:r>
          </a:p>
        </p:txBody>
      </p:sp>
      <p:sp>
        <p:nvSpPr>
          <p:cNvPr id="3" name="Content Placeholder 2"/>
          <p:cNvSpPr>
            <a:spLocks noGrp="1"/>
          </p:cNvSpPr>
          <p:nvPr>
            <p:ph idx="1"/>
          </p:nvPr>
        </p:nvSpPr>
        <p:spPr/>
        <p:txBody>
          <a:bodyPr/>
          <a:lstStyle/>
          <a:p>
            <a:r>
              <a:rPr lang="en-US" dirty="0" smtClean="0"/>
              <a:t>To </a:t>
            </a:r>
            <a:r>
              <a:rPr lang="en-US" dirty="0"/>
              <a:t>include a </a:t>
            </a:r>
            <a:r>
              <a:rPr lang="en-US" dirty="0">
                <a:solidFill>
                  <a:srgbClr val="FF0000"/>
                </a:solidFill>
              </a:rPr>
              <a:t>string literally</a:t>
            </a:r>
            <a:r>
              <a:rPr lang="en-US" dirty="0"/>
              <a:t> in a JavaScript program, simply enclose the characters of the string within a matched pair </a:t>
            </a:r>
            <a:r>
              <a:rPr lang="en-US" dirty="0" smtClean="0"/>
              <a:t>of</a:t>
            </a:r>
          </a:p>
          <a:p>
            <a:pPr lvl="2"/>
            <a:r>
              <a:rPr lang="en-US" dirty="0" smtClean="0"/>
              <a:t>Single</a:t>
            </a:r>
          </a:p>
          <a:p>
            <a:pPr lvl="2"/>
            <a:r>
              <a:rPr lang="en-US" dirty="0" smtClean="0"/>
              <a:t>double </a:t>
            </a:r>
            <a:r>
              <a:rPr lang="en-US" dirty="0"/>
              <a:t>quotes (' or </a:t>
            </a:r>
            <a:r>
              <a:rPr lang="en-US" dirty="0" smtClean="0"/>
              <a:t>").</a:t>
            </a:r>
          </a:p>
          <a:p>
            <a:pPr lvl="1"/>
            <a:r>
              <a:rPr lang="en-US" dirty="0" smtClean="0"/>
              <a:t>Double-quote </a:t>
            </a:r>
            <a:r>
              <a:rPr lang="en-US" dirty="0"/>
              <a:t>characters may be contained within strings delimited by single-quote characters, and single-quote characters may be contained within strings delimited by double </a:t>
            </a:r>
            <a:r>
              <a:rPr lang="en-US" dirty="0" smtClean="0"/>
              <a:t>quotes.</a:t>
            </a:r>
          </a:p>
          <a:p>
            <a:pPr lvl="1"/>
            <a:r>
              <a:rPr lang="en-US" dirty="0" smtClean="0"/>
              <a:t>Here </a:t>
            </a:r>
            <a:r>
              <a:rPr lang="en-US" dirty="0"/>
              <a:t>are examples of string literals</a:t>
            </a:r>
            <a:r>
              <a:rPr lang="en-US" dirty="0" smtClean="0"/>
              <a:t>:</a:t>
            </a:r>
            <a:endParaRPr lang="en-US" dirty="0"/>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94</a:t>
            </a:fld>
            <a:endParaRPr lang="en-US" dirty="0"/>
          </a:p>
        </p:txBody>
      </p:sp>
    </p:spTree>
    <p:extLst>
      <p:ext uri="{BB962C8B-B14F-4D97-AF65-F5344CB8AC3E}">
        <p14:creationId xmlns:p14="http://schemas.microsoft.com/office/powerpoint/2010/main" val="9351541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Escape Sequences in String Literals</a:t>
            </a:r>
          </a:p>
        </p:txBody>
      </p:sp>
      <p:sp>
        <p:nvSpPr>
          <p:cNvPr id="3" name="Content Placeholder 2"/>
          <p:cNvSpPr>
            <a:spLocks noGrp="1"/>
          </p:cNvSpPr>
          <p:nvPr>
            <p:ph idx="1"/>
          </p:nvPr>
        </p:nvSpPr>
        <p:spPr/>
        <p:txBody>
          <a:bodyPr/>
          <a:lstStyle/>
          <a:p>
            <a:r>
              <a:rPr lang="en-US" dirty="0" smtClean="0"/>
              <a:t>The </a:t>
            </a:r>
            <a:r>
              <a:rPr lang="en-US" dirty="0"/>
              <a:t>backslash character (\) has a special purpose in JavaScript strings. Combined with the character that follows it, it represents a character that is not otherwise representable within the string. For example, \n is an escape sequence that represents a newline character. Another example, mentioned above, is the \' escape, which represents the single quote (or apostrophe) character. This escape sequence is useful when you need to include an apostrophe in a string literal that is contained within single quotes. You can see why these are called escape sequences: the backslash allows you to escape from the usual interpretation of the single-quote character. Instead of using it to mark the end of the string, you use it as an apostrophe:</a:t>
            </a:r>
          </a:p>
          <a:p>
            <a:endParaRPr lang="en-US" dirty="0"/>
          </a:p>
          <a:p>
            <a:r>
              <a:rPr lang="en-US" dirty="0"/>
              <a:t>(Page 37).</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95</a:t>
            </a:fld>
            <a:endParaRPr lang="en-US" dirty="0"/>
          </a:p>
        </p:txBody>
      </p:sp>
    </p:spTree>
    <p:extLst>
      <p:ext uri="{BB962C8B-B14F-4D97-AF65-F5344CB8AC3E}">
        <p14:creationId xmlns:p14="http://schemas.microsoft.com/office/powerpoint/2010/main" val="1492029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Working with Strings</a:t>
            </a:r>
          </a:p>
        </p:txBody>
      </p:sp>
      <p:sp>
        <p:nvSpPr>
          <p:cNvPr id="3" name="Content Placeholder 2"/>
          <p:cNvSpPr>
            <a:spLocks noGrp="1"/>
          </p:cNvSpPr>
          <p:nvPr>
            <p:ph idx="1"/>
          </p:nvPr>
        </p:nvSpPr>
        <p:spPr/>
        <p:txBody>
          <a:bodyPr/>
          <a:lstStyle/>
          <a:p>
            <a:r>
              <a:rPr lang="en-US" dirty="0" smtClean="0"/>
              <a:t>One </a:t>
            </a:r>
            <a:r>
              <a:rPr lang="en-US" dirty="0"/>
              <a:t>of the built-in features of JavaScript is the ability to concatenate strings. If you use the + operator with numbers, it adds them. But if you use this operator on strings, it joins them by appending the second to the first. For example:</a:t>
            </a:r>
          </a:p>
          <a:p>
            <a:endParaRPr lang="en-US" dirty="0"/>
          </a:p>
          <a:p>
            <a:r>
              <a:rPr lang="en-US" dirty="0"/>
              <a:t>(Page 38).</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96</a:t>
            </a:fld>
            <a:endParaRPr lang="en-US" dirty="0"/>
          </a:p>
        </p:txBody>
      </p:sp>
    </p:spTree>
    <p:extLst>
      <p:ext uri="{BB962C8B-B14F-4D97-AF65-F5344CB8AC3E}">
        <p14:creationId xmlns:p14="http://schemas.microsoft.com/office/powerpoint/2010/main" val="20978638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Pattern Matching</a:t>
            </a:r>
          </a:p>
        </p:txBody>
      </p:sp>
      <p:sp>
        <p:nvSpPr>
          <p:cNvPr id="3" name="Content Placeholder 2"/>
          <p:cNvSpPr>
            <a:spLocks noGrp="1"/>
          </p:cNvSpPr>
          <p:nvPr>
            <p:ph idx="1"/>
          </p:nvPr>
        </p:nvSpPr>
        <p:spPr/>
        <p:txBody>
          <a:bodyPr/>
          <a:lstStyle/>
          <a:p>
            <a:r>
              <a:rPr lang="en-US" dirty="0" smtClean="0"/>
              <a:t>JavaScript </a:t>
            </a:r>
            <a:r>
              <a:rPr lang="en-US" dirty="0"/>
              <a:t>defines a RegExp() constructor for creating objects that represent textual patterns. These patterns are described with regular expressions, and JavaScript adopts Perl’s syntax for regular expressions. Both strings and RegExp objects have methods for performing pattern matching and search-and-replace operations using regular expressions. </a:t>
            </a:r>
            <a:r>
              <a:rPr lang="en-US" dirty="0" err="1"/>
              <a:t>RegExps</a:t>
            </a:r>
            <a:r>
              <a:rPr lang="en-US" dirty="0"/>
              <a:t> are not one of the fundamental types of JavaScript. Like Dates, they are simply a specialized kind of object, with a useful API. The regular expression grammar is complex and the API is nontrivial. They are documented in detail in Chapter 10. Because </a:t>
            </a:r>
            <a:r>
              <a:rPr lang="en-US" dirty="0" err="1"/>
              <a:t>RegExps</a:t>
            </a:r>
            <a:r>
              <a:rPr lang="en-US" dirty="0"/>
              <a:t> are powerful and commonly used for text processing, however, this section provides a brief overview. Although </a:t>
            </a:r>
            <a:r>
              <a:rPr lang="en-US" dirty="0" err="1"/>
              <a:t>RegExps</a:t>
            </a:r>
            <a:r>
              <a:rPr lang="en-US" dirty="0"/>
              <a:t> are not one of the fundamental data types in the language, they do have a literal syntax and can be encoded directly into JavaScript programs. Text between a pair of slashes constitutes a regular expression literal. The second slash in the pair can also be followed by one or more letters, which modify the meaning of the pattern. For example:</a:t>
            </a:r>
          </a:p>
          <a:p>
            <a:endParaRPr lang="en-US" dirty="0"/>
          </a:p>
          <a:p>
            <a:r>
              <a:rPr lang="en-US" dirty="0"/>
              <a:t>(Page 39).</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97</a:t>
            </a:fld>
            <a:endParaRPr lang="en-US" dirty="0"/>
          </a:p>
        </p:txBody>
      </p:sp>
    </p:spTree>
    <p:extLst>
      <p:ext uri="{BB962C8B-B14F-4D97-AF65-F5344CB8AC3E}">
        <p14:creationId xmlns:p14="http://schemas.microsoft.com/office/powerpoint/2010/main" val="29206806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Boolean Values</a:t>
            </a:r>
          </a:p>
        </p:txBody>
      </p:sp>
      <p:sp>
        <p:nvSpPr>
          <p:cNvPr id="3" name="Content Placeholder 2"/>
          <p:cNvSpPr>
            <a:spLocks noGrp="1"/>
          </p:cNvSpPr>
          <p:nvPr>
            <p:ph idx="1"/>
          </p:nvPr>
        </p:nvSpPr>
        <p:spPr/>
        <p:txBody>
          <a:bodyPr/>
          <a:lstStyle/>
          <a:p>
            <a:r>
              <a:rPr lang="en-US" dirty="0" smtClean="0"/>
              <a:t>A </a:t>
            </a:r>
            <a:r>
              <a:rPr lang="en-US" dirty="0"/>
              <a:t>boolean value represents truth or falsehood, on or off, yes or no. There are only two possible values of this type. The reserved words true and false evaluate to these two values. Boolean values are generally the result of comparisons you make in your JavaScript programs. For example:</a:t>
            </a:r>
          </a:p>
          <a:p>
            <a:endParaRPr lang="en-US" dirty="0"/>
          </a:p>
          <a:p>
            <a:r>
              <a:rPr lang="en-US" dirty="0"/>
              <a:t>(Page 40).</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98</a:t>
            </a:fld>
            <a:endParaRPr lang="en-US" dirty="0"/>
          </a:p>
        </p:txBody>
      </p:sp>
    </p:spTree>
    <p:extLst>
      <p:ext uri="{BB962C8B-B14F-4D97-AF65-F5344CB8AC3E}">
        <p14:creationId xmlns:p14="http://schemas.microsoft.com/office/powerpoint/2010/main" val="22644510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null and undefined</a:t>
            </a:r>
          </a:p>
        </p:txBody>
      </p:sp>
      <p:sp>
        <p:nvSpPr>
          <p:cNvPr id="3" name="Content Placeholder 2"/>
          <p:cNvSpPr>
            <a:spLocks noGrp="1"/>
          </p:cNvSpPr>
          <p:nvPr>
            <p:ph idx="1"/>
          </p:nvPr>
        </p:nvSpPr>
        <p:spPr/>
        <p:txBody>
          <a:bodyPr/>
          <a:lstStyle/>
          <a:p>
            <a:r>
              <a:rPr lang="en-US" dirty="0" smtClean="0"/>
              <a:t>null </a:t>
            </a:r>
            <a:r>
              <a:rPr lang="en-US" dirty="0"/>
              <a:t>is a language keyword that evaluates to a special value that is usually used to indicate the absence of a value. Using the typeof operator on null returns the string “object”, indicating that null can be thought of as a special object value that indicates “no object”. In practice, however, null is typically regarded as the sole member of its own type, and it can be used to indicate “no value” for numbers and strings as well as objects. Most programming languages have an equivalent to JavaScript’s null: you may be familiar with it as null or nil. JavaScript also has a second value that indicates absence of value. The undefined value represents a deeper kind of absence. It is the value of variables that have not been initialized and the value you get when you query the value of an object property or array element that does not exist. The undefined value is also returned by functions that have no return value, and the value of function parameters for which no argument is supplied. undefined is a predefined global variable (not a language keyword like null) that is initialized to the undefined value. In ECMAScript 3, undefined is a read/write variable, and it can be set to any value. This error is corrected in ECMAScript 5 and undefined is read-only in that version of the language. If you apply the typeof operator to the undefined value, it returns “undefined”, indicating that this value is the sole member of a special type.</a:t>
            </a:r>
          </a:p>
          <a:p>
            <a:endParaRPr lang="en-US" dirty="0"/>
          </a:p>
          <a:p>
            <a:r>
              <a:rPr lang="en-US" dirty="0"/>
              <a:t>(Page 41).</a:t>
            </a:r>
          </a:p>
        </p:txBody>
      </p:sp>
      <p:sp>
        <p:nvSpPr>
          <p:cNvPr id="4" name="Date Placeholder 3"/>
          <p:cNvSpPr>
            <a:spLocks noGrp="1"/>
          </p:cNvSpPr>
          <p:nvPr>
            <p:ph type="dt" sz="half" idx="2"/>
          </p:nvPr>
        </p:nvSpPr>
        <p:spPr/>
        <p:txBody>
          <a:bodyPr/>
          <a:lstStyle/>
          <a:p>
            <a:r>
              <a:rPr lang="en-US" smtClean="0"/>
              <a:t>05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99</a:t>
            </a:fld>
            <a:endParaRPr lang="en-US" dirty="0"/>
          </a:p>
        </p:txBody>
      </p:sp>
    </p:spTree>
    <p:extLst>
      <p:ext uri="{BB962C8B-B14F-4D97-AF65-F5344CB8AC3E}">
        <p14:creationId xmlns:p14="http://schemas.microsoft.com/office/powerpoint/2010/main" val="2255183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yalSapphire PPT">
      <a:majorFont>
        <a:latin typeface="Gill Sans MT (Headings)"/>
        <a:ea typeface=""/>
        <a:cs typeface=""/>
      </a:majorFont>
      <a:minorFont>
        <a:latin typeface="Gill Sans MT (Bod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1499</TotalTime>
  <Words>37553</Words>
  <Application>Microsoft Office PowerPoint</Application>
  <PresentationFormat>Widescreen</PresentationFormat>
  <Paragraphs>2929</Paragraphs>
  <Slides>374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374</vt:i4>
      </vt:variant>
    </vt:vector>
  </HeadingPairs>
  <TitlesOfParts>
    <vt:vector size="384" baseType="lpstr">
      <vt:lpstr>Arial</vt:lpstr>
      <vt:lpstr>Brush Script MT</vt:lpstr>
      <vt:lpstr>Calibri</vt:lpstr>
      <vt:lpstr>Courier New</vt:lpstr>
      <vt:lpstr>Garamond</vt:lpstr>
      <vt:lpstr>Gill Sans MT</vt:lpstr>
      <vt:lpstr>Gill Sans MT (Body)</vt:lpstr>
      <vt:lpstr>Gill Sans MT (Headings)</vt:lpstr>
      <vt:lpstr>Wingdings</vt:lpstr>
      <vt:lpstr>Office Theme</vt:lpstr>
      <vt:lpstr>PowerPoint Presentation</vt:lpstr>
      <vt:lpstr>PowerPoint Presentation</vt:lpstr>
      <vt:lpstr>PowerPoint Presentation</vt:lpstr>
      <vt:lpstr>PowerPoint Presentation</vt:lpstr>
      <vt:lpstr>Intro</vt:lpstr>
      <vt:lpstr>Syntax</vt:lpstr>
      <vt:lpstr>JavaScript: Names and Versions</vt:lpstr>
      <vt:lpstr>JavaScript: Names and Versions       |</vt:lpstr>
      <vt:lpstr>API</vt:lpstr>
      <vt:lpstr>Book Structure</vt:lpstr>
      <vt:lpstr>Exploring JavaScript</vt:lpstr>
      <vt:lpstr>Exploring JavaScript          |</vt:lpstr>
      <vt:lpstr>Figure 1-1</vt:lpstr>
      <vt:lpstr>Core JavaScript</vt:lpstr>
      <vt:lpstr>Core JavaScript           |</vt:lpstr>
      <vt:lpstr>Core JavaScript          ||</vt:lpstr>
      <vt:lpstr>Core JavaScript         |||</vt:lpstr>
      <vt:lpstr>Code 1-1</vt:lpstr>
      <vt:lpstr>Code 1-2</vt:lpstr>
      <vt:lpstr>Code 1-3</vt:lpstr>
      <vt:lpstr>Code 1-4</vt:lpstr>
      <vt:lpstr>Code 1-5</vt:lpstr>
      <vt:lpstr>Code 1-6</vt:lpstr>
      <vt:lpstr>Code 1-7</vt:lpstr>
      <vt:lpstr>Client-Side JavaScript</vt:lpstr>
      <vt:lpstr>Client-Side JavaScript         |</vt:lpstr>
      <vt:lpstr>Client-Side JavaScript        ||</vt:lpstr>
      <vt:lpstr>Client-Side JavaScript       |||</vt:lpstr>
      <vt:lpstr>Client-Side JavaScript      ||||</vt:lpstr>
      <vt:lpstr>NOTE</vt:lpstr>
      <vt:lpstr>Code 1-8 || 1-9</vt:lpstr>
      <vt:lpstr>Code 1-10</vt:lpstr>
      <vt:lpstr>Code 1-11 || 1-12</vt:lpstr>
      <vt:lpstr>Code 1-13</vt:lpstr>
      <vt:lpstr>Code 1-14</vt:lpstr>
      <vt:lpstr>Example: A JavaScript Loan Calculator</vt:lpstr>
      <vt:lpstr>Figure 1-2</vt:lpstr>
      <vt:lpstr>Example 1-1</vt:lpstr>
      <vt:lpstr>Example 1-1            |</vt:lpstr>
      <vt:lpstr>Example 1-1           ||</vt:lpstr>
      <vt:lpstr>Example 1-1          |||</vt:lpstr>
      <vt:lpstr>PowerPoint Presentation</vt:lpstr>
      <vt:lpstr>Intro</vt:lpstr>
      <vt:lpstr>Character Set</vt:lpstr>
      <vt:lpstr>Case Sensitivity</vt:lpstr>
      <vt:lpstr>Whitespace, Line Breaks, Format Control Char</vt:lpstr>
      <vt:lpstr>Whitespace, Line Breaks, Format Control Char |</vt:lpstr>
      <vt:lpstr>Unicode Escape Sequences</vt:lpstr>
      <vt:lpstr>Normalization</vt:lpstr>
      <vt:lpstr>Comments</vt:lpstr>
      <vt:lpstr>Literals</vt:lpstr>
      <vt:lpstr>Identifiers and Reserved Words</vt:lpstr>
      <vt:lpstr>Identifiers and Reserved Words       |</vt:lpstr>
      <vt:lpstr>Reserved Words</vt:lpstr>
      <vt:lpstr>Reserved Words           |</vt:lpstr>
      <vt:lpstr>Reserved Words          ||</vt:lpstr>
      <vt:lpstr>Optional Semicolons</vt:lpstr>
      <vt:lpstr>Scenarios</vt:lpstr>
      <vt:lpstr>Scenarios             |</vt:lpstr>
      <vt:lpstr>Guidelines</vt:lpstr>
      <vt:lpstr>Guidelines             |</vt:lpstr>
      <vt:lpstr>Guidelines             |</vt:lpstr>
      <vt:lpstr>PowerPoint Presentation</vt:lpstr>
      <vt:lpstr>Intro</vt:lpstr>
      <vt:lpstr>Intro              |</vt:lpstr>
      <vt:lpstr>Primitive Types</vt:lpstr>
      <vt:lpstr>Object</vt:lpstr>
      <vt:lpstr>Function</vt:lpstr>
      <vt:lpstr>Classes</vt:lpstr>
      <vt:lpstr>Garbage Collection</vt:lpstr>
      <vt:lpstr>Method Invocation</vt:lpstr>
      <vt:lpstr>Mutable &amp; Immutable Types</vt:lpstr>
      <vt:lpstr>Mutable &amp; Immutable Types        |</vt:lpstr>
      <vt:lpstr>Not Strongly-typed</vt:lpstr>
      <vt:lpstr>Numbers</vt:lpstr>
      <vt:lpstr>Numbers             |</vt:lpstr>
      <vt:lpstr>NOTE</vt:lpstr>
      <vt:lpstr>Integer Literals</vt:lpstr>
      <vt:lpstr>Integer Literals           |</vt:lpstr>
      <vt:lpstr>Floating-Point Literals</vt:lpstr>
      <vt:lpstr>Code 3-0</vt:lpstr>
      <vt:lpstr>Arithmetic in JavaScript</vt:lpstr>
      <vt:lpstr>Code 3-1</vt:lpstr>
      <vt:lpstr>Result of Numeric Operations</vt:lpstr>
      <vt:lpstr>Result of Numeric Operations       |</vt:lpstr>
      <vt:lpstr>Global variables: Infinity, NaN</vt:lpstr>
      <vt:lpstr>Global variables: Infinity, NaN       |</vt:lpstr>
      <vt:lpstr>Code 3-2</vt:lpstr>
      <vt:lpstr>Binary Floating-Point and Rounding Errors</vt:lpstr>
      <vt:lpstr>Binary Floating-Point and Rounding Errors    |</vt:lpstr>
      <vt:lpstr>Dates and Times</vt:lpstr>
      <vt:lpstr>Text</vt:lpstr>
      <vt:lpstr>NOTE</vt:lpstr>
      <vt:lpstr>String Literals</vt:lpstr>
      <vt:lpstr>Escape Sequences in String Literals</vt:lpstr>
      <vt:lpstr>Working with Strings</vt:lpstr>
      <vt:lpstr>Pattern Matching</vt:lpstr>
      <vt:lpstr>Boolean Values</vt:lpstr>
      <vt:lpstr>null and undefined</vt:lpstr>
      <vt:lpstr>The Global Object</vt:lpstr>
      <vt:lpstr>Initial Properties of Global object</vt:lpstr>
      <vt:lpstr>Initial Properties of Global object       |</vt:lpstr>
      <vt:lpstr>Wrapper Objects</vt:lpstr>
      <vt:lpstr>Immutable Primitive Values, Mutable Object Ref</vt:lpstr>
      <vt:lpstr>Type Conversions</vt:lpstr>
      <vt:lpstr>Conversions and Equality</vt:lpstr>
      <vt:lpstr>Explicit Conversions</vt:lpstr>
      <vt:lpstr>Object to Primitive Conversions</vt:lpstr>
      <vt:lpstr>Variable Declaration</vt:lpstr>
      <vt:lpstr>Repeated and Omitted Declarations</vt:lpstr>
      <vt:lpstr>Variable Scope</vt:lpstr>
      <vt:lpstr>Function Scope and Hoisting</vt:lpstr>
      <vt:lpstr>Variables As Properties</vt:lpstr>
      <vt:lpstr>The Scope Chain</vt:lpstr>
      <vt:lpstr>PowerPoint Presentation</vt:lpstr>
      <vt:lpstr>Intro</vt:lpstr>
      <vt:lpstr>Intro              |</vt:lpstr>
      <vt:lpstr>Primary Expressions</vt:lpstr>
      <vt:lpstr>Constants/Literals</vt:lpstr>
      <vt:lpstr>Certain reserved Keywords</vt:lpstr>
      <vt:lpstr>Variable Reference</vt:lpstr>
      <vt:lpstr>Object and Array Initializers</vt:lpstr>
      <vt:lpstr>Array Initializers</vt:lpstr>
      <vt:lpstr>Array Initializers           |</vt:lpstr>
      <vt:lpstr>Object Initializer Expressions</vt:lpstr>
      <vt:lpstr>Object Initializer Expressions        |</vt:lpstr>
      <vt:lpstr>Function Definition Expressions</vt:lpstr>
      <vt:lpstr>Property Access Expressions</vt:lpstr>
      <vt:lpstr>Code 4-1</vt:lpstr>
      <vt:lpstr>Types of Property Access Expressions</vt:lpstr>
      <vt:lpstr>Types of Property Access Expressions     |</vt:lpstr>
      <vt:lpstr>Invocation Expressions</vt:lpstr>
      <vt:lpstr>Object Creation Expressions</vt:lpstr>
      <vt:lpstr>Operator Overview</vt:lpstr>
      <vt:lpstr>Number of Operands</vt:lpstr>
      <vt:lpstr>Operand and Result Type</vt:lpstr>
      <vt:lpstr>Lvalues</vt:lpstr>
      <vt:lpstr>Operator Side Effects</vt:lpstr>
      <vt:lpstr>Operator Precedence</vt:lpstr>
      <vt:lpstr>Operator Associativity</vt:lpstr>
      <vt:lpstr>Order of Evaluation</vt:lpstr>
      <vt:lpstr>Arithmetic Expressions</vt:lpstr>
      <vt:lpstr>The + Operator</vt:lpstr>
      <vt:lpstr>Unary Arithmetic Operators</vt:lpstr>
      <vt:lpstr>Bitwise Operators</vt:lpstr>
      <vt:lpstr>Relational Expressions</vt:lpstr>
      <vt:lpstr>PowerPoint Presentation</vt:lpstr>
      <vt:lpstr>PowerPoint Presentation</vt:lpstr>
      <vt:lpstr>PowerPoint Presentation</vt:lpstr>
      <vt:lpstr>PowerPoint Presentation</vt:lpstr>
      <vt:lpstr>PowerPoint Presentation</vt:lpstr>
      <vt:lpstr>PowerPoint Presentation</vt:lpstr>
      <vt:lpstr>Intro</vt:lpstr>
      <vt:lpstr>Alter Execution Order</vt:lpstr>
      <vt:lpstr>Expression Statements</vt:lpstr>
      <vt:lpstr>Compound and Empty Statements</vt:lpstr>
      <vt:lpstr>Declaration Statements</vt:lpstr>
      <vt:lpstr>var</vt:lpstr>
      <vt:lpstr>function</vt:lpstr>
      <vt:lpstr>Conditionals</vt:lpstr>
      <vt:lpstr>if</vt:lpstr>
      <vt:lpstr>else if</vt:lpstr>
      <vt:lpstr>switch</vt:lpstr>
      <vt:lpstr>Loops</vt:lpstr>
      <vt:lpstr>while</vt:lpstr>
      <vt:lpstr>do/while</vt:lpstr>
      <vt:lpstr>for</vt:lpstr>
      <vt:lpstr>for/in</vt:lpstr>
      <vt:lpstr>Jumps</vt:lpstr>
      <vt:lpstr>Labeled Statements</vt:lpstr>
      <vt:lpstr>break</vt:lpstr>
      <vt:lpstr>continue</vt:lpstr>
      <vt:lpstr>return</vt:lpstr>
      <vt:lpstr>throw</vt:lpstr>
      <vt:lpstr>try/catch/finally</vt:lpstr>
      <vt:lpstr>Miscellaneous Statements</vt:lpstr>
      <vt:lpstr>with</vt:lpstr>
      <vt:lpstr>debugger</vt:lpstr>
      <vt:lpstr>“use strict”</vt:lpstr>
      <vt:lpstr>Summary of JavaScript Statements</vt:lpstr>
      <vt:lpstr>Table 5-1</vt:lpstr>
      <vt:lpstr>Table 5-1             |</vt:lpstr>
      <vt:lpstr>PowerPoint Presentation</vt:lpstr>
      <vt:lpstr>Intro</vt:lpstr>
      <vt:lpstr>Prototype</vt:lpstr>
      <vt:lpstr>Prototype             |</vt:lpstr>
      <vt:lpstr>Property</vt:lpstr>
      <vt:lpstr>Object Attributes</vt:lpstr>
      <vt:lpstr>JS Objects &amp; Properties</vt:lpstr>
      <vt:lpstr>Terms: JS Objects &amp; Properties       |</vt:lpstr>
      <vt:lpstr>Creating Objects</vt:lpstr>
      <vt:lpstr>Object Literals</vt:lpstr>
      <vt:lpstr>Object Literals            |</vt:lpstr>
      <vt:lpstr>Listing 6-1</vt:lpstr>
      <vt:lpstr>Creating Objects with new</vt:lpstr>
      <vt:lpstr>Prototypes</vt:lpstr>
      <vt:lpstr>Prototypes             |</vt:lpstr>
      <vt:lpstr>Object.create( )</vt:lpstr>
      <vt:lpstr>Object.create( )           |</vt:lpstr>
      <vt:lpstr>Object.create( )          ||</vt:lpstr>
      <vt:lpstr>Example 6-1</vt:lpstr>
      <vt:lpstr>Querying and Setting Properties</vt:lpstr>
      <vt:lpstr>PowerPoint Presentation</vt:lpstr>
      <vt:lpstr>PowerPoint Presentation</vt:lpstr>
      <vt:lpstr>Intro</vt:lpstr>
      <vt:lpstr>Intro              |</vt:lpstr>
      <vt:lpstr>Creating Arrays</vt:lpstr>
      <vt:lpstr>Reading and Writing Array Elements</vt:lpstr>
      <vt:lpstr>Sparse Arrays</vt:lpstr>
      <vt:lpstr>Array Length</vt:lpstr>
      <vt:lpstr>Adding and Deleting Array Elements</vt:lpstr>
      <vt:lpstr>Iterating Arrays</vt:lpstr>
      <vt:lpstr>Multidimensional Arrays</vt:lpstr>
      <vt:lpstr>Array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ECMAScript 5 Array Methods</vt:lpstr>
      <vt:lpstr>PowerPoint Presentation</vt:lpstr>
      <vt:lpstr>PowerPoint Presentation</vt:lpstr>
      <vt:lpstr>PowerPoint Presentation</vt:lpstr>
      <vt:lpstr>PowerPoint Presentation</vt:lpstr>
      <vt:lpstr>PowerPoint Presentation</vt:lpstr>
      <vt:lpstr>PowerPoint Presentation</vt:lpstr>
      <vt:lpstr>Array Type</vt:lpstr>
      <vt:lpstr>Array-Like Objects</vt:lpstr>
      <vt:lpstr>Strings As Arrays</vt:lpstr>
      <vt:lpstr>PowerPoint Presentation</vt:lpstr>
      <vt:lpstr>PowerPoint Presentation</vt:lpstr>
      <vt:lpstr>PowerPoint Presentation</vt:lpstr>
      <vt:lpstr>Intro</vt:lpstr>
      <vt:lpstr>Agenda</vt:lpstr>
      <vt:lpstr>Agenda             |</vt:lpstr>
      <vt:lpstr>Classes and Prototypes</vt:lpstr>
      <vt:lpstr>Example 9-1</vt:lpstr>
      <vt:lpstr>PowerPoint Presentation</vt:lpstr>
      <vt:lpstr>PowerPoint Presentation</vt:lpstr>
      <vt:lpstr>PowerPoint Presentation</vt:lpstr>
      <vt:lpstr>PowerPoint Presentation</vt:lpstr>
      <vt:lpstr>PowerPoint Presentation</vt:lpstr>
      <vt:lpstr>Intro</vt:lpstr>
      <vt:lpstr>Intro              |</vt:lpstr>
      <vt:lpstr>Scripting Java with Rhino</vt:lpstr>
      <vt:lpstr>Asynchronous I/O with Node</vt:lpstr>
      <vt:lpstr>PowerPoint Presentation</vt:lpstr>
      <vt:lpstr>Intro</vt:lpstr>
      <vt:lpstr>Intro              |</vt:lpstr>
      <vt:lpstr>Client-Side JavaScript</vt:lpstr>
      <vt:lpstr>Global object</vt:lpstr>
      <vt:lpstr>getElementById( ) Method</vt:lpstr>
      <vt:lpstr>Element object</vt:lpstr>
      <vt:lpstr>Event Handler Properties</vt:lpstr>
      <vt:lpstr>Example</vt:lpstr>
      <vt:lpstr>Example 13-1</vt:lpstr>
      <vt:lpstr>JavaScript in Web Documents</vt:lpstr>
      <vt:lpstr>JavaScript in Web Applications</vt:lpstr>
      <vt:lpstr>JavaScript in Web Applications       |</vt:lpstr>
      <vt:lpstr>JavaScript in Web Applications      ||</vt:lpstr>
      <vt:lpstr>Embedding JavaScript in HTML</vt:lpstr>
      <vt:lpstr>The &lt;script&gt; Element</vt:lpstr>
      <vt:lpstr>Example 13-2</vt:lpstr>
      <vt:lpstr>Scripts in External Files</vt:lpstr>
      <vt:lpstr>Script Type</vt:lpstr>
      <vt:lpstr>Event Handlers in HTML</vt:lpstr>
      <vt:lpstr>JavaScript in URLs</vt:lpstr>
      <vt:lpstr>Execution of JavaScript Programs</vt:lpstr>
      <vt:lpstr>Synchronous, Asynchronous, Deferred Scripts</vt:lpstr>
      <vt:lpstr>Event-Driven JavaScript</vt:lpstr>
      <vt:lpstr>Client-Side JavaScript Threading Model</vt:lpstr>
      <vt:lpstr>Client-Side JavaScript Timeline</vt:lpstr>
      <vt:lpstr>Compatibility and Interoperability</vt:lpstr>
      <vt:lpstr>PowerPoint Presentation</vt:lpstr>
      <vt:lpstr>PowerPoint Presentation</vt:lpstr>
      <vt:lpstr>PowerPoint Presentation</vt:lpstr>
      <vt:lpstr>PowerPoint Presentation</vt:lpstr>
      <vt:lpstr>PowerPoint Presentation</vt:lpstr>
      <vt:lpstr>PowerPoint Presentation</vt:lpstr>
      <vt:lpstr>Accessibility</vt:lpstr>
      <vt:lpstr>Security</vt:lpstr>
      <vt:lpstr>What JavaScript Can’t Do</vt:lpstr>
      <vt:lpstr>The Same-Origin Policy</vt:lpstr>
      <vt:lpstr>Relaxing the same-origin policy</vt:lpstr>
      <vt:lpstr>Scripting Plug-ins and ActiveX Controls</vt:lpstr>
      <vt:lpstr>Cross-Site Scripting</vt:lpstr>
      <vt:lpstr>Denial-of-Service Attacks</vt:lpstr>
      <vt:lpstr>Client-Side Frameworks</vt:lpstr>
      <vt:lpstr>Widely Used Open Source Frameworks</vt:lpstr>
      <vt:lpstr>Widely Used Open Source Frameworks     |</vt:lpstr>
      <vt:lpstr>PowerPoint Presentation</vt:lpstr>
      <vt:lpstr>Intro</vt:lpstr>
      <vt:lpstr>Agenda</vt:lpstr>
      <vt:lpstr>Agenda             |</vt:lpstr>
      <vt:lpstr>Timers</vt:lpstr>
      <vt:lpstr>Browser Location and Navigation</vt:lpstr>
      <vt:lpstr>Parsing URLs</vt:lpstr>
      <vt:lpstr>Loading New Documents</vt:lpstr>
      <vt:lpstr>Browsing History</vt:lpstr>
      <vt:lpstr>Browser and Screen Information</vt:lpstr>
      <vt:lpstr>The Navigator Object</vt:lpstr>
      <vt:lpstr>The Screen Object</vt:lpstr>
      <vt:lpstr>Dialog Boxes</vt:lpstr>
      <vt:lpstr>Error Handling</vt:lpstr>
      <vt:lpstr>Document Elements As Window Properties</vt:lpstr>
      <vt:lpstr>Multiple Windows and Frames</vt:lpstr>
      <vt:lpstr>Opening and Closing Windows</vt:lpstr>
      <vt:lpstr>PowerPoint Presentation</vt:lpstr>
      <vt:lpstr>Relationships Between Frames</vt:lpstr>
      <vt:lpstr>JavaScript in Interacting Windows</vt:lpstr>
      <vt:lpstr>PowerPoint Presentation</vt:lpstr>
      <vt:lpstr>PowerPoint Presentation</vt:lpstr>
      <vt:lpstr>PowerPoint Presentation</vt:lpstr>
      <vt:lpstr>Intro</vt:lpstr>
      <vt:lpstr>Intro              |</vt:lpstr>
      <vt:lpstr>Event Type</vt:lpstr>
      <vt:lpstr>Event Target</vt:lpstr>
      <vt:lpstr>Event Handler / Listener</vt:lpstr>
      <vt:lpstr>Event Object</vt:lpstr>
      <vt:lpstr>Event propagation</vt:lpstr>
      <vt:lpstr>Event propagation           |</vt:lpstr>
      <vt:lpstr>Event Capturing</vt:lpstr>
      <vt:lpstr>Default Actions</vt:lpstr>
      <vt:lpstr>Agenda</vt:lpstr>
      <vt:lpstr>NOTE</vt:lpstr>
      <vt:lpstr>Types of Events</vt:lpstr>
      <vt:lpstr>Types of Events           |</vt:lpstr>
      <vt:lpstr>Event Categories</vt:lpstr>
      <vt:lpstr>Device-dependent input events</vt:lpstr>
      <vt:lpstr>Device-independent input events</vt:lpstr>
      <vt:lpstr>User interface events</vt:lpstr>
      <vt:lpstr>State-change events</vt:lpstr>
      <vt:lpstr>State-change events          |</vt:lpstr>
      <vt:lpstr>API-specific events</vt:lpstr>
      <vt:lpstr>Timers and error handlers</vt:lpstr>
      <vt:lpstr>Legacy Event Types</vt:lpstr>
      <vt:lpstr>Form events</vt:lpstr>
      <vt:lpstr>Form events            |</vt:lpstr>
      <vt:lpstr>Window events</vt:lpstr>
      <vt:lpstr>Mouse events</vt:lpstr>
      <vt:lpstr>Key events</vt:lpstr>
      <vt:lpstr>DOM Events</vt:lpstr>
      <vt:lpstr>HTML5 Events</vt:lpstr>
      <vt:lpstr>Touchscreen and Mobile Events</vt:lpstr>
      <vt:lpstr>Registering Event Handlers</vt:lpstr>
      <vt:lpstr>Setting Event Handler Properties</vt:lpstr>
      <vt:lpstr>Setting Event Handler Attributes</vt:lpstr>
      <vt:lpstr>addEventListener()</vt:lpstr>
      <vt:lpstr>attachEvent()</vt:lpstr>
      <vt:lpstr>PowerPoint Presentation</vt:lpstr>
      <vt:lpstr>PowerPoint Presentation</vt:lpstr>
      <vt:lpstr>PowerPoint Presentation</vt:lpstr>
      <vt:lpstr>PowerPoint Presentation</vt:lpstr>
      <vt:lpstr>PowerPoint Presentation</vt:lpstr>
      <vt:lpstr>PowerPoint Presentation</vt:lpstr>
      <vt:lpstr>Intro</vt:lpstr>
      <vt:lpstr>Ajax, Comet</vt:lpstr>
      <vt:lpstr>Transports</vt:lpstr>
      <vt:lpstr>&lt;img&gt; Element</vt:lpstr>
      <vt:lpstr>&lt;iframe&gt; Element</vt:lpstr>
      <vt:lpstr>&lt;script&gt; Element</vt:lpstr>
      <vt:lpstr>XMLHttpRequest object</vt:lpstr>
      <vt:lpstr>NOTE</vt:lpstr>
      <vt:lpstr>PowerPoint Presentation</vt:lpstr>
      <vt:lpstr>PowerPoint Presentation</vt:lpstr>
      <vt:lpstr>PowerPoint Presentation</vt:lpstr>
      <vt:lpstr>PowerPoint Presentation</vt:lpstr>
      <vt:lpstr>PowerPoint Presentation</vt:lpstr>
      <vt:lpstr>PowerPoint Presentation</vt:lpstr>
      <vt:lpstr>JavaScript Version History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Reddy</dc:creator>
  <cp:lastModifiedBy>Reddy</cp:lastModifiedBy>
  <cp:revision>336</cp:revision>
  <dcterms:created xsi:type="dcterms:W3CDTF">2018-04-26T03:21:35Z</dcterms:created>
  <dcterms:modified xsi:type="dcterms:W3CDTF">2018-07-03T03:47:43Z</dcterms:modified>
</cp:coreProperties>
</file>